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7"/>
  </p:notesMasterIdLst>
  <p:sldIdLst>
    <p:sldId id="339" r:id="rId2"/>
    <p:sldId id="341"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607" r:id="rId17"/>
    <p:sldId id="608" r:id="rId18"/>
    <p:sldId id="609" r:id="rId19"/>
    <p:sldId id="355" r:id="rId20"/>
    <p:sldId id="356" r:id="rId21"/>
    <p:sldId id="357" r:id="rId22"/>
    <p:sldId id="358" r:id="rId23"/>
    <p:sldId id="359" r:id="rId24"/>
    <p:sldId id="360" r:id="rId25"/>
    <p:sldId id="361" r:id="rId26"/>
    <p:sldId id="362" r:id="rId27"/>
    <p:sldId id="363" r:id="rId28"/>
    <p:sldId id="364" r:id="rId29"/>
    <p:sldId id="365" r:id="rId30"/>
    <p:sldId id="366" r:id="rId31"/>
    <p:sldId id="367" r:id="rId32"/>
    <p:sldId id="368" r:id="rId33"/>
    <p:sldId id="369" r:id="rId34"/>
    <p:sldId id="370" r:id="rId35"/>
    <p:sldId id="371" r:id="rId36"/>
    <p:sldId id="372" r:id="rId37"/>
    <p:sldId id="373" r:id="rId38"/>
    <p:sldId id="374" r:id="rId39"/>
    <p:sldId id="375" r:id="rId40"/>
    <p:sldId id="376" r:id="rId41"/>
    <p:sldId id="377" r:id="rId42"/>
    <p:sldId id="378" r:id="rId43"/>
    <p:sldId id="379" r:id="rId44"/>
    <p:sldId id="380" r:id="rId45"/>
    <p:sldId id="381" r:id="rId46"/>
    <p:sldId id="382" r:id="rId47"/>
    <p:sldId id="383" r:id="rId48"/>
    <p:sldId id="384" r:id="rId49"/>
    <p:sldId id="385" r:id="rId50"/>
    <p:sldId id="386" r:id="rId51"/>
    <p:sldId id="387" r:id="rId52"/>
    <p:sldId id="388" r:id="rId53"/>
    <p:sldId id="389" r:id="rId54"/>
    <p:sldId id="390" r:id="rId55"/>
    <p:sldId id="391" r:id="rId56"/>
    <p:sldId id="392" r:id="rId57"/>
    <p:sldId id="393" r:id="rId58"/>
    <p:sldId id="394" r:id="rId59"/>
    <p:sldId id="395" r:id="rId60"/>
    <p:sldId id="396" r:id="rId61"/>
    <p:sldId id="397" r:id="rId62"/>
    <p:sldId id="398" r:id="rId63"/>
    <p:sldId id="399" r:id="rId64"/>
    <p:sldId id="400" r:id="rId65"/>
    <p:sldId id="401" r:id="rId66"/>
    <p:sldId id="402" r:id="rId67"/>
    <p:sldId id="403" r:id="rId68"/>
    <p:sldId id="404" r:id="rId69"/>
    <p:sldId id="405" r:id="rId70"/>
    <p:sldId id="406" r:id="rId71"/>
    <p:sldId id="407" r:id="rId72"/>
    <p:sldId id="408" r:id="rId73"/>
    <p:sldId id="425" r:id="rId74"/>
    <p:sldId id="426" r:id="rId75"/>
    <p:sldId id="427" r:id="rId76"/>
    <p:sldId id="428" r:id="rId77"/>
    <p:sldId id="429" r:id="rId78"/>
    <p:sldId id="430" r:id="rId79"/>
    <p:sldId id="431" r:id="rId80"/>
    <p:sldId id="432" r:id="rId81"/>
    <p:sldId id="433" r:id="rId82"/>
    <p:sldId id="434" r:id="rId83"/>
    <p:sldId id="435" r:id="rId84"/>
    <p:sldId id="437" r:id="rId85"/>
    <p:sldId id="439" r:id="rId86"/>
    <p:sldId id="440" r:id="rId87"/>
    <p:sldId id="442" r:id="rId88"/>
    <p:sldId id="444" r:id="rId89"/>
    <p:sldId id="448" r:id="rId90"/>
    <p:sldId id="449" r:id="rId91"/>
    <p:sldId id="450" r:id="rId92"/>
    <p:sldId id="451" r:id="rId93"/>
    <p:sldId id="452" r:id="rId94"/>
    <p:sldId id="453" r:id="rId95"/>
    <p:sldId id="454" r:id="rId96"/>
    <p:sldId id="462" r:id="rId97"/>
    <p:sldId id="463" r:id="rId98"/>
    <p:sldId id="464" r:id="rId99"/>
    <p:sldId id="465" r:id="rId100"/>
    <p:sldId id="466" r:id="rId101"/>
    <p:sldId id="467" r:id="rId102"/>
    <p:sldId id="468" r:id="rId103"/>
    <p:sldId id="469" r:id="rId104"/>
    <p:sldId id="470" r:id="rId105"/>
    <p:sldId id="471" r:id="rId106"/>
    <p:sldId id="472" r:id="rId107"/>
    <p:sldId id="473" r:id="rId108"/>
    <p:sldId id="474" r:id="rId109"/>
    <p:sldId id="475" r:id="rId110"/>
    <p:sldId id="476" r:id="rId111"/>
    <p:sldId id="477" r:id="rId112"/>
    <p:sldId id="478" r:id="rId113"/>
    <p:sldId id="479" r:id="rId114"/>
    <p:sldId id="480" r:id="rId115"/>
    <p:sldId id="482" r:id="rId116"/>
    <p:sldId id="604" r:id="rId117"/>
    <p:sldId id="605" r:id="rId118"/>
    <p:sldId id="606" r:id="rId119"/>
    <p:sldId id="483" r:id="rId120"/>
    <p:sldId id="481" r:id="rId121"/>
    <p:sldId id="484" r:id="rId122"/>
    <p:sldId id="512" r:id="rId123"/>
    <p:sldId id="513" r:id="rId124"/>
    <p:sldId id="485" r:id="rId125"/>
    <p:sldId id="518" r:id="rId126"/>
    <p:sldId id="522" r:id="rId127"/>
    <p:sldId id="523" r:id="rId128"/>
    <p:sldId id="528" r:id="rId129"/>
    <p:sldId id="529" r:id="rId130"/>
    <p:sldId id="534" r:id="rId131"/>
    <p:sldId id="530" r:id="rId132"/>
    <p:sldId id="535" r:id="rId133"/>
    <p:sldId id="536" r:id="rId134"/>
    <p:sldId id="540" r:id="rId135"/>
    <p:sldId id="541" r:id="rId136"/>
    <p:sldId id="542" r:id="rId137"/>
    <p:sldId id="543" r:id="rId138"/>
    <p:sldId id="544" r:id="rId139"/>
    <p:sldId id="545" r:id="rId140"/>
    <p:sldId id="546" r:id="rId141"/>
    <p:sldId id="547" r:id="rId142"/>
    <p:sldId id="548" r:id="rId143"/>
    <p:sldId id="549" r:id="rId144"/>
    <p:sldId id="551" r:id="rId145"/>
    <p:sldId id="552" r:id="rId146"/>
    <p:sldId id="601" r:id="rId147"/>
    <p:sldId id="602" r:id="rId148"/>
    <p:sldId id="600" r:id="rId149"/>
    <p:sldId id="555" r:id="rId150"/>
    <p:sldId id="491" r:id="rId151"/>
    <p:sldId id="494" r:id="rId152"/>
    <p:sldId id="495" r:id="rId153"/>
    <p:sldId id="496" r:id="rId154"/>
    <p:sldId id="497" r:id="rId155"/>
    <p:sldId id="498" r:id="rId156"/>
    <p:sldId id="499" r:id="rId157"/>
    <p:sldId id="603" r:id="rId158"/>
    <p:sldId id="500" r:id="rId159"/>
    <p:sldId id="501" r:id="rId160"/>
    <p:sldId id="502" r:id="rId161"/>
    <p:sldId id="503" r:id="rId162"/>
    <p:sldId id="504" r:id="rId163"/>
    <p:sldId id="505" r:id="rId164"/>
    <p:sldId id="506" r:id="rId165"/>
    <p:sldId id="507" r:id="rId166"/>
    <p:sldId id="508" r:id="rId167"/>
    <p:sldId id="615" r:id="rId168"/>
    <p:sldId id="610" r:id="rId169"/>
    <p:sldId id="611" r:id="rId170"/>
    <p:sldId id="616" r:id="rId171"/>
    <p:sldId id="612" r:id="rId172"/>
    <p:sldId id="613" r:id="rId173"/>
    <p:sldId id="614" r:id="rId174"/>
    <p:sldId id="556" r:id="rId175"/>
    <p:sldId id="563" r:id="rId176"/>
    <p:sldId id="564" r:id="rId177"/>
    <p:sldId id="565" r:id="rId178"/>
    <p:sldId id="568" r:id="rId179"/>
    <p:sldId id="569" r:id="rId180"/>
    <p:sldId id="573" r:id="rId181"/>
    <p:sldId id="575" r:id="rId182"/>
    <p:sldId id="578" r:id="rId183"/>
    <p:sldId id="580" r:id="rId184"/>
    <p:sldId id="509" r:id="rId185"/>
    <p:sldId id="511" r:id="rId186"/>
  </p:sldIdLst>
  <p:sldSz cx="9144000" cy="6858000" type="screen4x3"/>
  <p:notesSz cx="6858000" cy="9144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modifyVerifier cryptProviderType="rsaAES" cryptAlgorithmClass="hash" cryptAlgorithmType="typeAny" cryptAlgorithmSid="14" spinCount="100000" saltData="PejK3MTvyy1gYyU1rSkVng==" hashData="S2MbXCCeGabXRsABT+TXNrK1atsgSigrvTAWYeXa6Y3EJA6Yf/eMqZ9QkCRgg2dnTQi9/yuFGTCsppJmogNtRA=="/>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3333CC"/>
    <a:srgbClr val="FFFFCC"/>
    <a:srgbClr val="659B68"/>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16" autoAdjust="0"/>
    <p:restoredTop sz="62097" autoAdjust="0"/>
  </p:normalViewPr>
  <p:slideViewPr>
    <p:cSldViewPr>
      <p:cViewPr varScale="1">
        <p:scale>
          <a:sx n="41" d="100"/>
          <a:sy n="41" d="100"/>
        </p:scale>
        <p:origin x="404"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E2A0E-9D44-48D9-BB74-A69A567FA24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355EC998-559B-4B33-AC11-B18952BB847B}">
      <dgm:prSet phldrT="[文本]"/>
      <dgm:spPr/>
      <dgm:t>
        <a:bodyPr/>
        <a:lstStyle/>
        <a:p>
          <a:r>
            <a:rPr lang="zh-CN" altLang="en-US" dirty="0" smtClean="0"/>
            <a:t>程序员</a:t>
          </a:r>
          <a:endParaRPr lang="zh-CN" altLang="en-US" dirty="0"/>
        </a:p>
      </dgm:t>
    </dgm:pt>
    <dgm:pt modelId="{17DA0F87-87AF-45D7-845B-0783815C90DC}" type="parTrans" cxnId="{C2B4E818-8735-43EF-9B18-C18C866C4841}">
      <dgm:prSet/>
      <dgm:spPr/>
      <dgm:t>
        <a:bodyPr/>
        <a:lstStyle/>
        <a:p>
          <a:endParaRPr lang="zh-CN" altLang="en-US"/>
        </a:p>
      </dgm:t>
    </dgm:pt>
    <dgm:pt modelId="{47B83548-576B-48CF-B405-1397E2CDB1D3}" type="sibTrans" cxnId="{C2B4E818-8735-43EF-9B18-C18C866C4841}">
      <dgm:prSet/>
      <dgm:spPr/>
      <dgm:t>
        <a:bodyPr/>
        <a:lstStyle/>
        <a:p>
          <a:endParaRPr lang="zh-CN" altLang="en-US"/>
        </a:p>
      </dgm:t>
    </dgm:pt>
    <dgm:pt modelId="{E3F9E532-0DB1-4264-8321-32FBB4FA4F66}">
      <dgm:prSet phldrT="[文本]"/>
      <dgm:spPr/>
      <dgm:t>
        <a:bodyPr/>
        <a:lstStyle/>
        <a:p>
          <a:r>
            <a:rPr lang="zh-CN" altLang="en-US" dirty="0" smtClean="0"/>
            <a:t>软件设计师</a:t>
          </a:r>
          <a:endParaRPr lang="zh-CN" altLang="en-US" dirty="0"/>
        </a:p>
      </dgm:t>
    </dgm:pt>
    <dgm:pt modelId="{5A3441C9-9356-47DE-B348-43A691C99ABD}" type="parTrans" cxnId="{D59147CD-0386-41E3-BCC4-31C1C6D27C41}">
      <dgm:prSet/>
      <dgm:spPr/>
      <dgm:t>
        <a:bodyPr/>
        <a:lstStyle/>
        <a:p>
          <a:endParaRPr lang="zh-CN" altLang="en-US"/>
        </a:p>
      </dgm:t>
    </dgm:pt>
    <dgm:pt modelId="{49D10ECA-2E48-4024-AA3E-57CEC02EF148}" type="sibTrans" cxnId="{D59147CD-0386-41E3-BCC4-31C1C6D27C41}">
      <dgm:prSet/>
      <dgm:spPr/>
      <dgm:t>
        <a:bodyPr/>
        <a:lstStyle/>
        <a:p>
          <a:endParaRPr lang="zh-CN" altLang="en-US"/>
        </a:p>
      </dgm:t>
    </dgm:pt>
    <dgm:pt modelId="{92B7889E-0254-48DF-AE4E-B18B9B11443D}">
      <dgm:prSet phldrT="[文本]"/>
      <dgm:spPr/>
      <dgm:t>
        <a:bodyPr/>
        <a:lstStyle/>
        <a:p>
          <a:r>
            <a:rPr lang="zh-CN" altLang="en-US" dirty="0" smtClean="0"/>
            <a:t>系统架构设计师</a:t>
          </a:r>
          <a:endParaRPr lang="zh-CN" altLang="en-US" dirty="0"/>
        </a:p>
      </dgm:t>
    </dgm:pt>
    <dgm:pt modelId="{7F99AECB-A62A-4523-9491-89758664B87E}" type="parTrans" cxnId="{F6EB0E4B-08C8-4702-B92C-32B19C78382E}">
      <dgm:prSet/>
      <dgm:spPr/>
      <dgm:t>
        <a:bodyPr/>
        <a:lstStyle/>
        <a:p>
          <a:endParaRPr lang="zh-CN" altLang="en-US"/>
        </a:p>
      </dgm:t>
    </dgm:pt>
    <dgm:pt modelId="{6164195D-E6C0-40AD-884D-D05AAFDCDC04}" type="sibTrans" cxnId="{F6EB0E4B-08C8-4702-B92C-32B19C78382E}">
      <dgm:prSet/>
      <dgm:spPr/>
      <dgm:t>
        <a:bodyPr/>
        <a:lstStyle/>
        <a:p>
          <a:endParaRPr lang="zh-CN" altLang="en-US"/>
        </a:p>
      </dgm:t>
    </dgm:pt>
    <dgm:pt modelId="{5CAAB087-E76D-4224-BB64-3EB8056447B5}" type="pres">
      <dgm:prSet presAssocID="{0F1E2A0E-9D44-48D9-BB74-A69A567FA24C}" presName="rootnode" presStyleCnt="0">
        <dgm:presLayoutVars>
          <dgm:chMax/>
          <dgm:chPref/>
          <dgm:dir/>
          <dgm:animLvl val="lvl"/>
        </dgm:presLayoutVars>
      </dgm:prSet>
      <dgm:spPr/>
      <dgm:t>
        <a:bodyPr/>
        <a:lstStyle/>
        <a:p>
          <a:endParaRPr lang="zh-CN" altLang="en-US"/>
        </a:p>
      </dgm:t>
    </dgm:pt>
    <dgm:pt modelId="{B3DFBFCB-D178-4B05-BE64-89DFA840ABB8}" type="pres">
      <dgm:prSet presAssocID="{355EC998-559B-4B33-AC11-B18952BB847B}" presName="composite" presStyleCnt="0"/>
      <dgm:spPr/>
    </dgm:pt>
    <dgm:pt modelId="{97F139A4-50EF-43FE-8630-16509E1D00C1}" type="pres">
      <dgm:prSet presAssocID="{355EC998-559B-4B33-AC11-B18952BB847B}" presName="LShape" presStyleLbl="alignNode1" presStyleIdx="0" presStyleCnt="5"/>
      <dgm:spPr/>
    </dgm:pt>
    <dgm:pt modelId="{941A6C87-D13E-4112-A4A4-4DB359E076B4}" type="pres">
      <dgm:prSet presAssocID="{355EC998-559B-4B33-AC11-B18952BB847B}" presName="ParentText" presStyleLbl="revTx" presStyleIdx="0" presStyleCnt="3">
        <dgm:presLayoutVars>
          <dgm:chMax val="0"/>
          <dgm:chPref val="0"/>
          <dgm:bulletEnabled val="1"/>
        </dgm:presLayoutVars>
      </dgm:prSet>
      <dgm:spPr/>
      <dgm:t>
        <a:bodyPr/>
        <a:lstStyle/>
        <a:p>
          <a:endParaRPr lang="zh-CN" altLang="en-US"/>
        </a:p>
      </dgm:t>
    </dgm:pt>
    <dgm:pt modelId="{7F701601-D5D9-491B-9A5A-F39945BBA38E}" type="pres">
      <dgm:prSet presAssocID="{355EC998-559B-4B33-AC11-B18952BB847B}" presName="Triangle" presStyleLbl="alignNode1" presStyleIdx="1" presStyleCnt="5"/>
      <dgm:spPr/>
    </dgm:pt>
    <dgm:pt modelId="{C99B8EDF-13C4-4A7E-9D92-2D0ADE3D5248}" type="pres">
      <dgm:prSet presAssocID="{47B83548-576B-48CF-B405-1397E2CDB1D3}" presName="sibTrans" presStyleCnt="0"/>
      <dgm:spPr/>
    </dgm:pt>
    <dgm:pt modelId="{66B0B620-EFBE-4CBF-BC40-28F209E8E675}" type="pres">
      <dgm:prSet presAssocID="{47B83548-576B-48CF-B405-1397E2CDB1D3}" presName="space" presStyleCnt="0"/>
      <dgm:spPr/>
    </dgm:pt>
    <dgm:pt modelId="{F9B5E646-878E-49B6-8AD6-C69E6F7824D8}" type="pres">
      <dgm:prSet presAssocID="{E3F9E532-0DB1-4264-8321-32FBB4FA4F66}" presName="composite" presStyleCnt="0"/>
      <dgm:spPr/>
    </dgm:pt>
    <dgm:pt modelId="{8920DE2D-D015-4227-963F-A17FD569AA49}" type="pres">
      <dgm:prSet presAssocID="{E3F9E532-0DB1-4264-8321-32FBB4FA4F66}" presName="LShape" presStyleLbl="alignNode1" presStyleIdx="2" presStyleCnt="5"/>
      <dgm:spPr/>
    </dgm:pt>
    <dgm:pt modelId="{89E4E2FD-BD9C-446B-BD83-BB4EC09F5251}" type="pres">
      <dgm:prSet presAssocID="{E3F9E532-0DB1-4264-8321-32FBB4FA4F66}" presName="ParentText" presStyleLbl="revTx" presStyleIdx="1" presStyleCnt="3">
        <dgm:presLayoutVars>
          <dgm:chMax val="0"/>
          <dgm:chPref val="0"/>
          <dgm:bulletEnabled val="1"/>
        </dgm:presLayoutVars>
      </dgm:prSet>
      <dgm:spPr/>
      <dgm:t>
        <a:bodyPr/>
        <a:lstStyle/>
        <a:p>
          <a:endParaRPr lang="zh-CN" altLang="en-US"/>
        </a:p>
      </dgm:t>
    </dgm:pt>
    <dgm:pt modelId="{D882F751-3D0C-4888-9B7E-D229BF6EBDDD}" type="pres">
      <dgm:prSet presAssocID="{E3F9E532-0DB1-4264-8321-32FBB4FA4F66}" presName="Triangle" presStyleLbl="alignNode1" presStyleIdx="3" presStyleCnt="5"/>
      <dgm:spPr/>
    </dgm:pt>
    <dgm:pt modelId="{4F566DAC-5ADF-4F2A-BE56-D06BDBD291E8}" type="pres">
      <dgm:prSet presAssocID="{49D10ECA-2E48-4024-AA3E-57CEC02EF148}" presName="sibTrans" presStyleCnt="0"/>
      <dgm:spPr/>
    </dgm:pt>
    <dgm:pt modelId="{FD4DE84C-7079-4BA4-B75A-F9CA3EDD5C16}" type="pres">
      <dgm:prSet presAssocID="{49D10ECA-2E48-4024-AA3E-57CEC02EF148}" presName="space" presStyleCnt="0"/>
      <dgm:spPr/>
    </dgm:pt>
    <dgm:pt modelId="{C9213F0F-EDF1-4091-ABEE-1967477890CC}" type="pres">
      <dgm:prSet presAssocID="{92B7889E-0254-48DF-AE4E-B18B9B11443D}" presName="composite" presStyleCnt="0"/>
      <dgm:spPr/>
    </dgm:pt>
    <dgm:pt modelId="{1221D9EE-5B60-40B6-ABC6-A00224197381}" type="pres">
      <dgm:prSet presAssocID="{92B7889E-0254-48DF-AE4E-B18B9B11443D}" presName="LShape" presStyleLbl="alignNode1" presStyleIdx="4" presStyleCnt="5"/>
      <dgm:spPr/>
    </dgm:pt>
    <dgm:pt modelId="{86433AAB-4708-4E14-95D4-6653D4698DC1}" type="pres">
      <dgm:prSet presAssocID="{92B7889E-0254-48DF-AE4E-B18B9B11443D}" presName="ParentText" presStyleLbl="revTx" presStyleIdx="2" presStyleCnt="3">
        <dgm:presLayoutVars>
          <dgm:chMax val="0"/>
          <dgm:chPref val="0"/>
          <dgm:bulletEnabled val="1"/>
        </dgm:presLayoutVars>
      </dgm:prSet>
      <dgm:spPr/>
      <dgm:t>
        <a:bodyPr/>
        <a:lstStyle/>
        <a:p>
          <a:endParaRPr lang="zh-CN" altLang="en-US"/>
        </a:p>
      </dgm:t>
    </dgm:pt>
  </dgm:ptLst>
  <dgm:cxnLst>
    <dgm:cxn modelId="{93A52A02-BC1C-4C65-81FA-70C4326AE490}" type="presOf" srcId="{E3F9E532-0DB1-4264-8321-32FBB4FA4F66}" destId="{89E4E2FD-BD9C-446B-BD83-BB4EC09F5251}" srcOrd="0" destOrd="0" presId="urn:microsoft.com/office/officeart/2009/3/layout/StepUpProcess"/>
    <dgm:cxn modelId="{F6EB0E4B-08C8-4702-B92C-32B19C78382E}" srcId="{0F1E2A0E-9D44-48D9-BB74-A69A567FA24C}" destId="{92B7889E-0254-48DF-AE4E-B18B9B11443D}" srcOrd="2" destOrd="0" parTransId="{7F99AECB-A62A-4523-9491-89758664B87E}" sibTransId="{6164195D-E6C0-40AD-884D-D05AAFDCDC04}"/>
    <dgm:cxn modelId="{1593DD24-C672-4D59-8EE8-A028A032A119}" type="presOf" srcId="{355EC998-559B-4B33-AC11-B18952BB847B}" destId="{941A6C87-D13E-4112-A4A4-4DB359E076B4}" srcOrd="0" destOrd="0" presId="urn:microsoft.com/office/officeart/2009/3/layout/StepUpProcess"/>
    <dgm:cxn modelId="{D59147CD-0386-41E3-BCC4-31C1C6D27C41}" srcId="{0F1E2A0E-9D44-48D9-BB74-A69A567FA24C}" destId="{E3F9E532-0DB1-4264-8321-32FBB4FA4F66}" srcOrd="1" destOrd="0" parTransId="{5A3441C9-9356-47DE-B348-43A691C99ABD}" sibTransId="{49D10ECA-2E48-4024-AA3E-57CEC02EF148}"/>
    <dgm:cxn modelId="{C2B4E818-8735-43EF-9B18-C18C866C4841}" srcId="{0F1E2A0E-9D44-48D9-BB74-A69A567FA24C}" destId="{355EC998-559B-4B33-AC11-B18952BB847B}" srcOrd="0" destOrd="0" parTransId="{17DA0F87-87AF-45D7-845B-0783815C90DC}" sibTransId="{47B83548-576B-48CF-B405-1397E2CDB1D3}"/>
    <dgm:cxn modelId="{C56F2CB5-A309-49DD-AF8F-FA186EE962FF}" type="presOf" srcId="{0F1E2A0E-9D44-48D9-BB74-A69A567FA24C}" destId="{5CAAB087-E76D-4224-BB64-3EB8056447B5}" srcOrd="0" destOrd="0" presId="urn:microsoft.com/office/officeart/2009/3/layout/StepUpProcess"/>
    <dgm:cxn modelId="{21F8B4BB-F1E6-430E-906A-5F9E83EF10D2}" type="presOf" srcId="{92B7889E-0254-48DF-AE4E-B18B9B11443D}" destId="{86433AAB-4708-4E14-95D4-6653D4698DC1}" srcOrd="0" destOrd="0" presId="urn:microsoft.com/office/officeart/2009/3/layout/StepUpProcess"/>
    <dgm:cxn modelId="{8A2E9C2C-1BA0-4720-B7FB-C7F60418332B}" type="presParOf" srcId="{5CAAB087-E76D-4224-BB64-3EB8056447B5}" destId="{B3DFBFCB-D178-4B05-BE64-89DFA840ABB8}" srcOrd="0" destOrd="0" presId="urn:microsoft.com/office/officeart/2009/3/layout/StepUpProcess"/>
    <dgm:cxn modelId="{BC43A7C7-382D-464B-B14F-07918A212610}" type="presParOf" srcId="{B3DFBFCB-D178-4B05-BE64-89DFA840ABB8}" destId="{97F139A4-50EF-43FE-8630-16509E1D00C1}" srcOrd="0" destOrd="0" presId="urn:microsoft.com/office/officeart/2009/3/layout/StepUpProcess"/>
    <dgm:cxn modelId="{0B79BE57-C621-45BA-90A1-5B6370C7FC0F}" type="presParOf" srcId="{B3DFBFCB-D178-4B05-BE64-89DFA840ABB8}" destId="{941A6C87-D13E-4112-A4A4-4DB359E076B4}" srcOrd="1" destOrd="0" presId="urn:microsoft.com/office/officeart/2009/3/layout/StepUpProcess"/>
    <dgm:cxn modelId="{3DD13EEC-C61F-49A9-A704-E6D389E813DA}" type="presParOf" srcId="{B3DFBFCB-D178-4B05-BE64-89DFA840ABB8}" destId="{7F701601-D5D9-491B-9A5A-F39945BBA38E}" srcOrd="2" destOrd="0" presId="urn:microsoft.com/office/officeart/2009/3/layout/StepUpProcess"/>
    <dgm:cxn modelId="{B113B996-E0A7-43A9-ACC1-79D1EE9FD0E4}" type="presParOf" srcId="{5CAAB087-E76D-4224-BB64-3EB8056447B5}" destId="{C99B8EDF-13C4-4A7E-9D92-2D0ADE3D5248}" srcOrd="1" destOrd="0" presId="urn:microsoft.com/office/officeart/2009/3/layout/StepUpProcess"/>
    <dgm:cxn modelId="{4B0168ED-D668-445F-A504-FC1E22687FCB}" type="presParOf" srcId="{C99B8EDF-13C4-4A7E-9D92-2D0ADE3D5248}" destId="{66B0B620-EFBE-4CBF-BC40-28F209E8E675}" srcOrd="0" destOrd="0" presId="urn:microsoft.com/office/officeart/2009/3/layout/StepUpProcess"/>
    <dgm:cxn modelId="{BCC81DE9-3435-45E0-865D-408E404E38F7}" type="presParOf" srcId="{5CAAB087-E76D-4224-BB64-3EB8056447B5}" destId="{F9B5E646-878E-49B6-8AD6-C69E6F7824D8}" srcOrd="2" destOrd="0" presId="urn:microsoft.com/office/officeart/2009/3/layout/StepUpProcess"/>
    <dgm:cxn modelId="{8CDD6D8C-EA79-4B82-91DD-A049594CC11F}" type="presParOf" srcId="{F9B5E646-878E-49B6-8AD6-C69E6F7824D8}" destId="{8920DE2D-D015-4227-963F-A17FD569AA49}" srcOrd="0" destOrd="0" presId="urn:microsoft.com/office/officeart/2009/3/layout/StepUpProcess"/>
    <dgm:cxn modelId="{88581AF1-636C-45E2-9C9B-E59EE8963E66}" type="presParOf" srcId="{F9B5E646-878E-49B6-8AD6-C69E6F7824D8}" destId="{89E4E2FD-BD9C-446B-BD83-BB4EC09F5251}" srcOrd="1" destOrd="0" presId="urn:microsoft.com/office/officeart/2009/3/layout/StepUpProcess"/>
    <dgm:cxn modelId="{230D1C9E-2B58-45AF-A7DE-53C60CF6675E}" type="presParOf" srcId="{F9B5E646-878E-49B6-8AD6-C69E6F7824D8}" destId="{D882F751-3D0C-4888-9B7E-D229BF6EBDDD}" srcOrd="2" destOrd="0" presId="urn:microsoft.com/office/officeart/2009/3/layout/StepUpProcess"/>
    <dgm:cxn modelId="{0FE7E221-16BB-49C5-B977-C417C06FFCC4}" type="presParOf" srcId="{5CAAB087-E76D-4224-BB64-3EB8056447B5}" destId="{4F566DAC-5ADF-4F2A-BE56-D06BDBD291E8}" srcOrd="3" destOrd="0" presId="urn:microsoft.com/office/officeart/2009/3/layout/StepUpProcess"/>
    <dgm:cxn modelId="{C855C538-FF11-4014-A701-156870277A9D}" type="presParOf" srcId="{4F566DAC-5ADF-4F2A-BE56-D06BDBD291E8}" destId="{FD4DE84C-7079-4BA4-B75A-F9CA3EDD5C16}" srcOrd="0" destOrd="0" presId="urn:microsoft.com/office/officeart/2009/3/layout/StepUpProcess"/>
    <dgm:cxn modelId="{E7E02368-8A1A-4578-A2CB-680C273F1CCD}" type="presParOf" srcId="{5CAAB087-E76D-4224-BB64-3EB8056447B5}" destId="{C9213F0F-EDF1-4091-ABEE-1967477890CC}" srcOrd="4" destOrd="0" presId="urn:microsoft.com/office/officeart/2009/3/layout/StepUpProcess"/>
    <dgm:cxn modelId="{09601434-9394-4565-98E3-C07158229440}" type="presParOf" srcId="{C9213F0F-EDF1-4091-ABEE-1967477890CC}" destId="{1221D9EE-5B60-40B6-ABC6-A00224197381}" srcOrd="0" destOrd="0" presId="urn:microsoft.com/office/officeart/2009/3/layout/StepUpProcess"/>
    <dgm:cxn modelId="{2630338B-AA5F-4F0F-A03D-7EF0F2034724}" type="presParOf" srcId="{C9213F0F-EDF1-4091-ABEE-1967477890CC}" destId="{86433AAB-4708-4E14-95D4-6653D4698DC1}"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139A4-50EF-43FE-8630-16509E1D00C1}">
      <dsp:nvSpPr>
        <dsp:cNvPr id="0" name=""/>
        <dsp:cNvSpPr/>
      </dsp:nvSpPr>
      <dsp:spPr>
        <a:xfrm rot="5400000">
          <a:off x="380755" y="1327890"/>
          <a:ext cx="1139501" cy="189610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1A6C87-D13E-4112-A4A4-4DB359E076B4}">
      <dsp:nvSpPr>
        <dsp:cNvPr id="0" name=""/>
        <dsp:cNvSpPr/>
      </dsp:nvSpPr>
      <dsp:spPr>
        <a:xfrm>
          <a:off x="190544" y="1894416"/>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zh-CN" altLang="en-US" sz="2900" kern="1200" dirty="0" smtClean="0"/>
            <a:t>程序员</a:t>
          </a:r>
          <a:endParaRPr lang="zh-CN" altLang="en-US" sz="2900" kern="1200" dirty="0"/>
        </a:p>
      </dsp:txBody>
      <dsp:txXfrm>
        <a:off x="190544" y="1894416"/>
        <a:ext cx="1711813" cy="1500505"/>
      </dsp:txXfrm>
    </dsp:sp>
    <dsp:sp modelId="{7F701601-D5D9-491B-9A5A-F39945BBA38E}">
      <dsp:nvSpPr>
        <dsp:cNvPr id="0" name=""/>
        <dsp:cNvSpPr/>
      </dsp:nvSpPr>
      <dsp:spPr>
        <a:xfrm>
          <a:off x="1579374" y="1188296"/>
          <a:ext cx="322983" cy="32298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20DE2D-D015-4227-963F-A17FD569AA49}">
      <dsp:nvSpPr>
        <dsp:cNvPr id="0" name=""/>
        <dsp:cNvSpPr/>
      </dsp:nvSpPr>
      <dsp:spPr>
        <a:xfrm rot="5400000">
          <a:off x="2476349" y="809333"/>
          <a:ext cx="1139501" cy="189610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E4E2FD-BD9C-446B-BD83-BB4EC09F5251}">
      <dsp:nvSpPr>
        <dsp:cNvPr id="0" name=""/>
        <dsp:cNvSpPr/>
      </dsp:nvSpPr>
      <dsp:spPr>
        <a:xfrm>
          <a:off x="2286138" y="1375860"/>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zh-CN" altLang="en-US" sz="2900" kern="1200" dirty="0" smtClean="0"/>
            <a:t>软件设计师</a:t>
          </a:r>
          <a:endParaRPr lang="zh-CN" altLang="en-US" sz="2900" kern="1200" dirty="0"/>
        </a:p>
      </dsp:txBody>
      <dsp:txXfrm>
        <a:off x="2286138" y="1375860"/>
        <a:ext cx="1711813" cy="1500505"/>
      </dsp:txXfrm>
    </dsp:sp>
    <dsp:sp modelId="{D882F751-3D0C-4888-9B7E-D229BF6EBDDD}">
      <dsp:nvSpPr>
        <dsp:cNvPr id="0" name=""/>
        <dsp:cNvSpPr/>
      </dsp:nvSpPr>
      <dsp:spPr>
        <a:xfrm>
          <a:off x="3674968" y="669740"/>
          <a:ext cx="322983" cy="32298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21D9EE-5B60-40B6-ABC6-A00224197381}">
      <dsp:nvSpPr>
        <dsp:cNvPr id="0" name=""/>
        <dsp:cNvSpPr/>
      </dsp:nvSpPr>
      <dsp:spPr>
        <a:xfrm rot="5400000">
          <a:off x="4571943" y="290776"/>
          <a:ext cx="1139501" cy="189610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433AAB-4708-4E14-95D4-6653D4698DC1}">
      <dsp:nvSpPr>
        <dsp:cNvPr id="0" name=""/>
        <dsp:cNvSpPr/>
      </dsp:nvSpPr>
      <dsp:spPr>
        <a:xfrm>
          <a:off x="4381732" y="857303"/>
          <a:ext cx="1711813" cy="1500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zh-CN" altLang="en-US" sz="2900" kern="1200" dirty="0" smtClean="0"/>
            <a:t>系统架构设计师</a:t>
          </a:r>
          <a:endParaRPr lang="zh-CN" altLang="en-US" sz="2900" kern="1200" dirty="0"/>
        </a:p>
      </dsp:txBody>
      <dsp:txXfrm>
        <a:off x="4381732" y="857303"/>
        <a:ext cx="1711813" cy="150050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419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9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419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572049B-1324-4BF9-939A-33B3A874021B}" type="slidenum">
              <a:rPr lang="en-US" altLang="zh-CN"/>
              <a:pPr>
                <a:defRPr/>
              </a:pPr>
              <a:t>‹#›</a:t>
            </a:fld>
            <a:endParaRPr lang="en-US" altLang="zh-CN"/>
          </a:p>
        </p:txBody>
      </p:sp>
    </p:spTree>
    <p:extLst>
      <p:ext uri="{BB962C8B-B14F-4D97-AF65-F5344CB8AC3E}">
        <p14:creationId xmlns:p14="http://schemas.microsoft.com/office/powerpoint/2010/main" val="1368971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1"/>
          <p:cNvSpPr>
            <a:spLocks noGrp="1" noRot="1" noChangeAspect="1" noChangeArrowheads="1" noTextEdit="1"/>
          </p:cNvSpPr>
          <p:nvPr>
            <p:ph type="sldImg"/>
          </p:nvPr>
        </p:nvSpPr>
        <p:spPr>
          <a:xfrm>
            <a:off x="1143000" y="695325"/>
            <a:ext cx="4572000" cy="3429000"/>
          </a:xfrm>
          <a:solidFill>
            <a:srgbClr val="FFFFFF"/>
          </a:solidFill>
          <a:ln/>
        </p:spPr>
      </p:sp>
      <p:sp>
        <p:nvSpPr>
          <p:cNvPr id="6147" name="Rectangle 2"/>
          <p:cNvSpPr>
            <a:spLocks noGrp="1" noChangeArrowheads="1"/>
          </p:cNvSpPr>
          <p:nvPr>
            <p:ph type="body" idx="1"/>
          </p:nvPr>
        </p:nvSpPr>
        <p:spPr>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mtClean="0"/>
          </a:p>
        </p:txBody>
      </p:sp>
    </p:spTree>
    <p:extLst>
      <p:ext uri="{BB962C8B-B14F-4D97-AF65-F5344CB8AC3E}">
        <p14:creationId xmlns:p14="http://schemas.microsoft.com/office/powerpoint/2010/main" val="2702457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43000" y="695325"/>
            <a:ext cx="4572000" cy="3429000"/>
          </a:xfrm>
          <a:solidFill>
            <a:srgbClr val="FFFFFF"/>
          </a:solidFill>
          <a:ln/>
        </p:spPr>
      </p:sp>
      <p:sp>
        <p:nvSpPr>
          <p:cNvPr id="43011" name="Rectangle 3"/>
          <p:cNvSpPr>
            <a:spLocks noGrp="1" noChangeArrowheads="1"/>
          </p:cNvSpPr>
          <p:nvPr>
            <p:ph type="body" idx="1"/>
          </p:nvPr>
        </p:nvSpPr>
        <p:spPr>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mtClean="0"/>
          </a:p>
        </p:txBody>
      </p:sp>
    </p:spTree>
    <p:extLst>
      <p:ext uri="{BB962C8B-B14F-4D97-AF65-F5344CB8AC3E}">
        <p14:creationId xmlns:p14="http://schemas.microsoft.com/office/powerpoint/2010/main" val="2335517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2073508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p:spPr>
        <p:txBody>
          <a:bodyPr/>
          <a:lstStyle/>
          <a:p>
            <a:r>
              <a:rPr lang="zh-CN" altLang="en-US" smtClean="0"/>
              <a:t>下列关于计算机软件系统的叙述中错误的是</a:t>
            </a:r>
            <a:r>
              <a:rPr lang="en-US" altLang="zh-CN" smtClean="0"/>
              <a:t>_________</a:t>
            </a:r>
            <a:r>
              <a:rPr lang="zh-CN" altLang="en-US" smtClean="0"/>
              <a:t>。     </a:t>
            </a:r>
          </a:p>
          <a:p>
            <a:r>
              <a:rPr lang="en-US" altLang="zh-CN" smtClean="0"/>
              <a:t>A</a:t>
            </a:r>
            <a:r>
              <a:rPr lang="zh-CN" altLang="en-US" smtClean="0"/>
              <a:t>．计算机软件系统的主要任务是提高机器的使用效率     </a:t>
            </a:r>
          </a:p>
          <a:p>
            <a:r>
              <a:rPr lang="en-US" altLang="zh-CN" smtClean="0"/>
              <a:t>B</a:t>
            </a:r>
            <a:r>
              <a:rPr lang="zh-CN" altLang="en-US" smtClean="0"/>
              <a:t>．计算机软件系统的主要任务是为计算机系统提供物质基础     </a:t>
            </a:r>
          </a:p>
          <a:p>
            <a:r>
              <a:rPr lang="en-US" altLang="zh-CN" smtClean="0"/>
              <a:t>C</a:t>
            </a:r>
            <a:r>
              <a:rPr lang="zh-CN" altLang="en-US" smtClean="0"/>
              <a:t>．计算机软件系统的主要任务是发挥和扩大机器的功能和用途     </a:t>
            </a:r>
          </a:p>
          <a:p>
            <a:r>
              <a:rPr lang="en-US" altLang="zh-CN" smtClean="0"/>
              <a:t>D</a:t>
            </a:r>
            <a:r>
              <a:rPr lang="zh-CN" altLang="en-US" smtClean="0"/>
              <a:t>．计算机软件系统的主要任务是为用户使用计算机系统提供方便 </a:t>
            </a:r>
          </a:p>
          <a:p>
            <a:r>
              <a:rPr lang="en-US" altLang="zh-CN" smtClean="0"/>
              <a:t>【</a:t>
            </a:r>
            <a:r>
              <a:rPr lang="zh-CN" altLang="en-US" smtClean="0"/>
              <a:t>正确答案</a:t>
            </a:r>
            <a:r>
              <a:rPr lang="en-US" altLang="zh-CN" smtClean="0"/>
              <a:t>:】B</a:t>
            </a:r>
          </a:p>
          <a:p>
            <a:endParaRPr lang="en-US" altLang="zh-CN" smtClean="0"/>
          </a:p>
          <a:p>
            <a:r>
              <a:rPr lang="zh-CN" altLang="en-US" smtClean="0"/>
              <a:t>下列选项列出的计算机系统由低到高分层顺序中，正确的是</a:t>
            </a:r>
            <a:r>
              <a:rPr lang="en-US" altLang="zh-CN" smtClean="0"/>
              <a:t>________</a:t>
            </a:r>
            <a:r>
              <a:rPr lang="zh-CN" altLang="en-US" smtClean="0"/>
              <a:t>。     </a:t>
            </a:r>
          </a:p>
          <a:p>
            <a:r>
              <a:rPr lang="en-US" altLang="zh-CN" smtClean="0"/>
              <a:t>A</a:t>
            </a:r>
            <a:r>
              <a:rPr lang="zh-CN" altLang="en-US" smtClean="0"/>
              <a:t>．硬件</a:t>
            </a:r>
            <a:r>
              <a:rPr lang="en-US" altLang="zh-CN" smtClean="0"/>
              <a:t>-</a:t>
            </a:r>
            <a:r>
              <a:rPr lang="zh-CN" altLang="en-US" smtClean="0"/>
              <a:t>应用软件</a:t>
            </a:r>
            <a:r>
              <a:rPr lang="en-US" altLang="zh-CN" smtClean="0"/>
              <a:t>-</a:t>
            </a:r>
            <a:r>
              <a:rPr lang="zh-CN" altLang="en-US" smtClean="0"/>
              <a:t>操作系统</a:t>
            </a:r>
            <a:r>
              <a:rPr lang="en-US" altLang="zh-CN" smtClean="0"/>
              <a:t>-</a:t>
            </a:r>
            <a:r>
              <a:rPr lang="zh-CN" altLang="en-US" smtClean="0"/>
              <a:t>其他系统软件     </a:t>
            </a:r>
          </a:p>
          <a:p>
            <a:r>
              <a:rPr lang="en-US" altLang="zh-CN" smtClean="0"/>
              <a:t>B</a:t>
            </a:r>
            <a:r>
              <a:rPr lang="zh-CN" altLang="en-US" smtClean="0"/>
              <a:t>．硬件</a:t>
            </a:r>
            <a:r>
              <a:rPr lang="en-US" altLang="zh-CN" smtClean="0"/>
              <a:t>-</a:t>
            </a:r>
            <a:r>
              <a:rPr lang="zh-CN" altLang="en-US" smtClean="0"/>
              <a:t>操作系统</a:t>
            </a:r>
            <a:r>
              <a:rPr lang="en-US" altLang="zh-CN" smtClean="0"/>
              <a:t>-</a:t>
            </a:r>
            <a:r>
              <a:rPr lang="zh-CN" altLang="en-US" smtClean="0"/>
              <a:t>其他系统软件</a:t>
            </a:r>
            <a:r>
              <a:rPr lang="en-US" altLang="zh-CN" smtClean="0"/>
              <a:t>-</a:t>
            </a:r>
            <a:r>
              <a:rPr lang="zh-CN" altLang="en-US" smtClean="0"/>
              <a:t>应用软件     </a:t>
            </a:r>
          </a:p>
          <a:p>
            <a:r>
              <a:rPr lang="en-US" altLang="zh-CN" smtClean="0"/>
              <a:t>C</a:t>
            </a:r>
            <a:r>
              <a:rPr lang="zh-CN" altLang="en-US" smtClean="0"/>
              <a:t>．硬件</a:t>
            </a:r>
            <a:r>
              <a:rPr lang="en-US" altLang="zh-CN" smtClean="0"/>
              <a:t>-</a:t>
            </a:r>
            <a:r>
              <a:rPr lang="zh-CN" altLang="en-US" smtClean="0"/>
              <a:t>其他系统软件</a:t>
            </a:r>
            <a:r>
              <a:rPr lang="en-US" altLang="zh-CN" smtClean="0"/>
              <a:t>-</a:t>
            </a:r>
            <a:r>
              <a:rPr lang="zh-CN" altLang="en-US" smtClean="0"/>
              <a:t>操作系统</a:t>
            </a:r>
            <a:r>
              <a:rPr lang="en-US" altLang="zh-CN" smtClean="0"/>
              <a:t>-</a:t>
            </a:r>
            <a:r>
              <a:rPr lang="zh-CN" altLang="en-US" smtClean="0"/>
              <a:t>应用软件     </a:t>
            </a:r>
          </a:p>
          <a:p>
            <a:r>
              <a:rPr lang="en-US" altLang="zh-CN" smtClean="0"/>
              <a:t>D</a:t>
            </a:r>
            <a:r>
              <a:rPr lang="zh-CN" altLang="en-US" smtClean="0"/>
              <a:t>．硬件</a:t>
            </a:r>
            <a:r>
              <a:rPr lang="en-US" altLang="zh-CN" smtClean="0"/>
              <a:t>-</a:t>
            </a:r>
            <a:r>
              <a:rPr lang="zh-CN" altLang="en-US" smtClean="0"/>
              <a:t>应用软件</a:t>
            </a:r>
            <a:r>
              <a:rPr lang="en-US" altLang="zh-CN" smtClean="0"/>
              <a:t>-</a:t>
            </a:r>
            <a:r>
              <a:rPr lang="zh-CN" altLang="en-US" smtClean="0"/>
              <a:t>其他系统软件</a:t>
            </a:r>
            <a:r>
              <a:rPr lang="en-US" altLang="zh-CN" smtClean="0"/>
              <a:t>-</a:t>
            </a:r>
            <a:r>
              <a:rPr lang="zh-CN" altLang="en-US" smtClean="0"/>
              <a:t>操作系统  </a:t>
            </a:r>
          </a:p>
          <a:p>
            <a:r>
              <a:rPr lang="en-US" altLang="zh-CN" smtClean="0"/>
              <a:t>【</a:t>
            </a:r>
            <a:r>
              <a:rPr lang="zh-CN" altLang="en-US" smtClean="0"/>
              <a:t>正确答案</a:t>
            </a:r>
            <a:r>
              <a:rPr lang="en-US" altLang="zh-CN" smtClean="0"/>
              <a:t>:】B   </a:t>
            </a:r>
          </a:p>
          <a:p>
            <a:endParaRPr lang="en-US" altLang="zh-CN" smtClean="0"/>
          </a:p>
          <a:p>
            <a:r>
              <a:rPr lang="zh-CN" altLang="en-US" smtClean="0"/>
              <a:t>下列程序设计语言中，属于解释语言的是</a:t>
            </a:r>
            <a:r>
              <a:rPr lang="en-US" altLang="zh-CN" smtClean="0"/>
              <a:t>_________</a:t>
            </a:r>
            <a:r>
              <a:rPr lang="zh-CN" altLang="en-US" smtClean="0"/>
              <a:t>。     </a:t>
            </a:r>
          </a:p>
          <a:p>
            <a:r>
              <a:rPr lang="en-US" altLang="zh-CN" smtClean="0"/>
              <a:t>A</a:t>
            </a:r>
            <a:r>
              <a:rPr lang="zh-CN" altLang="en-US" smtClean="0"/>
              <a:t>．</a:t>
            </a:r>
            <a:r>
              <a:rPr lang="en-US" altLang="zh-CN" smtClean="0"/>
              <a:t>C                   B</a:t>
            </a:r>
            <a:r>
              <a:rPr lang="zh-CN" altLang="en-US" smtClean="0"/>
              <a:t>．</a:t>
            </a:r>
            <a:r>
              <a:rPr lang="en-US" altLang="zh-CN" smtClean="0"/>
              <a:t>Delphi     C</a:t>
            </a:r>
            <a:r>
              <a:rPr lang="zh-CN" altLang="en-US" smtClean="0"/>
              <a:t>．</a:t>
            </a:r>
            <a:r>
              <a:rPr lang="en-US" altLang="zh-CN" smtClean="0"/>
              <a:t>BASIC               D</a:t>
            </a:r>
            <a:r>
              <a:rPr lang="zh-CN" altLang="en-US" smtClean="0"/>
              <a:t>．</a:t>
            </a:r>
            <a:r>
              <a:rPr lang="en-US" altLang="zh-CN" smtClean="0"/>
              <a:t>C# </a:t>
            </a:r>
          </a:p>
          <a:p>
            <a:r>
              <a:rPr lang="en-US" altLang="zh-CN" smtClean="0"/>
              <a:t>【</a:t>
            </a:r>
            <a:r>
              <a:rPr lang="zh-CN" altLang="en-US" smtClean="0"/>
              <a:t>正确答案</a:t>
            </a:r>
            <a:r>
              <a:rPr lang="en-US" altLang="zh-CN" smtClean="0"/>
              <a:t>:】C  </a:t>
            </a:r>
          </a:p>
          <a:p>
            <a:endParaRPr lang="en-US" altLang="zh-CN" smtClean="0"/>
          </a:p>
          <a:p>
            <a:endParaRPr lang="en-US" altLang="zh-CN" smtClean="0"/>
          </a:p>
          <a:p>
            <a:r>
              <a:rPr lang="zh-CN" altLang="en-US" smtClean="0"/>
              <a:t>下列选项中，不属于数据库管理系统的是</a:t>
            </a:r>
            <a:r>
              <a:rPr lang="en-US" altLang="zh-CN" smtClean="0"/>
              <a:t>_________</a:t>
            </a:r>
            <a:r>
              <a:rPr lang="zh-CN" altLang="en-US" smtClean="0"/>
              <a:t>。     </a:t>
            </a:r>
          </a:p>
          <a:p>
            <a:r>
              <a:rPr lang="en-US" altLang="zh-CN" smtClean="0"/>
              <a:t>A</a:t>
            </a:r>
            <a:r>
              <a:rPr lang="zh-CN" altLang="en-US" smtClean="0"/>
              <a:t>．</a:t>
            </a:r>
            <a:r>
              <a:rPr lang="en-US" altLang="zh-CN" smtClean="0"/>
              <a:t>Excel                       B</a:t>
            </a:r>
            <a:r>
              <a:rPr lang="zh-CN" altLang="en-US" smtClean="0"/>
              <a:t>．</a:t>
            </a:r>
            <a:r>
              <a:rPr lang="en-US" altLang="zh-CN" smtClean="0"/>
              <a:t>FoxPro     C</a:t>
            </a:r>
            <a:r>
              <a:rPr lang="zh-CN" altLang="en-US" smtClean="0"/>
              <a:t>．</a:t>
            </a:r>
            <a:r>
              <a:rPr lang="en-US" altLang="zh-CN" smtClean="0"/>
              <a:t>Access                      D</a:t>
            </a:r>
            <a:r>
              <a:rPr lang="zh-CN" altLang="en-US" smtClean="0"/>
              <a:t>．</a:t>
            </a:r>
            <a:r>
              <a:rPr lang="en-US" altLang="zh-CN" smtClean="0"/>
              <a:t>SQL-Server </a:t>
            </a:r>
          </a:p>
          <a:p>
            <a:r>
              <a:rPr lang="en-US" altLang="zh-CN" smtClean="0"/>
              <a:t>【</a:t>
            </a:r>
            <a:r>
              <a:rPr lang="zh-CN" altLang="en-US" smtClean="0"/>
              <a:t>正确答案</a:t>
            </a:r>
            <a:r>
              <a:rPr lang="en-US" altLang="zh-CN" smtClean="0"/>
              <a:t>:】A      </a:t>
            </a:r>
          </a:p>
          <a:p>
            <a:endParaRPr lang="en-US" altLang="zh-CN" smtClean="0"/>
          </a:p>
          <a:p>
            <a:endParaRPr lang="en-US" altLang="zh-CN" smtClean="0"/>
          </a:p>
          <a:p>
            <a:r>
              <a:rPr lang="zh-CN" altLang="en-US" smtClean="0"/>
              <a:t>下列选项中，错误的是</a:t>
            </a:r>
            <a:r>
              <a:rPr lang="en-US" altLang="zh-CN" smtClean="0"/>
              <a:t>_________</a:t>
            </a:r>
            <a:r>
              <a:rPr lang="zh-CN" altLang="en-US" smtClean="0"/>
              <a:t>。     </a:t>
            </a:r>
          </a:p>
          <a:p>
            <a:r>
              <a:rPr lang="en-US" altLang="zh-CN" smtClean="0"/>
              <a:t>A</a:t>
            </a:r>
            <a:r>
              <a:rPr lang="zh-CN" altLang="en-US" smtClean="0"/>
              <a:t>．免费软件是指那些供他人无偿使用的软件     </a:t>
            </a:r>
          </a:p>
          <a:p>
            <a:r>
              <a:rPr lang="en-US" altLang="zh-CN" smtClean="0"/>
              <a:t>B</a:t>
            </a:r>
            <a:r>
              <a:rPr lang="zh-CN" altLang="en-US" smtClean="0"/>
              <a:t>．商业软件是指那些需要付费才能使用的软件     </a:t>
            </a:r>
          </a:p>
          <a:p>
            <a:r>
              <a:rPr lang="en-US" altLang="zh-CN" smtClean="0"/>
              <a:t>C</a:t>
            </a:r>
            <a:r>
              <a:rPr lang="zh-CN" altLang="en-US" smtClean="0"/>
              <a:t>．共享软件通常提供一定的免费试用期限或部分免费试用功能     </a:t>
            </a:r>
          </a:p>
          <a:p>
            <a:r>
              <a:rPr lang="en-US" altLang="zh-CN" smtClean="0"/>
              <a:t>D</a:t>
            </a:r>
            <a:r>
              <a:rPr lang="zh-CN" altLang="en-US" smtClean="0"/>
              <a:t>．共享软件一般都是很专业的软件 </a:t>
            </a:r>
          </a:p>
          <a:p>
            <a:r>
              <a:rPr lang="en-US" altLang="zh-CN" smtClean="0"/>
              <a:t>【</a:t>
            </a:r>
            <a:r>
              <a:rPr lang="zh-CN" altLang="en-US" smtClean="0"/>
              <a:t>正确答案</a:t>
            </a:r>
            <a:r>
              <a:rPr lang="en-US" altLang="zh-CN" smtClean="0"/>
              <a:t>:】D  </a:t>
            </a:r>
          </a:p>
          <a:p>
            <a:endParaRPr lang="en-US" altLang="zh-CN" smtClean="0"/>
          </a:p>
          <a:p>
            <a:r>
              <a:rPr lang="zh-CN" altLang="en-US" smtClean="0"/>
              <a:t>购买了一款商业软件后，就拥有了它的</a:t>
            </a:r>
            <a:r>
              <a:rPr lang="en-US" altLang="zh-CN" smtClean="0"/>
              <a:t>_________</a:t>
            </a:r>
            <a:r>
              <a:rPr lang="zh-CN" altLang="en-US" smtClean="0"/>
              <a:t>。     </a:t>
            </a:r>
          </a:p>
          <a:p>
            <a:r>
              <a:rPr lang="en-US" altLang="zh-CN" smtClean="0"/>
              <a:t>A</a:t>
            </a:r>
            <a:r>
              <a:rPr lang="zh-CN" altLang="en-US" smtClean="0"/>
              <a:t>．复制销售权                      </a:t>
            </a:r>
          </a:p>
          <a:p>
            <a:r>
              <a:rPr lang="en-US" altLang="zh-CN" smtClean="0"/>
              <a:t>B</a:t>
            </a:r>
            <a:r>
              <a:rPr lang="zh-CN" altLang="en-US" smtClean="0"/>
              <a:t>．使用权     </a:t>
            </a:r>
          </a:p>
          <a:p>
            <a:r>
              <a:rPr lang="en-US" altLang="zh-CN" smtClean="0"/>
              <a:t>C</a:t>
            </a:r>
            <a:r>
              <a:rPr lang="zh-CN" altLang="en-US" smtClean="0"/>
              <a:t>．修改权                          </a:t>
            </a:r>
          </a:p>
          <a:p>
            <a:r>
              <a:rPr lang="en-US" altLang="zh-CN" smtClean="0"/>
              <a:t>D</a:t>
            </a:r>
            <a:r>
              <a:rPr lang="zh-CN" altLang="en-US" smtClean="0"/>
              <a:t>．署名权  </a:t>
            </a:r>
          </a:p>
          <a:p>
            <a:r>
              <a:rPr lang="en-US" altLang="zh-CN" smtClean="0"/>
              <a:t>【</a:t>
            </a:r>
            <a:r>
              <a:rPr lang="zh-CN" altLang="en-US" smtClean="0"/>
              <a:t>正确答案</a:t>
            </a:r>
            <a:r>
              <a:rPr lang="en-US" altLang="zh-CN" smtClean="0"/>
              <a:t>:】B   </a:t>
            </a:r>
          </a:p>
          <a:p>
            <a:endParaRPr lang="en-US" altLang="zh-CN" smtClean="0"/>
          </a:p>
          <a:p>
            <a:endParaRPr lang="en-US" altLang="zh-CN" smtClean="0"/>
          </a:p>
          <a:p>
            <a:r>
              <a:rPr lang="zh-CN" altLang="en-US" smtClean="0"/>
              <a:t>自然人的软件著作权，保护期为</a:t>
            </a:r>
            <a:r>
              <a:rPr lang="en-US" altLang="zh-CN" smtClean="0"/>
              <a:t>_________</a:t>
            </a:r>
            <a:r>
              <a:rPr lang="zh-CN" altLang="en-US" smtClean="0"/>
              <a:t>。  </a:t>
            </a:r>
          </a:p>
          <a:p>
            <a:r>
              <a:rPr lang="en-US" altLang="zh-CN" smtClean="0"/>
              <a:t>A</a:t>
            </a:r>
            <a:r>
              <a:rPr lang="zh-CN" altLang="en-US" smtClean="0"/>
              <a:t>．软件开发使用后</a:t>
            </a:r>
            <a:r>
              <a:rPr lang="en-US" altLang="zh-CN" smtClean="0"/>
              <a:t>50</a:t>
            </a:r>
            <a:r>
              <a:rPr lang="zh-CN" altLang="en-US" smtClean="0"/>
              <a:t>年           </a:t>
            </a:r>
          </a:p>
          <a:p>
            <a:r>
              <a:rPr lang="en-US" altLang="zh-CN" smtClean="0"/>
              <a:t>B</a:t>
            </a:r>
            <a:r>
              <a:rPr lang="zh-CN" altLang="en-US" smtClean="0"/>
              <a:t>．自然人终生及其死亡后</a:t>
            </a:r>
            <a:r>
              <a:rPr lang="en-US" altLang="zh-CN" smtClean="0"/>
              <a:t>50</a:t>
            </a:r>
            <a:r>
              <a:rPr lang="zh-CN" altLang="en-US" smtClean="0"/>
              <a:t>年  </a:t>
            </a:r>
          </a:p>
          <a:p>
            <a:r>
              <a:rPr lang="en-US" altLang="zh-CN" smtClean="0"/>
              <a:t>C</a:t>
            </a:r>
            <a:r>
              <a:rPr lang="zh-CN" altLang="en-US" smtClean="0"/>
              <a:t>．软件开发使用后</a:t>
            </a:r>
            <a:r>
              <a:rPr lang="en-US" altLang="zh-CN" smtClean="0"/>
              <a:t>100</a:t>
            </a:r>
            <a:r>
              <a:rPr lang="zh-CN" altLang="en-US" smtClean="0"/>
              <a:t>年          </a:t>
            </a:r>
          </a:p>
          <a:p>
            <a:r>
              <a:rPr lang="en-US" altLang="zh-CN" smtClean="0"/>
              <a:t>D</a:t>
            </a:r>
            <a:r>
              <a:rPr lang="zh-CN" altLang="en-US" smtClean="0"/>
              <a:t>．自然人终生及其死亡后</a:t>
            </a:r>
            <a:r>
              <a:rPr lang="en-US" altLang="zh-CN" smtClean="0"/>
              <a:t>100</a:t>
            </a:r>
            <a:r>
              <a:rPr lang="zh-CN" altLang="en-US" smtClean="0"/>
              <a:t>年 </a:t>
            </a:r>
          </a:p>
          <a:p>
            <a:r>
              <a:rPr lang="en-US" altLang="zh-CN" smtClean="0"/>
              <a:t>【</a:t>
            </a:r>
            <a:r>
              <a:rPr lang="zh-CN" altLang="en-US" smtClean="0"/>
              <a:t>正确答案</a:t>
            </a:r>
            <a:r>
              <a:rPr lang="en-US" altLang="zh-CN" smtClean="0"/>
              <a:t>:】B      </a:t>
            </a:r>
          </a:p>
          <a:p>
            <a:endParaRPr lang="en-US" altLang="zh-CN" smtClean="0"/>
          </a:p>
          <a:p>
            <a:endParaRPr lang="en-US" altLang="zh-CN" smtClean="0"/>
          </a:p>
          <a:p>
            <a:r>
              <a:rPr lang="zh-CN" altLang="en-US" smtClean="0"/>
              <a:t>列关于计算机软件系统的叙述中，正确的有</a:t>
            </a:r>
            <a:r>
              <a:rPr lang="en-US" altLang="zh-CN" smtClean="0"/>
              <a:t>_________</a:t>
            </a:r>
            <a:r>
              <a:rPr lang="zh-CN" altLang="en-US" smtClean="0"/>
              <a:t>。     </a:t>
            </a:r>
          </a:p>
          <a:p>
            <a:r>
              <a:rPr lang="en-US" altLang="zh-CN" smtClean="0"/>
              <a:t>A</a:t>
            </a:r>
            <a:r>
              <a:rPr lang="zh-CN" altLang="en-US" smtClean="0"/>
              <a:t>．计算机软件系统分为系统软件和应用软件两大类     </a:t>
            </a:r>
          </a:p>
          <a:p>
            <a:r>
              <a:rPr lang="en-US" altLang="zh-CN" smtClean="0"/>
              <a:t>B</a:t>
            </a:r>
            <a:r>
              <a:rPr lang="zh-CN" altLang="en-US" smtClean="0"/>
              <a:t>．计算机软件系统具有层次结构     </a:t>
            </a:r>
          </a:p>
          <a:p>
            <a:r>
              <a:rPr lang="en-US" altLang="zh-CN" smtClean="0"/>
              <a:t>C</a:t>
            </a:r>
            <a:r>
              <a:rPr lang="zh-CN" altLang="en-US" smtClean="0"/>
              <a:t>．计算机软件系统是指为计算机运行工作服务的全部技术资料和各种程序     </a:t>
            </a:r>
          </a:p>
          <a:p>
            <a:r>
              <a:rPr lang="en-US" altLang="zh-CN" smtClean="0"/>
              <a:t>D</a:t>
            </a:r>
            <a:r>
              <a:rPr lang="zh-CN" altLang="en-US" smtClean="0"/>
              <a:t>．计算机软件系统和硬件系统共同构成计算机系统 </a:t>
            </a:r>
          </a:p>
          <a:p>
            <a:r>
              <a:rPr lang="en-US" altLang="zh-CN" smtClean="0"/>
              <a:t>【</a:t>
            </a:r>
            <a:r>
              <a:rPr lang="zh-CN" altLang="en-US" smtClean="0"/>
              <a:t>正确答案</a:t>
            </a:r>
            <a:r>
              <a:rPr lang="en-US" altLang="zh-CN" smtClean="0"/>
              <a:t>:】ABCD    </a:t>
            </a:r>
          </a:p>
          <a:p>
            <a:endParaRPr lang="en-US" altLang="zh-CN" smtClean="0"/>
          </a:p>
          <a:p>
            <a:endParaRPr lang="en-US" altLang="zh-CN" smtClean="0"/>
          </a:p>
          <a:p>
            <a:r>
              <a:rPr lang="en-US" altLang="zh-CN" smtClean="0"/>
              <a:t> </a:t>
            </a:r>
            <a:r>
              <a:rPr lang="zh-CN" altLang="en-US" smtClean="0"/>
              <a:t>下列关于操作系统的叙述中，正确的有</a:t>
            </a:r>
            <a:r>
              <a:rPr lang="en-US" altLang="zh-CN" smtClean="0"/>
              <a:t>______</a:t>
            </a:r>
            <a:r>
              <a:rPr lang="zh-CN" altLang="en-US" smtClean="0"/>
              <a:t>。     </a:t>
            </a:r>
          </a:p>
          <a:p>
            <a:r>
              <a:rPr lang="en-US" altLang="zh-CN" smtClean="0"/>
              <a:t>A</a:t>
            </a:r>
            <a:r>
              <a:rPr lang="zh-CN" altLang="en-US" smtClean="0"/>
              <a:t>．操作系统是系统软件的核心     </a:t>
            </a:r>
          </a:p>
          <a:p>
            <a:r>
              <a:rPr lang="en-US" altLang="zh-CN" smtClean="0"/>
              <a:t>B</a:t>
            </a:r>
            <a:r>
              <a:rPr lang="zh-CN" altLang="en-US" smtClean="0"/>
              <a:t>．操作系统是是计算机硬件的第一级扩充     </a:t>
            </a:r>
          </a:p>
          <a:p>
            <a:r>
              <a:rPr lang="en-US" altLang="zh-CN" smtClean="0"/>
              <a:t>C</a:t>
            </a:r>
            <a:r>
              <a:rPr lang="zh-CN" altLang="en-US" smtClean="0"/>
              <a:t>．操作系统是计算机和用户之间的接口和桥梁     </a:t>
            </a:r>
          </a:p>
          <a:p>
            <a:r>
              <a:rPr lang="en-US" altLang="zh-CN" smtClean="0"/>
              <a:t>D</a:t>
            </a:r>
            <a:r>
              <a:rPr lang="zh-CN" altLang="en-US" smtClean="0"/>
              <a:t>．通过操作系统控制和管理计算机的全部软件资源和硬件资源  </a:t>
            </a:r>
          </a:p>
          <a:p>
            <a:r>
              <a:rPr lang="en-US" altLang="zh-CN" smtClean="0"/>
              <a:t>【</a:t>
            </a:r>
            <a:r>
              <a:rPr lang="zh-CN" altLang="en-US" smtClean="0"/>
              <a:t>正确答案</a:t>
            </a:r>
            <a:r>
              <a:rPr lang="en-US" altLang="zh-CN" smtClean="0"/>
              <a:t>:】ABCD    </a:t>
            </a:r>
          </a:p>
          <a:p>
            <a:endParaRPr lang="en-US" altLang="zh-CN" smtClean="0"/>
          </a:p>
          <a:p>
            <a:endParaRPr lang="en-US" altLang="zh-CN" smtClean="0"/>
          </a:p>
          <a:p>
            <a:r>
              <a:rPr lang="zh-CN" altLang="en-US" smtClean="0"/>
              <a:t>下列选项中，属于系统软件的有</a:t>
            </a:r>
            <a:r>
              <a:rPr lang="en-US" altLang="zh-CN" smtClean="0"/>
              <a:t>_________</a:t>
            </a:r>
            <a:r>
              <a:rPr lang="zh-CN" altLang="en-US" smtClean="0"/>
              <a:t>。     </a:t>
            </a:r>
          </a:p>
          <a:p>
            <a:r>
              <a:rPr lang="en-US" altLang="zh-CN" smtClean="0"/>
              <a:t>A</a:t>
            </a:r>
            <a:r>
              <a:rPr lang="zh-CN" altLang="en-US" smtClean="0"/>
              <a:t>．数据库管理系统                  </a:t>
            </a:r>
          </a:p>
          <a:p>
            <a:r>
              <a:rPr lang="en-US" altLang="zh-CN" smtClean="0"/>
              <a:t>B</a:t>
            </a:r>
            <a:r>
              <a:rPr lang="zh-CN" altLang="en-US" smtClean="0"/>
              <a:t>．操作系统     </a:t>
            </a:r>
          </a:p>
          <a:p>
            <a:r>
              <a:rPr lang="en-US" altLang="zh-CN" smtClean="0"/>
              <a:t>C</a:t>
            </a:r>
            <a:r>
              <a:rPr lang="zh-CN" altLang="en-US" smtClean="0"/>
              <a:t>．语言处理系统                    </a:t>
            </a:r>
          </a:p>
          <a:p>
            <a:r>
              <a:rPr lang="en-US" altLang="zh-CN" smtClean="0"/>
              <a:t>D</a:t>
            </a:r>
            <a:r>
              <a:rPr lang="zh-CN" altLang="en-US" smtClean="0"/>
              <a:t>．用户应用程序 </a:t>
            </a:r>
          </a:p>
          <a:p>
            <a:r>
              <a:rPr lang="en-US" altLang="zh-CN" smtClean="0"/>
              <a:t>【</a:t>
            </a:r>
            <a:r>
              <a:rPr lang="zh-CN" altLang="en-US" smtClean="0"/>
              <a:t>正确答案</a:t>
            </a:r>
            <a:r>
              <a:rPr lang="en-US" altLang="zh-CN" smtClean="0"/>
              <a:t>:】ABC    </a:t>
            </a:r>
          </a:p>
          <a:p>
            <a:endParaRPr lang="en-US" altLang="zh-CN" smtClean="0"/>
          </a:p>
          <a:p>
            <a:r>
              <a:rPr lang="zh-CN" altLang="en-US" smtClean="0"/>
              <a:t>下列选项中，</a:t>
            </a:r>
            <a:r>
              <a:rPr lang="en-US" altLang="zh-CN" smtClean="0"/>
              <a:t>"</a:t>
            </a:r>
            <a:r>
              <a:rPr lang="zh-CN" altLang="en-US" smtClean="0"/>
              <a:t>面向机器的</a:t>
            </a:r>
            <a:r>
              <a:rPr lang="en-US" altLang="zh-CN" smtClean="0"/>
              <a:t>"</a:t>
            </a:r>
            <a:r>
              <a:rPr lang="zh-CN" altLang="en-US" smtClean="0"/>
              <a:t>的程序设计语言有</a:t>
            </a:r>
            <a:r>
              <a:rPr lang="en-US" altLang="zh-CN" smtClean="0"/>
              <a:t>_________</a:t>
            </a:r>
            <a:r>
              <a:rPr lang="zh-CN" altLang="en-US" smtClean="0"/>
              <a:t>。     </a:t>
            </a:r>
          </a:p>
          <a:p>
            <a:r>
              <a:rPr lang="en-US" altLang="zh-CN" smtClean="0"/>
              <a:t>A</a:t>
            </a:r>
            <a:r>
              <a:rPr lang="zh-CN" altLang="en-US" smtClean="0"/>
              <a:t>．高级语言               </a:t>
            </a:r>
          </a:p>
          <a:p>
            <a:r>
              <a:rPr lang="en-US" altLang="zh-CN" smtClean="0"/>
              <a:t>B</a:t>
            </a:r>
            <a:r>
              <a:rPr lang="zh-CN" altLang="en-US" smtClean="0"/>
              <a:t>．机器语言     </a:t>
            </a:r>
          </a:p>
          <a:p>
            <a:r>
              <a:rPr lang="en-US" altLang="zh-CN" smtClean="0"/>
              <a:t>C</a:t>
            </a:r>
            <a:r>
              <a:rPr lang="zh-CN" altLang="en-US" smtClean="0"/>
              <a:t>．中级语言               </a:t>
            </a:r>
          </a:p>
          <a:p>
            <a:r>
              <a:rPr lang="en-US" altLang="zh-CN" smtClean="0"/>
              <a:t>D</a:t>
            </a:r>
            <a:r>
              <a:rPr lang="zh-CN" altLang="en-US" smtClean="0"/>
              <a:t>．汇编语言 </a:t>
            </a:r>
          </a:p>
          <a:p>
            <a:r>
              <a:rPr lang="en-US" altLang="zh-CN" smtClean="0"/>
              <a:t>【</a:t>
            </a:r>
            <a:r>
              <a:rPr lang="zh-CN" altLang="en-US" smtClean="0"/>
              <a:t>正确答案</a:t>
            </a:r>
            <a:r>
              <a:rPr lang="en-US" altLang="zh-CN" smtClean="0"/>
              <a:t>:】BD  </a:t>
            </a:r>
          </a:p>
          <a:p>
            <a:endParaRPr lang="en-US" altLang="zh-CN" smtClean="0"/>
          </a:p>
          <a:p>
            <a:r>
              <a:rPr lang="en-US" altLang="zh-CN" smtClean="0"/>
              <a:t>55.</a:t>
            </a:r>
            <a:r>
              <a:rPr lang="zh-CN" altLang="en-US" smtClean="0"/>
              <a:t>下列软件中不属于系统软件的是</a:t>
            </a:r>
            <a:r>
              <a:rPr lang="en-US" altLang="zh-CN" smtClean="0"/>
              <a:t>(    )</a:t>
            </a:r>
            <a:r>
              <a:rPr lang="zh-CN" altLang="en-US" smtClean="0"/>
              <a:t>。  </a:t>
            </a:r>
          </a:p>
          <a:p>
            <a:r>
              <a:rPr lang="en-US" altLang="zh-CN" smtClean="0"/>
              <a:t>A.</a:t>
            </a:r>
            <a:r>
              <a:rPr lang="zh-CN" altLang="en-US" smtClean="0"/>
              <a:t>操作系统    </a:t>
            </a:r>
            <a:r>
              <a:rPr lang="en-US" altLang="zh-CN" smtClean="0"/>
              <a:t>B.</a:t>
            </a:r>
            <a:r>
              <a:rPr lang="zh-CN" altLang="en-US" smtClean="0"/>
              <a:t>诊断程序    </a:t>
            </a:r>
            <a:r>
              <a:rPr lang="en-US" altLang="zh-CN" smtClean="0"/>
              <a:t>C.</a:t>
            </a:r>
            <a:r>
              <a:rPr lang="zh-CN" altLang="en-US" smtClean="0"/>
              <a:t>编译程序    </a:t>
            </a:r>
            <a:r>
              <a:rPr lang="en-US" altLang="zh-CN" smtClean="0"/>
              <a:t>D.</a:t>
            </a:r>
            <a:r>
              <a:rPr lang="zh-CN" altLang="en-US" smtClean="0"/>
              <a:t>目标程序</a:t>
            </a:r>
          </a:p>
          <a:p>
            <a:endParaRPr lang="zh-CN" altLang="en-US" smtClean="0"/>
          </a:p>
          <a:p>
            <a:endParaRPr lang="zh-CN" altLang="en-US" smtClean="0"/>
          </a:p>
          <a:p>
            <a:r>
              <a:rPr lang="en-US" altLang="zh-CN" smtClean="0"/>
              <a:t>58.</a:t>
            </a:r>
            <a:r>
              <a:rPr lang="zh-CN" altLang="en-US" smtClean="0"/>
              <a:t>下列软件中不属于应用软件的是</a:t>
            </a:r>
            <a:r>
              <a:rPr lang="en-US" altLang="zh-CN" smtClean="0"/>
              <a:t>(    )</a:t>
            </a:r>
            <a:r>
              <a:rPr lang="zh-CN" altLang="en-US" smtClean="0"/>
              <a:t>。  </a:t>
            </a:r>
            <a:r>
              <a:rPr lang="en-US" altLang="zh-CN" smtClean="0"/>
              <a:t>A.</a:t>
            </a:r>
            <a:r>
              <a:rPr lang="zh-CN" altLang="en-US" smtClean="0"/>
              <a:t>人事管理系统    </a:t>
            </a:r>
            <a:r>
              <a:rPr lang="en-US" altLang="zh-CN" smtClean="0"/>
              <a:t>B.</a:t>
            </a:r>
            <a:r>
              <a:rPr lang="zh-CN" altLang="en-US" smtClean="0"/>
              <a:t>工资管理系统    </a:t>
            </a:r>
            <a:r>
              <a:rPr lang="en-US" altLang="zh-CN" smtClean="0"/>
              <a:t>C.</a:t>
            </a:r>
            <a:r>
              <a:rPr lang="zh-CN" altLang="en-US" smtClean="0"/>
              <a:t>物资管理系统    </a:t>
            </a:r>
            <a:r>
              <a:rPr lang="en-US" altLang="zh-CN" smtClean="0"/>
              <a:t>D.</a:t>
            </a:r>
            <a:r>
              <a:rPr lang="zh-CN" altLang="en-US" smtClean="0"/>
              <a:t>编译程序</a:t>
            </a:r>
          </a:p>
        </p:txBody>
      </p:sp>
    </p:spTree>
    <p:extLst>
      <p:ext uri="{BB962C8B-B14F-4D97-AF65-F5344CB8AC3E}">
        <p14:creationId xmlns:p14="http://schemas.microsoft.com/office/powerpoint/2010/main" val="1790609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p:spPr>
        <p:txBody>
          <a:bodyPr/>
          <a:lstStyle/>
          <a:p>
            <a:endParaRPr lang="zh-CN" altLang="en-US" smtClean="0"/>
          </a:p>
          <a:p>
            <a:endParaRPr lang="zh-CN" altLang="en-US" smtClean="0"/>
          </a:p>
          <a:p>
            <a:endParaRPr lang="zh-CN" altLang="en-US" smtClean="0"/>
          </a:p>
        </p:txBody>
      </p:sp>
      <p:sp>
        <p:nvSpPr>
          <p:cNvPr id="64516" name="灯片编号占位符 3"/>
          <p:cNvSpPr>
            <a:spLocks noGrp="1"/>
          </p:cNvSpPr>
          <p:nvPr>
            <p:ph type="sldNum" sz="quarter" idx="5"/>
          </p:nvPr>
        </p:nvSpPr>
        <p:spPr>
          <a:xfrm>
            <a:off x="3773488" y="9328150"/>
            <a:ext cx="2887662" cy="490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0AA39A3-493D-4CFB-A1BC-27D135832D90}" type="slidenum">
              <a:rPr lang="en-US" altLang="zh-CN" smtClean="0"/>
              <a:pPr>
                <a:spcBef>
                  <a:spcPct val="0"/>
                </a:spcBef>
              </a:pPr>
              <a:t>46</a:t>
            </a:fld>
            <a:endParaRPr lang="en-US" altLang="zh-CN" smtClean="0"/>
          </a:p>
        </p:txBody>
      </p:sp>
    </p:spTree>
    <p:extLst>
      <p:ext uri="{BB962C8B-B14F-4D97-AF65-F5344CB8AC3E}">
        <p14:creationId xmlns:p14="http://schemas.microsoft.com/office/powerpoint/2010/main" val="324701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p:spPr>
        <p:txBody>
          <a:bodyPr/>
          <a:lstStyle/>
          <a:p>
            <a:r>
              <a:rPr lang="zh-CN" altLang="en-US" smtClean="0"/>
              <a:t>解析语言，是博科资讯</a:t>
            </a:r>
            <a:r>
              <a:rPr lang="en-US" altLang="zh-CN" smtClean="0"/>
              <a:t>MAP</a:t>
            </a:r>
            <a:r>
              <a:rPr lang="zh-CN" altLang="en-US" smtClean="0"/>
              <a:t>发明的一种</a:t>
            </a:r>
            <a:r>
              <a:rPr lang="zh-CN" altLang="en-US" b="1" smtClean="0"/>
              <a:t>面向应用</a:t>
            </a:r>
            <a:r>
              <a:rPr lang="zh-CN" altLang="en-US" smtClean="0"/>
              <a:t>的程序开发语言。从计算机技术角度看，该语言是面向管理业务的</a:t>
            </a:r>
            <a:r>
              <a:rPr lang="en-US" altLang="zh-CN" smtClean="0"/>
              <a:t>DSL</a:t>
            </a:r>
            <a:r>
              <a:rPr lang="zh-CN" altLang="en-US" smtClean="0"/>
              <a:t>（</a:t>
            </a:r>
            <a:r>
              <a:rPr lang="en-US" altLang="zh-CN" smtClean="0"/>
              <a:t>Domain-Specific Language</a:t>
            </a:r>
            <a:r>
              <a:rPr lang="zh-CN" altLang="en-US" smtClean="0"/>
              <a:t>，领域特定语言），使用该语言的目的是基于标准化的管理业务描述定义，用于开发具有丰富业务模型的企业管理应用，例如供应链管理系统</a:t>
            </a:r>
            <a:r>
              <a:rPr lang="en-US" altLang="zh-CN" smtClean="0"/>
              <a:t>SCM</a:t>
            </a:r>
            <a:r>
              <a:rPr lang="zh-CN" altLang="en-US" smtClean="0"/>
              <a:t>、供应链执行系统</a:t>
            </a:r>
            <a:r>
              <a:rPr lang="en-US" altLang="zh-CN" smtClean="0"/>
              <a:t>SCE</a:t>
            </a:r>
            <a:r>
              <a:rPr lang="zh-CN" altLang="en-US" smtClean="0"/>
              <a:t>、企业资源计划系统</a:t>
            </a:r>
            <a:r>
              <a:rPr lang="en-US" altLang="zh-CN" smtClean="0"/>
              <a:t>ERP</a:t>
            </a:r>
            <a:r>
              <a:rPr lang="zh-CN" altLang="en-US" smtClean="0"/>
              <a:t>、人力资源管理系统</a:t>
            </a:r>
            <a:r>
              <a:rPr lang="en-US" altLang="zh-CN" smtClean="0"/>
              <a:t>HR</a:t>
            </a:r>
            <a:r>
              <a:rPr lang="zh-CN" altLang="en-US" smtClean="0"/>
              <a:t>、客户关系管理系统</a:t>
            </a:r>
            <a:r>
              <a:rPr lang="en-US" altLang="zh-CN" smtClean="0"/>
              <a:t>CRM</a:t>
            </a:r>
            <a:r>
              <a:rPr lang="zh-CN" altLang="en-US" smtClean="0"/>
              <a:t>、供应商关系管理系统</a:t>
            </a:r>
            <a:r>
              <a:rPr lang="en-US" altLang="zh-CN" smtClean="0"/>
              <a:t>SRM</a:t>
            </a:r>
            <a:r>
              <a:rPr lang="zh-CN" altLang="en-US" smtClean="0"/>
              <a:t>等。</a:t>
            </a:r>
          </a:p>
        </p:txBody>
      </p:sp>
      <p:sp>
        <p:nvSpPr>
          <p:cNvPr id="73732" name="灯片编号占位符 3"/>
          <p:cNvSpPr>
            <a:spLocks noGrp="1"/>
          </p:cNvSpPr>
          <p:nvPr>
            <p:ph type="sldNum" sz="quarter" idx="5"/>
          </p:nvPr>
        </p:nvSpPr>
        <p:spPr>
          <a:xfrm>
            <a:off x="3773488" y="9328150"/>
            <a:ext cx="2887662" cy="490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A1B3D35-0FE3-4760-9D76-0C72CC5799DB}" type="slidenum">
              <a:rPr lang="en-US" altLang="zh-CN" smtClean="0"/>
              <a:pPr>
                <a:spcBef>
                  <a:spcPct val="0"/>
                </a:spcBef>
              </a:pPr>
              <a:t>54</a:t>
            </a:fld>
            <a:endParaRPr lang="en-US" altLang="zh-CN" smtClean="0"/>
          </a:p>
        </p:txBody>
      </p:sp>
    </p:spTree>
    <p:extLst>
      <p:ext uri="{BB962C8B-B14F-4D97-AF65-F5344CB8AC3E}">
        <p14:creationId xmlns:p14="http://schemas.microsoft.com/office/powerpoint/2010/main" val="3485154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p:spPr>
        <p:txBody>
          <a:bodyPr/>
          <a:lstStyle/>
          <a:p>
            <a:r>
              <a:rPr lang="en-US" altLang="zh-CN" smtClean="0"/>
              <a:t>Microsoft Visual Studio</a:t>
            </a:r>
            <a:r>
              <a:rPr lang="zh-CN" altLang="en-US" smtClean="0"/>
              <a:t>（简称</a:t>
            </a:r>
            <a:r>
              <a:rPr lang="en-US" altLang="zh-CN" smtClean="0"/>
              <a:t>VS</a:t>
            </a:r>
            <a:r>
              <a:rPr lang="zh-CN" altLang="en-US" smtClean="0"/>
              <a:t>）是美国微软公司的开发工具包系列产品。</a:t>
            </a:r>
            <a:r>
              <a:rPr lang="en-US" altLang="zh-CN" smtClean="0"/>
              <a:t>VS</a:t>
            </a:r>
            <a:r>
              <a:rPr lang="zh-CN" altLang="en-US" smtClean="0"/>
              <a:t>是一个基本完整的开发工具集，它包括了整个软件生命周期中所需要的大部分工具，如</a:t>
            </a:r>
            <a:r>
              <a:rPr lang="en-US" altLang="zh-CN" smtClean="0"/>
              <a:t>UML</a:t>
            </a:r>
            <a:r>
              <a:rPr lang="zh-CN" altLang="en-US" smtClean="0"/>
              <a:t>工具、代码管控工具、集成开发环境</a:t>
            </a:r>
            <a:r>
              <a:rPr lang="en-US" altLang="zh-CN" smtClean="0"/>
              <a:t>(IDE)</a:t>
            </a:r>
            <a:r>
              <a:rPr lang="zh-CN" altLang="en-US" smtClean="0"/>
              <a:t>等等。所写的目标代码适用于微软支持的所有平台，包括</a:t>
            </a:r>
            <a:r>
              <a:rPr lang="en-US" altLang="zh-CN" smtClean="0"/>
              <a:t>Microsoft Windows</a:t>
            </a:r>
            <a:r>
              <a:rPr lang="zh-CN" altLang="en-US" smtClean="0"/>
              <a:t>、</a:t>
            </a:r>
            <a:r>
              <a:rPr lang="en-US" altLang="zh-CN" smtClean="0"/>
              <a:t>Windows Mobile</a:t>
            </a:r>
            <a:r>
              <a:rPr lang="zh-CN" altLang="en-US" smtClean="0"/>
              <a:t>、</a:t>
            </a:r>
            <a:r>
              <a:rPr lang="en-US" altLang="zh-CN" smtClean="0"/>
              <a:t>Windows CE</a:t>
            </a:r>
            <a:r>
              <a:rPr lang="zh-CN" altLang="en-US" smtClean="0"/>
              <a:t>、</a:t>
            </a:r>
            <a:r>
              <a:rPr lang="en-US" altLang="zh-CN" smtClean="0"/>
              <a:t>.NET Framework</a:t>
            </a:r>
            <a:r>
              <a:rPr lang="zh-CN" altLang="en-US" smtClean="0"/>
              <a:t>、</a:t>
            </a:r>
            <a:r>
              <a:rPr lang="en-US" altLang="zh-CN" smtClean="0"/>
              <a:t>.NET Compact Framework</a:t>
            </a:r>
            <a:r>
              <a:rPr lang="zh-CN" altLang="en-US" smtClean="0"/>
              <a:t>和</a:t>
            </a:r>
            <a:r>
              <a:rPr lang="en-US" altLang="zh-CN" smtClean="0"/>
              <a:t>Microsoft Silverlight </a:t>
            </a:r>
            <a:r>
              <a:rPr lang="zh-CN" altLang="en-US" smtClean="0"/>
              <a:t>及</a:t>
            </a:r>
            <a:r>
              <a:rPr lang="en-US" altLang="zh-CN" smtClean="0"/>
              <a:t>Windows Phone</a:t>
            </a:r>
            <a:r>
              <a:rPr lang="zh-CN" altLang="en-US" smtClean="0"/>
              <a:t>。</a:t>
            </a:r>
          </a:p>
          <a:p>
            <a:endParaRPr lang="zh-CN" altLang="en-US" smtClean="0"/>
          </a:p>
          <a:p>
            <a:r>
              <a:rPr lang="en-US" altLang="zh-CN" smtClean="0"/>
              <a:t>Visual Studio</a:t>
            </a:r>
            <a:r>
              <a:rPr lang="zh-CN" altLang="en-US" smtClean="0"/>
              <a:t>是目前最流行的</a:t>
            </a:r>
            <a:r>
              <a:rPr lang="en-US" altLang="zh-CN" smtClean="0"/>
              <a:t>Windows</a:t>
            </a:r>
            <a:r>
              <a:rPr lang="zh-CN" altLang="en-US" smtClean="0"/>
              <a:t>平台应用程序的集成开发环境。最新版本为 </a:t>
            </a:r>
            <a:r>
              <a:rPr lang="en-US" altLang="zh-CN" smtClean="0"/>
              <a:t>Visual Studio 2015 </a:t>
            </a:r>
            <a:r>
              <a:rPr lang="zh-CN" altLang="en-US" smtClean="0"/>
              <a:t>版本，基于</a:t>
            </a:r>
            <a:r>
              <a:rPr lang="en-US" altLang="zh-CN" smtClean="0"/>
              <a:t>.NET Framework 4.5.2 </a:t>
            </a:r>
            <a:r>
              <a:rPr lang="zh-CN" altLang="en-US" smtClean="0"/>
              <a:t>。</a:t>
            </a:r>
            <a:r>
              <a:rPr lang="en-US" altLang="zh-CN" smtClean="0"/>
              <a:t>[</a:t>
            </a:r>
            <a:endParaRPr lang="zh-CN" altLang="en-US" smtClean="0"/>
          </a:p>
        </p:txBody>
      </p:sp>
      <p:sp>
        <p:nvSpPr>
          <p:cNvPr id="75780" name="灯片编号占位符 3"/>
          <p:cNvSpPr>
            <a:spLocks noGrp="1"/>
          </p:cNvSpPr>
          <p:nvPr>
            <p:ph type="sldNum" sz="quarter" idx="5"/>
          </p:nvPr>
        </p:nvSpPr>
        <p:spPr>
          <a:xfrm>
            <a:off x="3773488" y="9328150"/>
            <a:ext cx="2887662" cy="490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82AA141-F4D0-454D-9846-D402FFBEDD05}" type="slidenum">
              <a:rPr lang="en-US" altLang="zh-CN" smtClean="0"/>
              <a:pPr>
                <a:spcBef>
                  <a:spcPct val="0"/>
                </a:spcBef>
              </a:pPr>
              <a:t>55</a:t>
            </a:fld>
            <a:endParaRPr lang="en-US" altLang="zh-CN" smtClean="0"/>
          </a:p>
        </p:txBody>
      </p:sp>
    </p:spTree>
    <p:extLst>
      <p:ext uri="{BB962C8B-B14F-4D97-AF65-F5344CB8AC3E}">
        <p14:creationId xmlns:p14="http://schemas.microsoft.com/office/powerpoint/2010/main" val="220834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p:spPr>
        <p:txBody>
          <a:bodyPr/>
          <a:lstStyle/>
          <a:p>
            <a:endParaRPr lang="zh-CN" altLang="en-US" smtClean="0"/>
          </a:p>
        </p:txBody>
      </p:sp>
      <p:sp>
        <p:nvSpPr>
          <p:cNvPr id="77828" name="灯片编号占位符 3"/>
          <p:cNvSpPr>
            <a:spLocks noGrp="1"/>
          </p:cNvSpPr>
          <p:nvPr>
            <p:ph type="sldNum" sz="quarter" idx="5"/>
          </p:nvPr>
        </p:nvSpPr>
        <p:spPr>
          <a:xfrm>
            <a:off x="3773488" y="9328150"/>
            <a:ext cx="2887662" cy="490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7C41ADF-FB09-47F9-8DA0-FCD69F1342CD}" type="slidenum">
              <a:rPr lang="en-US" altLang="zh-CN" smtClean="0"/>
              <a:pPr>
                <a:spcBef>
                  <a:spcPct val="0"/>
                </a:spcBef>
              </a:pPr>
              <a:t>56</a:t>
            </a:fld>
            <a:endParaRPr lang="en-US" altLang="zh-CN" smtClean="0"/>
          </a:p>
        </p:txBody>
      </p:sp>
    </p:spTree>
    <p:extLst>
      <p:ext uri="{BB962C8B-B14F-4D97-AF65-F5344CB8AC3E}">
        <p14:creationId xmlns:p14="http://schemas.microsoft.com/office/powerpoint/2010/main" val="2434319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p:spPr>
        <p:txBody>
          <a:bodyPr/>
          <a:lstStyle/>
          <a:p>
            <a:endParaRPr lang="zh-CN" altLang="en-US" smtClean="0"/>
          </a:p>
        </p:txBody>
      </p:sp>
      <p:sp>
        <p:nvSpPr>
          <p:cNvPr id="79876" name="灯片编号占位符 3"/>
          <p:cNvSpPr>
            <a:spLocks noGrp="1"/>
          </p:cNvSpPr>
          <p:nvPr>
            <p:ph type="sldNum" sz="quarter" idx="5"/>
          </p:nvPr>
        </p:nvSpPr>
        <p:spPr>
          <a:xfrm>
            <a:off x="3773488" y="9328150"/>
            <a:ext cx="2887662" cy="490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6684296-3A6F-4C4A-BC78-AF1B655FF7CA}" type="slidenum">
              <a:rPr lang="en-US" altLang="zh-CN" smtClean="0"/>
              <a:pPr>
                <a:spcBef>
                  <a:spcPct val="0"/>
                </a:spcBef>
              </a:pPr>
              <a:t>57</a:t>
            </a:fld>
            <a:endParaRPr lang="en-US" altLang="zh-CN" smtClean="0"/>
          </a:p>
        </p:txBody>
      </p:sp>
    </p:spTree>
    <p:extLst>
      <p:ext uri="{BB962C8B-B14F-4D97-AF65-F5344CB8AC3E}">
        <p14:creationId xmlns:p14="http://schemas.microsoft.com/office/powerpoint/2010/main" val="3498761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xfrm>
            <a:off x="3773488" y="9328150"/>
            <a:ext cx="2887662" cy="490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C638112-DD6B-48DC-95B6-D4063282D7A9}" type="slidenum">
              <a:rPr lang="zh-CN" altLang="en-US" smtClean="0"/>
              <a:pPr>
                <a:spcBef>
                  <a:spcPct val="0"/>
                </a:spcBef>
              </a:pPr>
              <a:t>61</a:t>
            </a:fld>
            <a:endParaRPr lang="en-US" altLang="zh-CN" smtClean="0"/>
          </a:p>
        </p:txBody>
      </p:sp>
      <p:sp>
        <p:nvSpPr>
          <p:cNvPr id="84995"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312016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xfrm>
            <a:off x="3773488" y="9328150"/>
            <a:ext cx="2887662" cy="490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7034DC0-26A7-4C25-B37C-69A1411C1C57}" type="slidenum">
              <a:rPr lang="zh-CN" altLang="en-US" smtClean="0"/>
              <a:pPr>
                <a:spcBef>
                  <a:spcPct val="0"/>
                </a:spcBef>
              </a:pPr>
              <a:t>62</a:t>
            </a:fld>
            <a:endParaRPr lang="en-US" altLang="zh-CN" smtClean="0"/>
          </a:p>
        </p:txBody>
      </p:sp>
      <p:sp>
        <p:nvSpPr>
          <p:cNvPr id="87043" name="Rectangle 2"/>
          <p:cNvSpPr>
            <a:spLocks noGrp="1" noRot="1" noChangeAspect="1" noChangeArrowheads="1" noTextEdit="1"/>
          </p:cNvSpPr>
          <p:nvPr>
            <p:ph type="sldImg"/>
          </p:nvPr>
        </p:nvSpPr>
        <p:spPr>
          <a:ln/>
        </p:spPr>
      </p:sp>
      <p:sp>
        <p:nvSpPr>
          <p:cNvPr id="87044" name="备注占位符 1"/>
          <p:cNvSpPr>
            <a:spLocks noGrp="1"/>
          </p:cNvSpPr>
          <p:nvPr>
            <p:ph type="body" idx="1"/>
          </p:nvPr>
        </p:nvSpPr>
        <p:spPr>
          <a:noFill/>
        </p:spPr>
        <p:txBody>
          <a:bodyPr/>
          <a:lstStyle/>
          <a:p>
            <a:pPr eaLnBrk="1" hangingPunct="1"/>
            <a:r>
              <a:rPr lang="en-US" altLang="zh-CN" smtClean="0"/>
              <a:t>2.      </a:t>
            </a:r>
            <a:r>
              <a:rPr lang="zh-CN" altLang="en-US" smtClean="0"/>
              <a:t>判断正误，如果错误，请说明原因</a:t>
            </a:r>
          </a:p>
          <a:p>
            <a:pPr eaLnBrk="1" hangingPunct="1"/>
            <a:r>
              <a:rPr lang="en-US" altLang="zh-CN" smtClean="0"/>
              <a:t>(1)	</a:t>
            </a:r>
            <a:r>
              <a:rPr lang="zh-CN" altLang="en-US" smtClean="0"/>
              <a:t>计算机可以直接理解高级语言</a:t>
            </a:r>
            <a:r>
              <a:rPr lang="en-US" altLang="zh-CN" smtClean="0"/>
              <a:t>.</a:t>
            </a:r>
          </a:p>
          <a:p>
            <a:pPr eaLnBrk="1" hangingPunct="1"/>
            <a:r>
              <a:rPr lang="en-US" altLang="zh-CN" smtClean="0"/>
              <a:t>(2)	</a:t>
            </a:r>
            <a:r>
              <a:rPr lang="zh-CN" altLang="en-US" smtClean="0"/>
              <a:t>编译后的程序比边解释边执行的程序的运行速度要快</a:t>
            </a:r>
            <a:r>
              <a:rPr lang="en-US" altLang="zh-CN" smtClean="0"/>
              <a:t>.</a:t>
            </a:r>
          </a:p>
          <a:p>
            <a:endParaRPr lang="zh-CN" altLang="en-US" smtClean="0"/>
          </a:p>
        </p:txBody>
      </p:sp>
    </p:spTree>
    <p:extLst>
      <p:ext uri="{BB962C8B-B14F-4D97-AF65-F5344CB8AC3E}">
        <p14:creationId xmlns:p14="http://schemas.microsoft.com/office/powerpoint/2010/main" val="1439991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a:ln/>
        </p:spPr>
      </p:sp>
      <p:sp>
        <p:nvSpPr>
          <p:cNvPr id="8195" name="备注占位符 2"/>
          <p:cNvSpPr>
            <a:spLocks noGrp="1"/>
          </p:cNvSpPr>
          <p:nvPr>
            <p:ph type="body" idx="1"/>
          </p:nvPr>
        </p:nvSpPr>
        <p:spPr>
          <a:noFill/>
        </p:spPr>
        <p:txBody>
          <a:bodyPr/>
          <a:lstStyle/>
          <a:p>
            <a:r>
              <a:rPr lang="zh-CN" altLang="en-US" smtClean="0"/>
              <a:t>乐山大佛，又名凌云大佛，位于四川省乐山市南岷江东岸凌云寺侧，濒大渡河、青衣江和岷江三江汇流处。大佛为弥勒佛坐像，通高</a:t>
            </a:r>
            <a:r>
              <a:rPr lang="en-US" altLang="zh-CN" smtClean="0"/>
              <a:t>71</a:t>
            </a:r>
            <a:r>
              <a:rPr lang="zh-CN" altLang="en-US" smtClean="0"/>
              <a:t>米，是中国最大的一尊摩崖石刻造像。</a:t>
            </a:r>
          </a:p>
          <a:p>
            <a:endParaRPr lang="zh-CN" altLang="en-US" smtClean="0"/>
          </a:p>
          <a:p>
            <a:r>
              <a:rPr lang="zh-CN" altLang="en-US" smtClean="0"/>
              <a:t>乐山大佛开凿于唐代开元元年（</a:t>
            </a:r>
            <a:r>
              <a:rPr lang="en-US" altLang="zh-CN" smtClean="0"/>
              <a:t>713</a:t>
            </a:r>
            <a:r>
              <a:rPr lang="zh-CN" altLang="en-US" smtClean="0"/>
              <a:t>年），完成于贞元十九年（</a:t>
            </a:r>
            <a:r>
              <a:rPr lang="en-US" altLang="zh-CN" smtClean="0"/>
              <a:t>803</a:t>
            </a:r>
            <a:r>
              <a:rPr lang="zh-CN" altLang="en-US" smtClean="0"/>
              <a:t>年），历时约九十年。</a:t>
            </a:r>
          </a:p>
          <a:p>
            <a:endParaRPr lang="zh-CN" altLang="en-US" smtClean="0"/>
          </a:p>
          <a:p>
            <a:r>
              <a:rPr lang="zh-CN" altLang="en-US" smtClean="0"/>
              <a:t>乐山大佛和凌云山、乌尤山、巨形卧佛等景点组成的乐山大佛景区属于国家</a:t>
            </a:r>
            <a:r>
              <a:rPr lang="en-US" altLang="zh-CN" smtClean="0"/>
              <a:t>5A</a:t>
            </a:r>
            <a:r>
              <a:rPr lang="zh-CN" altLang="en-US" smtClean="0"/>
              <a:t>级旅游景区。</a:t>
            </a:r>
          </a:p>
        </p:txBody>
      </p:sp>
    </p:spTree>
    <p:extLst>
      <p:ext uri="{BB962C8B-B14F-4D97-AF65-F5344CB8AC3E}">
        <p14:creationId xmlns:p14="http://schemas.microsoft.com/office/powerpoint/2010/main" val="4211941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546AA20F-D896-4365-9C18-15ADFE81B570}" type="slidenum">
              <a:rPr lang="en-US" altLang="zh-CN" sz="1200" smtClean="0"/>
              <a:pPr/>
              <a:t>66</a:t>
            </a:fld>
            <a:endParaRPr lang="en-US" altLang="zh-CN" sz="1200"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14400" y="4343400"/>
            <a:ext cx="5029200" cy="4114800"/>
          </a:xfrm>
          <a:noFill/>
        </p:spPr>
        <p:txBody>
          <a:bodyPr/>
          <a:lstStyle/>
          <a:p>
            <a:endParaRPr lang="zh-CN" altLang="zh-CN" smtClean="0"/>
          </a:p>
        </p:txBody>
      </p:sp>
    </p:spTree>
    <p:extLst>
      <p:ext uri="{BB962C8B-B14F-4D97-AF65-F5344CB8AC3E}">
        <p14:creationId xmlns:p14="http://schemas.microsoft.com/office/powerpoint/2010/main" val="2531357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B6558AE-C77C-4F80-92DF-3D805EE5FAA0}" type="slidenum">
              <a:rPr lang="en-US" altLang="zh-CN" sz="1200" smtClean="0"/>
              <a:pPr/>
              <a:t>71</a:t>
            </a:fld>
            <a:endParaRPr lang="en-US" altLang="zh-CN" sz="1200"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14400" y="4343400"/>
            <a:ext cx="5029200" cy="4114800"/>
          </a:xfrm>
          <a:noFill/>
        </p:spPr>
        <p:txBody>
          <a:bodyPr/>
          <a:lstStyle/>
          <a:p>
            <a:endParaRPr lang="zh-CN" altLang="zh-CN" smtClean="0"/>
          </a:p>
        </p:txBody>
      </p:sp>
    </p:spTree>
    <p:extLst>
      <p:ext uri="{BB962C8B-B14F-4D97-AF65-F5344CB8AC3E}">
        <p14:creationId xmlns:p14="http://schemas.microsoft.com/office/powerpoint/2010/main" val="2636997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p:spPr>
        <p:txBody>
          <a:bodyPr/>
          <a:lstStyle/>
          <a:p>
            <a:endParaRPr lang="zh-CN" altLang="en-US" smtClean="0"/>
          </a:p>
        </p:txBody>
      </p:sp>
      <p:sp>
        <p:nvSpPr>
          <p:cNvPr id="112644"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A3642F23-2734-4424-B669-ADE53A6069C4}" type="slidenum">
              <a:rPr lang="en-US" altLang="zh-CN" sz="1200" smtClean="0"/>
              <a:pPr/>
              <a:t>84</a:t>
            </a:fld>
            <a:endParaRPr lang="en-US" altLang="zh-CN" sz="1200" smtClean="0"/>
          </a:p>
        </p:txBody>
      </p:sp>
    </p:spTree>
    <p:extLst>
      <p:ext uri="{BB962C8B-B14F-4D97-AF65-F5344CB8AC3E}">
        <p14:creationId xmlns:p14="http://schemas.microsoft.com/office/powerpoint/2010/main" val="1748794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a:ln/>
        </p:spPr>
      </p:sp>
      <p:sp>
        <p:nvSpPr>
          <p:cNvPr id="130051" name="备注占位符 2"/>
          <p:cNvSpPr>
            <a:spLocks noGrp="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384567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p:spPr>
        <p:txBody>
          <a:bodyPr/>
          <a:lstStyle/>
          <a:p>
            <a:endParaRPr lang="zh-CN" altLang="en-US" smtClean="0"/>
          </a:p>
        </p:txBody>
      </p:sp>
      <p:sp>
        <p:nvSpPr>
          <p:cNvPr id="147460"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854B7313-B5EE-4B33-BEC2-B6D3FF81F9CC}" type="slidenum">
              <a:rPr lang="en-US" altLang="zh-CN" sz="1200" smtClean="0"/>
              <a:pPr/>
              <a:t>116</a:t>
            </a:fld>
            <a:endParaRPr lang="en-US" altLang="zh-CN" sz="1200" smtClean="0"/>
          </a:p>
        </p:txBody>
      </p:sp>
    </p:spTree>
    <p:extLst>
      <p:ext uri="{BB962C8B-B14F-4D97-AF65-F5344CB8AC3E}">
        <p14:creationId xmlns:p14="http://schemas.microsoft.com/office/powerpoint/2010/main" val="1035293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p:spPr>
        <p:txBody>
          <a:bodyPr/>
          <a:lstStyle/>
          <a:p>
            <a:r>
              <a:rPr lang="zh-CN" altLang="en-US" smtClean="0"/>
              <a:t>前苏联著名宇航员弗拉迪米尔</a:t>
            </a:r>
            <a:r>
              <a:rPr lang="en-US" altLang="zh-CN" smtClean="0"/>
              <a:t>·</a:t>
            </a:r>
            <a:r>
              <a:rPr lang="zh-CN" altLang="en-US" smtClean="0"/>
              <a:t>科马洛夫，</a:t>
            </a:r>
            <a:r>
              <a:rPr lang="en-US" altLang="zh-CN" smtClean="0"/>
              <a:t>1967</a:t>
            </a:r>
            <a:r>
              <a:rPr lang="zh-CN" altLang="en-US" smtClean="0"/>
              <a:t>年</a:t>
            </a:r>
            <a:r>
              <a:rPr lang="en-US" altLang="zh-CN" smtClean="0"/>
              <a:t>8</a:t>
            </a:r>
            <a:r>
              <a:rPr lang="zh-CN" altLang="en-US" smtClean="0"/>
              <a:t>月</a:t>
            </a:r>
            <a:r>
              <a:rPr lang="en-US" altLang="zh-CN" smtClean="0"/>
              <a:t>23</a:t>
            </a:r>
            <a:r>
              <a:rPr lang="zh-CN" altLang="en-US" smtClean="0"/>
              <a:t>日 一个人驾驶“联盟一号”宇宙飞船，经过一天一宿的太空飞行之后，圆满完成了任务，胜利返航。</a:t>
            </a:r>
          </a:p>
          <a:p>
            <a:r>
              <a:rPr lang="zh-CN" altLang="en-US" smtClean="0"/>
              <a:t>此刻全国的电视观众都在收看宇宙飞船的返航实况。科马洛夫的母亲、妻子女儿和几千名各界人士，也都在飞船着陆基地等待迎接这位航天勇士。但是当宇宙飞船返回大气层后，需要打开降落伞以减慢飞船速度时，科马洛夫突然发现无论用什么办法也打不开降落伞了。</a:t>
            </a:r>
          </a:p>
          <a:p>
            <a:r>
              <a:rPr lang="zh-CN" altLang="en-US" smtClean="0"/>
              <a:t>面对这一突发的恶性事故，地面指挥中心的工作人员焦灼异常，他们采取了一切可能的救助措施，想帮助他排除故障，但都无济于事。</a:t>
            </a:r>
          </a:p>
          <a:p>
            <a:r>
              <a:rPr lang="zh-CN" altLang="en-US" smtClean="0"/>
              <a:t>地面指挥中心马上向中央请示，中央领导研究后，同意向全国公民公布实况。当时最著名的播音员以沉重的语调宣布：“联盟一号”宇宙飞船由于无法排除故障，不能减速，两个小时后将在着陆基地附近坠毁，我们将目睹民族英雄科马洛夫殉难。</a:t>
            </a:r>
          </a:p>
        </p:txBody>
      </p:sp>
      <p:sp>
        <p:nvSpPr>
          <p:cNvPr id="149508"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9D9FF0AF-DF45-47B6-A400-D1F9B1D0063F}" type="slidenum">
              <a:rPr lang="en-US" altLang="zh-CN" sz="1200" smtClean="0"/>
              <a:pPr/>
              <a:t>117</a:t>
            </a:fld>
            <a:endParaRPr lang="en-US" altLang="zh-CN" sz="1200" smtClean="0"/>
          </a:p>
        </p:txBody>
      </p:sp>
    </p:spTree>
    <p:extLst>
      <p:ext uri="{BB962C8B-B14F-4D97-AF65-F5344CB8AC3E}">
        <p14:creationId xmlns:p14="http://schemas.microsoft.com/office/powerpoint/2010/main" val="2459995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p:spPr>
        <p:txBody>
          <a:bodyPr/>
          <a:lstStyle/>
          <a:p>
            <a:endParaRPr lang="zh-CN" altLang="en-US" smtClean="0"/>
          </a:p>
        </p:txBody>
      </p:sp>
      <p:sp>
        <p:nvSpPr>
          <p:cNvPr id="159748"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C1EE7978-7F1F-42DB-B275-6200D29460AC}" type="slidenum">
              <a:rPr lang="en-US" altLang="zh-CN" sz="1200" smtClean="0"/>
              <a:pPr/>
              <a:t>126</a:t>
            </a:fld>
            <a:endParaRPr lang="en-US" altLang="zh-CN" sz="1200" smtClean="0"/>
          </a:p>
        </p:txBody>
      </p:sp>
    </p:spTree>
    <p:extLst>
      <p:ext uri="{BB962C8B-B14F-4D97-AF65-F5344CB8AC3E}">
        <p14:creationId xmlns:p14="http://schemas.microsoft.com/office/powerpoint/2010/main" val="2112378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p:spPr>
        <p:txBody>
          <a:bodyPr/>
          <a:lstStyle/>
          <a:p>
            <a:endParaRPr lang="zh-CN" altLang="en-US" smtClean="0"/>
          </a:p>
        </p:txBody>
      </p:sp>
      <p:sp>
        <p:nvSpPr>
          <p:cNvPr id="161796"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B52C69E7-8353-4A91-9758-FFAFAD8D7721}" type="slidenum">
              <a:rPr lang="en-US" altLang="zh-CN" sz="1200" smtClean="0"/>
              <a:pPr/>
              <a:t>127</a:t>
            </a:fld>
            <a:endParaRPr lang="en-US" altLang="zh-CN" sz="1200" smtClean="0"/>
          </a:p>
        </p:txBody>
      </p:sp>
    </p:spTree>
    <p:extLst>
      <p:ext uri="{BB962C8B-B14F-4D97-AF65-F5344CB8AC3E}">
        <p14:creationId xmlns:p14="http://schemas.microsoft.com/office/powerpoint/2010/main" val="1571571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p:spPr>
        <p:txBody>
          <a:bodyPr/>
          <a:lstStyle/>
          <a:p>
            <a:endParaRPr lang="zh-CN" altLang="en-US" smtClean="0"/>
          </a:p>
        </p:txBody>
      </p:sp>
      <p:sp>
        <p:nvSpPr>
          <p:cNvPr id="167940"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D043E189-BC44-496F-852A-D96A66270204}" type="slidenum">
              <a:rPr lang="en-US" altLang="zh-CN" sz="1200" smtClean="0"/>
              <a:pPr/>
              <a:t>132</a:t>
            </a:fld>
            <a:endParaRPr lang="en-US" altLang="zh-CN" sz="1200" smtClean="0"/>
          </a:p>
        </p:txBody>
      </p:sp>
    </p:spTree>
    <p:extLst>
      <p:ext uri="{BB962C8B-B14F-4D97-AF65-F5344CB8AC3E}">
        <p14:creationId xmlns:p14="http://schemas.microsoft.com/office/powerpoint/2010/main" val="339695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p:spPr>
        <p:txBody>
          <a:bodyPr/>
          <a:lstStyle/>
          <a:p>
            <a:endParaRPr lang="zh-CN" altLang="en-US" smtClean="0"/>
          </a:p>
        </p:txBody>
      </p:sp>
      <p:sp>
        <p:nvSpPr>
          <p:cNvPr id="182276"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8492F143-3490-4BB5-8C61-0CC290CF780F}" type="slidenum">
              <a:rPr lang="en-US" altLang="zh-CN" sz="1200" smtClean="0"/>
              <a:pPr/>
              <a:t>145</a:t>
            </a:fld>
            <a:endParaRPr lang="en-US" altLang="zh-CN" sz="1200" smtClean="0"/>
          </a:p>
        </p:txBody>
      </p:sp>
    </p:spTree>
    <p:extLst>
      <p:ext uri="{BB962C8B-B14F-4D97-AF65-F5344CB8AC3E}">
        <p14:creationId xmlns:p14="http://schemas.microsoft.com/office/powerpoint/2010/main" val="12069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p:spPr>
        <p:txBody>
          <a:bodyPr/>
          <a:lstStyle/>
          <a:p>
            <a:endParaRPr lang="zh-CN" altLang="en-US" smtClean="0"/>
          </a:p>
        </p:txBody>
      </p:sp>
      <p:sp>
        <p:nvSpPr>
          <p:cNvPr id="10244" name="灯片编号占位符 3"/>
          <p:cNvSpPr>
            <a:spLocks noGrp="1"/>
          </p:cNvSpPr>
          <p:nvPr>
            <p:ph type="sldNum" sz="quarter" idx="5"/>
          </p:nvPr>
        </p:nvSpPr>
        <p:spPr>
          <a:xfrm>
            <a:off x="3886200" y="8686800"/>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E14C025-0A42-4BA6-A6F7-72DC212F00AF}" type="slidenum">
              <a:rPr kumimoji="1" lang="en-US" altLang="zh-CN" smtClean="0"/>
              <a:pPr>
                <a:spcBef>
                  <a:spcPct val="0"/>
                </a:spcBef>
              </a:pPr>
              <a:t>3</a:t>
            </a:fld>
            <a:endParaRPr kumimoji="1" lang="en-US" altLang="zh-CN" smtClean="0"/>
          </a:p>
        </p:txBody>
      </p:sp>
    </p:spTree>
    <p:extLst>
      <p:ext uri="{BB962C8B-B14F-4D97-AF65-F5344CB8AC3E}">
        <p14:creationId xmlns:p14="http://schemas.microsoft.com/office/powerpoint/2010/main" val="1758884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noFill/>
        </p:spPr>
        <p:txBody>
          <a:bodyPr/>
          <a:lstStyle/>
          <a:p>
            <a:r>
              <a:rPr lang="en-US" altLang="zh-CN" smtClean="0"/>
              <a:t>#include &lt;stdio.h&gt;</a:t>
            </a:r>
          </a:p>
          <a:p>
            <a:r>
              <a:rPr lang="en-US" altLang="zh-CN" smtClean="0"/>
              <a:t>void main( )</a:t>
            </a:r>
          </a:p>
          <a:p>
            <a:r>
              <a:rPr lang="en-US" altLang="zh-CN" smtClean="0"/>
              <a:t>{</a:t>
            </a:r>
          </a:p>
          <a:p>
            <a:r>
              <a:rPr lang="en-US" altLang="zh-CN" smtClean="0"/>
              <a:t>	int year;</a:t>
            </a:r>
          </a:p>
          <a:p>
            <a:r>
              <a:rPr lang="en-US" altLang="zh-CN" smtClean="0"/>
              <a:t>	for(year=2000;year&lt;=2100;year++)</a:t>
            </a:r>
          </a:p>
          <a:p>
            <a:r>
              <a:rPr lang="en-US" altLang="zh-CN" smtClean="0"/>
              <a:t>	{</a:t>
            </a:r>
          </a:p>
          <a:p>
            <a:r>
              <a:rPr lang="en-US" altLang="zh-CN" smtClean="0"/>
              <a:t>		if(year%4==0)</a:t>
            </a:r>
          </a:p>
          <a:p>
            <a:r>
              <a:rPr lang="en-US" altLang="zh-CN" smtClean="0"/>
              <a:t>		{</a:t>
            </a:r>
          </a:p>
          <a:p>
            <a:r>
              <a:rPr lang="en-US" altLang="zh-CN" smtClean="0"/>
              <a:t>			if(year%100!=0)</a:t>
            </a:r>
          </a:p>
          <a:p>
            <a:r>
              <a:rPr lang="en-US" altLang="zh-CN" smtClean="0"/>
              <a:t>				printf("%d</a:t>
            </a:r>
            <a:r>
              <a:rPr lang="zh-CN" altLang="en-US" smtClean="0"/>
              <a:t>年是闰年！</a:t>
            </a:r>
            <a:r>
              <a:rPr lang="en-US" altLang="zh-CN" smtClean="0"/>
              <a:t>\n",year);</a:t>
            </a:r>
          </a:p>
          <a:p>
            <a:r>
              <a:rPr lang="en-US" altLang="zh-CN" smtClean="0"/>
              <a:t>			else if(year%400==0)</a:t>
            </a:r>
          </a:p>
          <a:p>
            <a:r>
              <a:rPr lang="en-US" altLang="zh-CN" smtClean="0"/>
              <a:t>				printf("%d</a:t>
            </a:r>
            <a:r>
              <a:rPr lang="zh-CN" altLang="en-US" smtClean="0"/>
              <a:t>年是闰年！</a:t>
            </a:r>
            <a:r>
              <a:rPr lang="en-US" altLang="zh-CN" smtClean="0"/>
              <a:t>\n",year);</a:t>
            </a:r>
          </a:p>
          <a:p>
            <a:r>
              <a:rPr lang="en-US" altLang="zh-CN" smtClean="0"/>
              <a:t>			else</a:t>
            </a:r>
          </a:p>
          <a:p>
            <a:r>
              <a:rPr lang="en-US" altLang="zh-CN" smtClean="0"/>
              <a:t>				printf("%d</a:t>
            </a:r>
            <a:r>
              <a:rPr lang="zh-CN" altLang="en-US" smtClean="0"/>
              <a:t>年是不是闰年！</a:t>
            </a:r>
            <a:r>
              <a:rPr lang="en-US" altLang="zh-CN" smtClean="0"/>
              <a:t>\n",year);</a:t>
            </a:r>
          </a:p>
          <a:p>
            <a:r>
              <a:rPr lang="en-US" altLang="zh-CN" smtClean="0"/>
              <a:t>		}</a:t>
            </a:r>
          </a:p>
          <a:p>
            <a:r>
              <a:rPr lang="en-US" altLang="zh-CN" smtClean="0"/>
              <a:t>		else</a:t>
            </a:r>
          </a:p>
          <a:p>
            <a:r>
              <a:rPr lang="en-US" altLang="zh-CN" smtClean="0"/>
              <a:t>			printf("%d</a:t>
            </a:r>
            <a:r>
              <a:rPr lang="zh-CN" altLang="en-US" smtClean="0"/>
              <a:t>年是不是闰年！</a:t>
            </a:r>
            <a:r>
              <a:rPr lang="en-US" altLang="zh-CN" smtClean="0"/>
              <a:t>\n",year);</a:t>
            </a:r>
          </a:p>
          <a:p>
            <a:r>
              <a:rPr lang="en-US" altLang="zh-CN" smtClean="0"/>
              <a:t>	}</a:t>
            </a:r>
          </a:p>
          <a:p>
            <a:r>
              <a:rPr lang="en-US" altLang="zh-CN" smtClean="0"/>
              <a:t>}</a:t>
            </a:r>
            <a:endParaRPr lang="zh-CN" altLang="en-US" smtClean="0"/>
          </a:p>
        </p:txBody>
      </p:sp>
      <p:sp>
        <p:nvSpPr>
          <p:cNvPr id="186372"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25FBDD9-AED7-4209-9E88-67580A01B016}" type="slidenum">
              <a:rPr lang="en-US" altLang="zh-CN" sz="1200" smtClean="0"/>
              <a:pPr/>
              <a:t>148</a:t>
            </a:fld>
            <a:endParaRPr lang="en-US" altLang="zh-CN" sz="1200" smtClean="0"/>
          </a:p>
        </p:txBody>
      </p:sp>
    </p:spTree>
    <p:extLst>
      <p:ext uri="{BB962C8B-B14F-4D97-AF65-F5344CB8AC3E}">
        <p14:creationId xmlns:p14="http://schemas.microsoft.com/office/powerpoint/2010/main" val="2758491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A02B029E-D8B2-448F-9598-E0DE47E53CDA}" type="slidenum">
              <a:rPr lang="en-US" altLang="zh-CN" sz="1200" smtClean="0"/>
              <a:pPr/>
              <a:t>153</a:t>
            </a:fld>
            <a:endParaRPr lang="en-US" altLang="zh-CN" sz="1200" smtClean="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xfrm>
            <a:off x="914400" y="4343400"/>
            <a:ext cx="5029200" cy="4114800"/>
          </a:xfrm>
          <a:noFill/>
        </p:spPr>
        <p:txBody>
          <a:bodyPr/>
          <a:lstStyle/>
          <a:p>
            <a:r>
              <a:rPr lang="en-US" altLang="zh-CN" smtClean="0">
                <a:solidFill>
                  <a:srgbClr val="FF0000"/>
                </a:solidFill>
              </a:rPr>
              <a:t>     </a:t>
            </a:r>
          </a:p>
        </p:txBody>
      </p:sp>
    </p:spTree>
    <p:extLst>
      <p:ext uri="{BB962C8B-B14F-4D97-AF65-F5344CB8AC3E}">
        <p14:creationId xmlns:p14="http://schemas.microsoft.com/office/powerpoint/2010/main" val="4240566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a:ln/>
        </p:spPr>
      </p:sp>
      <p:sp>
        <p:nvSpPr>
          <p:cNvPr id="195587" name="备注占位符 2"/>
          <p:cNvSpPr>
            <a:spLocks noGrp="1"/>
          </p:cNvSpPr>
          <p:nvPr>
            <p:ph type="body" idx="1"/>
          </p:nvPr>
        </p:nvSpPr>
        <p:spPr>
          <a:noFill/>
        </p:spPr>
        <p:txBody>
          <a:bodyPr/>
          <a:lstStyle/>
          <a:p>
            <a:endParaRPr lang="zh-CN" altLang="en-US" smtClean="0"/>
          </a:p>
        </p:txBody>
      </p:sp>
      <p:sp>
        <p:nvSpPr>
          <p:cNvPr id="195588"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CA6CBDDD-ED3D-46D0-9C52-61E2C7C6FE15}" type="slidenum">
              <a:rPr lang="en-US" altLang="zh-CN" sz="1200" smtClean="0"/>
              <a:pPr/>
              <a:t>155</a:t>
            </a:fld>
            <a:endParaRPr lang="en-US" altLang="zh-CN" sz="1200" smtClean="0"/>
          </a:p>
        </p:txBody>
      </p:sp>
    </p:spTree>
    <p:extLst>
      <p:ext uri="{BB962C8B-B14F-4D97-AF65-F5344CB8AC3E}">
        <p14:creationId xmlns:p14="http://schemas.microsoft.com/office/powerpoint/2010/main" val="1653313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a:ln/>
        </p:spPr>
      </p:sp>
      <p:sp>
        <p:nvSpPr>
          <p:cNvPr id="204803" name="备注占位符 2"/>
          <p:cNvSpPr>
            <a:spLocks noGrp="1"/>
          </p:cNvSpPr>
          <p:nvPr>
            <p:ph type="body" idx="1"/>
          </p:nvPr>
        </p:nvSpPr>
        <p:spPr>
          <a:noFill/>
        </p:spPr>
        <p:txBody>
          <a:bodyPr/>
          <a:lstStyle/>
          <a:p>
            <a:pPr>
              <a:lnSpc>
                <a:spcPct val="80000"/>
              </a:lnSpc>
            </a:pPr>
            <a:r>
              <a:rPr lang="zh-CN" altLang="en-US" sz="1800" smtClean="0"/>
              <a:t>瀑布模型将软件生命周期划分为制定计划、需求分析、软件设计、程序编写、软件测试和运行维护等六个基本活动，并且规定了它们自上而下、相互衔接的固定次序，如同瀑布流水，逐级下落。 </a:t>
            </a:r>
          </a:p>
          <a:p>
            <a:pPr>
              <a:lnSpc>
                <a:spcPct val="80000"/>
              </a:lnSpc>
              <a:buFont typeface="Wingdings" panose="05000000000000000000" pitchFamily="2" charset="2"/>
              <a:buChar char="Ø"/>
            </a:pPr>
            <a:r>
              <a:rPr lang="zh-CN" altLang="en-US" sz="1800" smtClean="0"/>
              <a:t>优点</a:t>
            </a:r>
          </a:p>
          <a:p>
            <a:pPr lvl="1">
              <a:lnSpc>
                <a:spcPct val="80000"/>
              </a:lnSpc>
              <a:buFont typeface="Wingdings" panose="05000000000000000000" pitchFamily="2" charset="2"/>
              <a:buChar char="ü"/>
            </a:pPr>
            <a:r>
              <a:rPr lang="zh-CN" altLang="en-US" sz="1600" smtClean="0"/>
              <a:t>为项目提供了按阶段划分的检查点。</a:t>
            </a:r>
          </a:p>
          <a:p>
            <a:pPr lvl="1">
              <a:lnSpc>
                <a:spcPct val="80000"/>
              </a:lnSpc>
              <a:buFont typeface="Wingdings" panose="05000000000000000000" pitchFamily="2" charset="2"/>
              <a:buChar char="ü"/>
            </a:pPr>
            <a:r>
              <a:rPr lang="zh-CN" altLang="en-US" sz="1600" smtClean="0"/>
              <a:t>当前一阶段完成后，你只需要去关注后续阶段。</a:t>
            </a:r>
          </a:p>
          <a:p>
            <a:pPr lvl="1">
              <a:lnSpc>
                <a:spcPct val="80000"/>
              </a:lnSpc>
              <a:buFont typeface="Wingdings" panose="05000000000000000000" pitchFamily="2" charset="2"/>
              <a:buChar char="ü"/>
            </a:pPr>
            <a:r>
              <a:rPr lang="zh-CN" altLang="en-US" sz="1600" smtClean="0"/>
              <a:t>可在迭代模型中应用瀑布模型。 </a:t>
            </a:r>
          </a:p>
          <a:p>
            <a:pPr>
              <a:lnSpc>
                <a:spcPct val="80000"/>
              </a:lnSpc>
              <a:buFont typeface="Wingdings" panose="05000000000000000000" pitchFamily="2" charset="2"/>
              <a:buChar char="Ø"/>
            </a:pPr>
            <a:r>
              <a:rPr lang="zh-CN" altLang="en-US" sz="1800" smtClean="0"/>
              <a:t>缺点</a:t>
            </a:r>
          </a:p>
          <a:p>
            <a:pPr lvl="1">
              <a:lnSpc>
                <a:spcPct val="80000"/>
              </a:lnSpc>
              <a:buFont typeface="Wingdings" panose="05000000000000000000" pitchFamily="2" charset="2"/>
              <a:buChar char="ü"/>
            </a:pPr>
            <a:r>
              <a:rPr lang="zh-CN" altLang="en-US" sz="1600" smtClean="0"/>
              <a:t>在项目各个阶段之间极少有反馈。</a:t>
            </a:r>
          </a:p>
          <a:p>
            <a:pPr lvl="1">
              <a:lnSpc>
                <a:spcPct val="80000"/>
              </a:lnSpc>
              <a:buFont typeface="Wingdings" panose="05000000000000000000" pitchFamily="2" charset="2"/>
              <a:buChar char="ü"/>
            </a:pPr>
            <a:r>
              <a:rPr lang="zh-CN" altLang="en-US" sz="1600" smtClean="0"/>
              <a:t>只有在项目生命周期的后期才能看到结果。</a:t>
            </a:r>
          </a:p>
          <a:p>
            <a:pPr lvl="1">
              <a:lnSpc>
                <a:spcPct val="80000"/>
              </a:lnSpc>
              <a:buFont typeface="Wingdings" panose="05000000000000000000" pitchFamily="2" charset="2"/>
              <a:buChar char="ü"/>
            </a:pPr>
            <a:r>
              <a:rPr lang="zh-CN" altLang="en-US" sz="1600" smtClean="0"/>
              <a:t>通过过多的强制完成日期和里程碑来跟踪各个项目阶段。 </a:t>
            </a:r>
          </a:p>
          <a:p>
            <a:endParaRPr lang="zh-CN" altLang="en-US" smtClean="0"/>
          </a:p>
        </p:txBody>
      </p:sp>
      <p:sp>
        <p:nvSpPr>
          <p:cNvPr id="204804"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735CE51B-6ACB-470A-BD98-781347933B2C}" type="slidenum">
              <a:rPr lang="en-US" altLang="zh-CN" sz="1200" smtClean="0"/>
              <a:pPr/>
              <a:t>163</a:t>
            </a:fld>
            <a:endParaRPr lang="en-US" altLang="zh-CN" sz="1200" smtClean="0"/>
          </a:p>
        </p:txBody>
      </p:sp>
    </p:spTree>
    <p:extLst>
      <p:ext uri="{BB962C8B-B14F-4D97-AF65-F5344CB8AC3E}">
        <p14:creationId xmlns:p14="http://schemas.microsoft.com/office/powerpoint/2010/main" val="4171482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a:ln/>
        </p:spPr>
      </p:sp>
      <p:sp>
        <p:nvSpPr>
          <p:cNvPr id="206851" name="备注占位符 2"/>
          <p:cNvSpPr>
            <a:spLocks noGrp="1"/>
          </p:cNvSpPr>
          <p:nvPr>
            <p:ph type="body" idx="1"/>
          </p:nvPr>
        </p:nvSpPr>
        <p:spPr>
          <a:noFill/>
        </p:spPr>
        <p:txBody>
          <a:bodyPr/>
          <a:lstStyle/>
          <a:p>
            <a:pPr>
              <a:lnSpc>
                <a:spcPct val="90000"/>
              </a:lnSpc>
              <a:buFont typeface="Wingdings" panose="05000000000000000000" pitchFamily="2" charset="2"/>
              <a:buChar char="Ø"/>
            </a:pPr>
            <a:r>
              <a:rPr lang="zh-CN" altLang="en-US" sz="1800" smtClean="0"/>
              <a:t>优点</a:t>
            </a:r>
          </a:p>
          <a:p>
            <a:pPr lvl="1">
              <a:lnSpc>
                <a:spcPct val="90000"/>
              </a:lnSpc>
              <a:buFont typeface="Wingdings" panose="05000000000000000000" pitchFamily="2" charset="2"/>
              <a:buChar char="ü"/>
            </a:pPr>
            <a:r>
              <a:rPr lang="zh-CN" altLang="en-US" sz="1600" smtClean="0"/>
              <a:t>开发人员和用户在“原型”上达成一致，减少设计中的错误和开发中的风险，也减少了对用户培训的时间，而提高了系统的实用、正确性以及用户的满意程度。</a:t>
            </a:r>
          </a:p>
          <a:p>
            <a:pPr lvl="1">
              <a:lnSpc>
                <a:spcPct val="90000"/>
              </a:lnSpc>
              <a:buFont typeface="Wingdings" panose="05000000000000000000" pitchFamily="2" charset="2"/>
              <a:buChar char="ü"/>
            </a:pPr>
            <a:r>
              <a:rPr lang="zh-CN" altLang="en-US" sz="1600" smtClean="0"/>
              <a:t>缩短了开发周期，加快了工程进度。</a:t>
            </a:r>
          </a:p>
          <a:p>
            <a:pPr lvl="1">
              <a:lnSpc>
                <a:spcPct val="90000"/>
              </a:lnSpc>
              <a:buFont typeface="Wingdings" panose="05000000000000000000" pitchFamily="2" charset="2"/>
              <a:buChar char="ü"/>
            </a:pPr>
            <a:r>
              <a:rPr lang="zh-CN" altLang="en-US" sz="1600" smtClean="0"/>
              <a:t>降低成本。 </a:t>
            </a:r>
          </a:p>
          <a:p>
            <a:pPr>
              <a:lnSpc>
                <a:spcPct val="90000"/>
              </a:lnSpc>
              <a:buFont typeface="Wingdings" panose="05000000000000000000" pitchFamily="2" charset="2"/>
              <a:buChar char="Ø"/>
            </a:pPr>
            <a:r>
              <a:rPr lang="zh-CN" altLang="en-US" sz="1800" smtClean="0"/>
              <a:t>缺点</a:t>
            </a:r>
          </a:p>
          <a:p>
            <a:pPr lvl="1">
              <a:lnSpc>
                <a:spcPct val="90000"/>
              </a:lnSpc>
              <a:buFont typeface="Wingdings" panose="05000000000000000000" pitchFamily="2" charset="2"/>
              <a:buChar char="ü"/>
            </a:pPr>
            <a:r>
              <a:rPr lang="zh-CN" altLang="en-US" sz="1600" smtClean="0"/>
              <a:t>当告诉用户，还必须重新生产该产品时，用户是很难接受的。</a:t>
            </a:r>
          </a:p>
          <a:p>
            <a:pPr lvl="1">
              <a:lnSpc>
                <a:spcPct val="90000"/>
              </a:lnSpc>
              <a:buFont typeface="Wingdings" panose="05000000000000000000" pitchFamily="2" charset="2"/>
              <a:buChar char="ü"/>
            </a:pPr>
            <a:r>
              <a:rPr lang="zh-CN" altLang="en-US" sz="1600" smtClean="0"/>
              <a:t>不宜利用原型系统作为最终产品。采用原型模型开发系统，用户和开发者必须达成一致。</a:t>
            </a:r>
          </a:p>
          <a:p>
            <a:pPr lvl="1">
              <a:lnSpc>
                <a:spcPct val="90000"/>
              </a:lnSpc>
              <a:buFont typeface="Wingdings" panose="05000000000000000000" pitchFamily="2" charset="2"/>
              <a:buChar char="ü"/>
            </a:pPr>
            <a:r>
              <a:rPr lang="zh-CN" altLang="en-US" sz="1600" smtClean="0"/>
              <a:t>原型被建造仅仅是用户用来定义需求，之后便部分或全部抛弃，最终的软件是要充分考虑了质量和可维护性等方面之后才被开发。</a:t>
            </a:r>
          </a:p>
          <a:p>
            <a:endParaRPr lang="zh-CN" altLang="en-US" smtClean="0"/>
          </a:p>
        </p:txBody>
      </p:sp>
      <p:sp>
        <p:nvSpPr>
          <p:cNvPr id="206852"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1B823740-6DAD-4159-9B52-30176562BBE8}" type="slidenum">
              <a:rPr lang="en-US" altLang="zh-CN" sz="1200" smtClean="0"/>
              <a:pPr/>
              <a:t>164</a:t>
            </a:fld>
            <a:endParaRPr lang="en-US" altLang="zh-CN" sz="1200" smtClean="0"/>
          </a:p>
        </p:txBody>
      </p:sp>
    </p:spTree>
    <p:extLst>
      <p:ext uri="{BB962C8B-B14F-4D97-AF65-F5344CB8AC3E}">
        <p14:creationId xmlns:p14="http://schemas.microsoft.com/office/powerpoint/2010/main" val="2978993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p:spPr>
        <p:txBody>
          <a:bodyPr/>
          <a:lstStyle/>
          <a:p>
            <a:pPr>
              <a:lnSpc>
                <a:spcPct val="80000"/>
              </a:lnSpc>
              <a:buFont typeface="Wingdings" panose="05000000000000000000" pitchFamily="2" charset="2"/>
              <a:buChar char="Ø"/>
            </a:pPr>
            <a:r>
              <a:rPr lang="zh-CN" altLang="en-US" sz="2000" smtClean="0"/>
              <a:t>优点</a:t>
            </a:r>
          </a:p>
          <a:p>
            <a:pPr lvl="1">
              <a:lnSpc>
                <a:spcPct val="80000"/>
              </a:lnSpc>
              <a:buFont typeface="Wingdings" panose="05000000000000000000" pitchFamily="2" charset="2"/>
              <a:buChar char="ü"/>
            </a:pPr>
            <a:r>
              <a:rPr lang="zh-CN" altLang="en-US" sz="1700" smtClean="0"/>
              <a:t>可以提高软件项目开发效率</a:t>
            </a:r>
          </a:p>
          <a:p>
            <a:pPr lvl="1">
              <a:lnSpc>
                <a:spcPct val="80000"/>
              </a:lnSpc>
              <a:buFont typeface="Wingdings" panose="05000000000000000000" pitchFamily="2" charset="2"/>
              <a:buChar char="ü"/>
            </a:pPr>
            <a:r>
              <a:rPr lang="zh-CN" altLang="en-US" sz="1700" smtClean="0"/>
              <a:t>节省开发时间</a:t>
            </a:r>
          </a:p>
          <a:p>
            <a:pPr lvl="1">
              <a:lnSpc>
                <a:spcPct val="80000"/>
              </a:lnSpc>
              <a:buFont typeface="Wingdings" panose="05000000000000000000" pitchFamily="2" charset="2"/>
              <a:buChar char="ü"/>
            </a:pPr>
            <a:r>
              <a:rPr lang="zh-CN" altLang="en-US" sz="1700" smtClean="0"/>
              <a:t>适应于面向对象的软件开发过程 </a:t>
            </a:r>
          </a:p>
          <a:p>
            <a:pPr>
              <a:lnSpc>
                <a:spcPct val="80000"/>
              </a:lnSpc>
              <a:buFont typeface="Wingdings" panose="05000000000000000000" pitchFamily="2" charset="2"/>
              <a:buChar char="Ø"/>
            </a:pPr>
            <a:r>
              <a:rPr lang="zh-CN" altLang="en-US" sz="2000" smtClean="0"/>
              <a:t>缺点</a:t>
            </a:r>
          </a:p>
          <a:p>
            <a:pPr lvl="1">
              <a:lnSpc>
                <a:spcPct val="80000"/>
              </a:lnSpc>
              <a:buFont typeface="Wingdings" panose="05000000000000000000" pitchFamily="2" charset="2"/>
              <a:buChar char="ü"/>
            </a:pPr>
            <a:r>
              <a:rPr lang="zh-CN" altLang="en-US" sz="1700" smtClean="0"/>
              <a:t>在开发过程中需要大量的开发人员，因此不利于项目的管理。</a:t>
            </a:r>
          </a:p>
          <a:p>
            <a:pPr lvl="1">
              <a:lnSpc>
                <a:spcPct val="80000"/>
              </a:lnSpc>
              <a:buFont typeface="Wingdings" panose="05000000000000000000" pitchFamily="2" charset="2"/>
              <a:buChar char="ü"/>
            </a:pPr>
            <a:r>
              <a:rPr lang="zh-CN" altLang="en-US" sz="1700" smtClean="0"/>
              <a:t>此外这种模型要求严格管理文档，使得审核的难度加大，尤其是面对可能随时加入各种信息、需求与资料的情况。</a:t>
            </a:r>
          </a:p>
          <a:p>
            <a:endParaRPr lang="zh-CN" altLang="en-US" smtClean="0"/>
          </a:p>
        </p:txBody>
      </p:sp>
      <p:sp>
        <p:nvSpPr>
          <p:cNvPr id="208900"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6D525970-3A4C-4F8A-9DB8-9F2C04133B4A}" type="slidenum">
              <a:rPr lang="en-US" altLang="zh-CN" sz="1200" smtClean="0"/>
              <a:pPr/>
              <a:t>165</a:t>
            </a:fld>
            <a:endParaRPr lang="en-US" altLang="zh-CN" sz="1200" smtClean="0"/>
          </a:p>
        </p:txBody>
      </p:sp>
    </p:spTree>
    <p:extLst>
      <p:ext uri="{BB962C8B-B14F-4D97-AF65-F5344CB8AC3E}">
        <p14:creationId xmlns:p14="http://schemas.microsoft.com/office/powerpoint/2010/main" val="867275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a:ln/>
        </p:spPr>
      </p:sp>
      <p:sp>
        <p:nvSpPr>
          <p:cNvPr id="210947" name="备注占位符 2"/>
          <p:cNvSpPr>
            <a:spLocks noGrp="1"/>
          </p:cNvSpPr>
          <p:nvPr>
            <p:ph type="body" idx="1"/>
          </p:nvPr>
        </p:nvSpPr>
        <p:spPr>
          <a:noFill/>
        </p:spPr>
        <p:txBody>
          <a:bodyPr/>
          <a:lstStyle/>
          <a:p>
            <a:pPr>
              <a:buFont typeface="Wingdings" panose="05000000000000000000" pitchFamily="2" charset="2"/>
              <a:buChar char="Ø"/>
            </a:pPr>
            <a:r>
              <a:rPr lang="zh-CN" altLang="en-US" sz="2400" smtClean="0"/>
              <a:t>优点：螺旋模型由风险驱动，有助于将软件质量作为特殊目标融入产品开发之中。 </a:t>
            </a:r>
          </a:p>
          <a:p>
            <a:pPr>
              <a:buFont typeface="Wingdings" panose="05000000000000000000" pitchFamily="2" charset="2"/>
              <a:buChar char="Ø"/>
            </a:pPr>
            <a:r>
              <a:rPr lang="zh-CN" altLang="en-US" sz="2400" smtClean="0"/>
              <a:t>缺点</a:t>
            </a:r>
          </a:p>
          <a:p>
            <a:pPr lvl="1">
              <a:buFont typeface="Wingdings" panose="05000000000000000000" pitchFamily="2" charset="2"/>
              <a:buChar char="ü"/>
            </a:pPr>
            <a:r>
              <a:rPr lang="zh-CN" altLang="en-US" sz="2000" smtClean="0"/>
              <a:t>只适合于大规模软件项目。</a:t>
            </a:r>
          </a:p>
          <a:p>
            <a:pPr lvl="1">
              <a:buFont typeface="Wingdings" panose="05000000000000000000" pitchFamily="2" charset="2"/>
              <a:buChar char="ü"/>
            </a:pPr>
            <a:r>
              <a:rPr lang="zh-CN" altLang="en-US" sz="2000" smtClean="0"/>
              <a:t>软件开发人员应该擅长寻找可能的风险，准确地分析风险，否则将会带来更大的风险</a:t>
            </a:r>
          </a:p>
          <a:p>
            <a:endParaRPr lang="zh-CN" altLang="en-US" smtClean="0"/>
          </a:p>
        </p:txBody>
      </p:sp>
      <p:sp>
        <p:nvSpPr>
          <p:cNvPr id="210948"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248544D1-A33F-4820-BE19-8CB25FD9B9BB}" type="slidenum">
              <a:rPr lang="en-US" altLang="zh-CN" sz="1200" smtClean="0"/>
              <a:pPr/>
              <a:t>166</a:t>
            </a:fld>
            <a:endParaRPr lang="en-US" altLang="zh-CN" sz="1200" smtClean="0"/>
          </a:p>
        </p:txBody>
      </p:sp>
    </p:spTree>
    <p:extLst>
      <p:ext uri="{BB962C8B-B14F-4D97-AF65-F5344CB8AC3E}">
        <p14:creationId xmlns:p14="http://schemas.microsoft.com/office/powerpoint/2010/main" val="2055193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a:ln/>
        </p:spPr>
      </p:sp>
      <p:sp>
        <p:nvSpPr>
          <p:cNvPr id="212995" name="备注占位符 2"/>
          <p:cNvSpPr>
            <a:spLocks noGrp="1"/>
          </p:cNvSpPr>
          <p:nvPr>
            <p:ph type="body" idx="1"/>
          </p:nvPr>
        </p:nvSpPr>
        <p:spPr>
          <a:noFill/>
        </p:spPr>
        <p:txBody>
          <a:bodyPr/>
          <a:lstStyle/>
          <a:p>
            <a:pPr eaLnBrk="1" hangingPunct="1">
              <a:lnSpc>
                <a:spcPct val="110000"/>
              </a:lnSpc>
              <a:buClr>
                <a:srgbClr val="0000FF"/>
              </a:buClr>
              <a:buFont typeface="Wingdings" panose="05000000000000000000" pitchFamily="2" charset="2"/>
              <a:buNone/>
            </a:pPr>
            <a:r>
              <a:rPr kumimoji="1" lang="zh-CN" altLang="en-US" sz="2200" b="0" dirty="0" smtClean="0">
                <a:solidFill>
                  <a:srgbClr val="333333"/>
                </a:solidFill>
                <a:latin typeface="Tahoma" panose="020B0604030504040204" pitchFamily="34" charset="0"/>
                <a:ea typeface="楷体_GB2312" panose="02010609030101010101" pitchFamily="49" charset="-122"/>
              </a:rPr>
              <a:t>“四人组</a:t>
            </a:r>
            <a:r>
              <a:rPr kumimoji="1" lang="en-US" altLang="zh-CN" sz="2200" b="0" dirty="0" smtClean="0">
                <a:solidFill>
                  <a:srgbClr val="333333"/>
                </a:solidFill>
                <a:latin typeface="Tahoma" panose="020B0604030504040204" pitchFamily="34" charset="0"/>
                <a:ea typeface="楷体_GB2312" panose="02010609030101010101" pitchFamily="49" charset="-122"/>
              </a:rPr>
              <a:t>(</a:t>
            </a:r>
            <a:r>
              <a:rPr kumimoji="1" lang="en-US" altLang="zh-CN" sz="2200" b="0" dirty="0" smtClean="0">
                <a:solidFill>
                  <a:srgbClr val="FF3300"/>
                </a:solidFill>
                <a:latin typeface="Tahoma" panose="020B0604030504040204" pitchFamily="34" charset="0"/>
                <a:ea typeface="楷体_GB2312" panose="02010609030101010101" pitchFamily="49" charset="-122"/>
              </a:rPr>
              <a:t>Gang of Four</a:t>
            </a:r>
            <a:r>
              <a:rPr kumimoji="1" lang="zh-CN" altLang="en-US" sz="2200" b="0" dirty="0" smtClean="0">
                <a:solidFill>
                  <a:srgbClr val="FF3300"/>
                </a:solidFill>
                <a:latin typeface="Tahoma" panose="020B0604030504040204" pitchFamily="34" charset="0"/>
                <a:ea typeface="楷体_GB2312" panose="02010609030101010101" pitchFamily="49" charset="-122"/>
              </a:rPr>
              <a:t>，</a:t>
            </a:r>
            <a:r>
              <a:rPr kumimoji="1" lang="en-US" altLang="zh-CN" sz="2200" b="0" dirty="0" err="1" smtClean="0">
                <a:solidFill>
                  <a:srgbClr val="FF3300"/>
                </a:solidFill>
                <a:latin typeface="Tahoma" panose="020B0604030504040204" pitchFamily="34" charset="0"/>
                <a:ea typeface="楷体_GB2312" panose="02010609030101010101" pitchFamily="49" charset="-122"/>
              </a:rPr>
              <a:t>GoF</a:t>
            </a:r>
            <a:r>
              <a:rPr kumimoji="1" lang="zh-CN" altLang="en-US" sz="2200" b="0" dirty="0" smtClean="0">
                <a:solidFill>
                  <a:srgbClr val="FF3300"/>
                </a:solidFill>
                <a:latin typeface="Tahoma" panose="020B0604030504040204" pitchFamily="34" charset="0"/>
                <a:ea typeface="楷体_GB2312" panose="02010609030101010101" pitchFamily="49" charset="-122"/>
              </a:rPr>
              <a:t>，分别是</a:t>
            </a:r>
            <a:r>
              <a:rPr kumimoji="1" lang="en-US" altLang="zh-CN" sz="2200" b="0" dirty="0" smtClean="0">
                <a:solidFill>
                  <a:srgbClr val="FF3300"/>
                </a:solidFill>
                <a:latin typeface="Tahoma" panose="020B0604030504040204" pitchFamily="34" charset="0"/>
                <a:ea typeface="楷体_GB2312" panose="02010609030101010101" pitchFamily="49" charset="-122"/>
              </a:rPr>
              <a:t>Erich Gamma, Richard Helm, Ralph Johnson</a:t>
            </a:r>
            <a:r>
              <a:rPr kumimoji="1" lang="zh-CN" altLang="en-US" sz="2200" b="0" dirty="0" smtClean="0">
                <a:solidFill>
                  <a:srgbClr val="FF3300"/>
                </a:solidFill>
                <a:latin typeface="Tahoma" panose="020B0604030504040204" pitchFamily="34" charset="0"/>
                <a:ea typeface="楷体_GB2312" panose="02010609030101010101" pitchFamily="49" charset="-122"/>
              </a:rPr>
              <a:t>和</a:t>
            </a:r>
            <a:r>
              <a:rPr kumimoji="1" lang="en-US" altLang="zh-CN" sz="2200" b="0" dirty="0" smtClean="0">
                <a:solidFill>
                  <a:srgbClr val="FF3300"/>
                </a:solidFill>
                <a:latin typeface="Tahoma" panose="020B0604030504040204" pitchFamily="34" charset="0"/>
                <a:ea typeface="楷体_GB2312" panose="02010609030101010101" pitchFamily="49" charset="-122"/>
              </a:rPr>
              <a:t>John </a:t>
            </a:r>
            <a:r>
              <a:rPr kumimoji="1" lang="en-US" altLang="zh-CN" sz="2200" b="0" dirty="0" err="1" smtClean="0">
                <a:solidFill>
                  <a:srgbClr val="FF3300"/>
                </a:solidFill>
                <a:latin typeface="Tahoma" panose="020B0604030504040204" pitchFamily="34" charset="0"/>
                <a:ea typeface="楷体_GB2312" panose="02010609030101010101" pitchFamily="49" charset="-122"/>
              </a:rPr>
              <a:t>Vlissides</a:t>
            </a:r>
            <a:r>
              <a:rPr kumimoji="1" lang="en-US" altLang="zh-CN" sz="2200" b="0" dirty="0" smtClean="0">
                <a:solidFill>
                  <a:srgbClr val="333333"/>
                </a:solidFill>
                <a:latin typeface="Tahoma" panose="020B0604030504040204" pitchFamily="34" charset="0"/>
                <a:ea typeface="楷体_GB2312" panose="02010609030101010101" pitchFamily="49" charset="-122"/>
              </a:rPr>
              <a:t>)</a:t>
            </a:r>
            <a:r>
              <a:rPr kumimoji="1" lang="zh-CN" altLang="en-US" sz="2200" b="0" dirty="0" smtClean="0">
                <a:solidFill>
                  <a:srgbClr val="333333"/>
                </a:solidFill>
                <a:latin typeface="Tahoma" panose="020B0604030504040204" pitchFamily="34" charset="0"/>
                <a:ea typeface="楷体_GB2312" panose="02010609030101010101" pitchFamily="49" charset="-122"/>
              </a:rPr>
              <a:t>”于</a:t>
            </a:r>
            <a:r>
              <a:rPr kumimoji="1" lang="en-US" altLang="zh-CN" sz="2200" b="0" dirty="0" smtClean="0">
                <a:solidFill>
                  <a:srgbClr val="333333"/>
                </a:solidFill>
                <a:latin typeface="Tahoma" panose="020B0604030504040204" pitchFamily="34" charset="0"/>
                <a:ea typeface="楷体_GB2312" panose="02010609030101010101" pitchFamily="49" charset="-122"/>
              </a:rPr>
              <a:t>1994</a:t>
            </a:r>
            <a:r>
              <a:rPr kumimoji="1" lang="zh-CN" altLang="en-US" sz="2200" b="0" dirty="0" smtClean="0">
                <a:solidFill>
                  <a:srgbClr val="333333"/>
                </a:solidFill>
                <a:latin typeface="Tahoma" panose="020B0604030504040204" pitchFamily="34" charset="0"/>
                <a:ea typeface="楷体_GB2312" panose="02010609030101010101" pitchFamily="49" charset="-122"/>
              </a:rPr>
              <a:t>年归纳发表了</a:t>
            </a:r>
            <a:r>
              <a:rPr kumimoji="1" lang="en-US" altLang="zh-CN" sz="2200" b="0" dirty="0" smtClean="0">
                <a:solidFill>
                  <a:srgbClr val="333333"/>
                </a:solidFill>
                <a:latin typeface="Tahoma" panose="020B0604030504040204" pitchFamily="34" charset="0"/>
                <a:ea typeface="楷体_GB2312" panose="02010609030101010101" pitchFamily="49" charset="-122"/>
              </a:rPr>
              <a:t>23</a:t>
            </a:r>
            <a:r>
              <a:rPr kumimoji="1" lang="zh-CN" altLang="en-US" sz="2200" b="0" dirty="0" smtClean="0">
                <a:solidFill>
                  <a:srgbClr val="333333"/>
                </a:solidFill>
                <a:latin typeface="Tahoma" panose="020B0604030504040204" pitchFamily="34" charset="0"/>
                <a:ea typeface="楷体_GB2312" panose="02010609030101010101" pitchFamily="49" charset="-122"/>
              </a:rPr>
              <a:t>种在软件开发中使用频率较高的设计模式，旨在</a:t>
            </a:r>
            <a:r>
              <a:rPr kumimoji="1" lang="zh-CN" altLang="en-US" sz="2200" b="0" dirty="0" smtClean="0">
                <a:solidFill>
                  <a:srgbClr val="FF3300"/>
                </a:solidFill>
                <a:latin typeface="Tahoma" panose="020B0604030504040204" pitchFamily="34" charset="0"/>
                <a:ea typeface="楷体_GB2312" panose="02010609030101010101" pitchFamily="49" charset="-122"/>
              </a:rPr>
              <a:t>用模式来统一沟通面向对象方法在分析、设计和实现间的鸿沟</a:t>
            </a:r>
            <a:endParaRPr kumimoji="1" lang="en-US" altLang="zh-CN" sz="2200" b="0" dirty="0" smtClean="0">
              <a:solidFill>
                <a:srgbClr val="FF3300"/>
              </a:solidFill>
              <a:latin typeface="Tahoma" panose="020B0604030504040204" pitchFamily="34" charset="0"/>
              <a:ea typeface="楷体_GB2312" panose="02010609030101010101" pitchFamily="49" charset="-122"/>
            </a:endParaRPr>
          </a:p>
          <a:p>
            <a:pPr eaLnBrk="1" hangingPunct="1">
              <a:lnSpc>
                <a:spcPct val="110000"/>
              </a:lnSpc>
              <a:buClr>
                <a:srgbClr val="0000FF"/>
              </a:buClr>
              <a:buFont typeface="Wingdings" panose="05000000000000000000" pitchFamily="2" charset="2"/>
              <a:buChar char="ü"/>
            </a:pPr>
            <a:r>
              <a:rPr kumimoji="1" lang="en-US" altLang="zh-CN" sz="2000" b="0" dirty="0" smtClean="0">
                <a:solidFill>
                  <a:srgbClr val="FF3300"/>
                </a:solidFill>
                <a:latin typeface="Tahoma" panose="020B0604030504040204" pitchFamily="34" charset="0"/>
                <a:ea typeface="楷体_GB2312" panose="02010609030101010101" pitchFamily="49" charset="-122"/>
              </a:rPr>
              <a:t>Erich Gamma, </a:t>
            </a:r>
            <a:r>
              <a:rPr lang="zh-CN" altLang="en-US" sz="2000" b="0" dirty="0" smtClean="0">
                <a:solidFill>
                  <a:srgbClr val="080808"/>
                </a:solidFill>
              </a:rPr>
              <a:t>苏黎世大学计算机科学博士，是</a:t>
            </a:r>
            <a:r>
              <a:rPr lang="en-US" altLang="zh-CN" sz="2000" b="0" dirty="0" smtClean="0">
                <a:solidFill>
                  <a:srgbClr val="080808"/>
                </a:solidFill>
              </a:rPr>
              <a:t>Eclipse</a:t>
            </a:r>
            <a:r>
              <a:rPr lang="zh-CN" altLang="en-US" sz="2000" b="0" dirty="0" smtClean="0">
                <a:solidFill>
                  <a:srgbClr val="080808"/>
                </a:solidFill>
              </a:rPr>
              <a:t>、 </a:t>
            </a:r>
            <a:r>
              <a:rPr lang="en-US" altLang="zh-CN" sz="2000" b="0" dirty="0" smtClean="0">
                <a:solidFill>
                  <a:srgbClr val="080808"/>
                </a:solidFill>
              </a:rPr>
              <a:t>JUnit </a:t>
            </a:r>
            <a:r>
              <a:rPr lang="zh-CN" altLang="en-US" sz="2000" b="0" dirty="0" smtClean="0">
                <a:solidFill>
                  <a:srgbClr val="080808"/>
                </a:solidFill>
              </a:rPr>
              <a:t>等项目的负责人</a:t>
            </a:r>
          </a:p>
          <a:p>
            <a:pPr eaLnBrk="1" hangingPunct="1">
              <a:lnSpc>
                <a:spcPct val="110000"/>
              </a:lnSpc>
              <a:buClr>
                <a:srgbClr val="0000FF"/>
              </a:buClr>
              <a:buFont typeface="Wingdings" panose="05000000000000000000" pitchFamily="2" charset="2"/>
              <a:buChar char="ü"/>
            </a:pPr>
            <a:r>
              <a:rPr kumimoji="1" lang="en-US" altLang="zh-CN" sz="2000" b="0" dirty="0" smtClean="0">
                <a:solidFill>
                  <a:srgbClr val="FF3300"/>
                </a:solidFill>
                <a:latin typeface="Tahoma" panose="020B0604030504040204" pitchFamily="34" charset="0"/>
                <a:ea typeface="楷体_GB2312" panose="02010609030101010101" pitchFamily="49" charset="-122"/>
              </a:rPr>
              <a:t>Richard Helm, </a:t>
            </a:r>
            <a:r>
              <a:rPr lang="zh-CN" altLang="en-US" sz="2000" b="0" dirty="0" smtClean="0"/>
              <a:t>墨尔本大学计算机科学博士，原</a:t>
            </a:r>
            <a:r>
              <a:rPr lang="en-US" altLang="zh-CN" sz="2000" b="0" dirty="0" smtClean="0"/>
              <a:t>IBM </a:t>
            </a:r>
            <a:r>
              <a:rPr lang="zh-CN" altLang="en-US" sz="2000" b="0" dirty="0" smtClean="0"/>
              <a:t>研究员</a:t>
            </a:r>
            <a:endParaRPr lang="en-US" altLang="zh-CN" sz="2000" b="0" dirty="0" smtClean="0"/>
          </a:p>
          <a:p>
            <a:pPr eaLnBrk="1" hangingPunct="1">
              <a:lnSpc>
                <a:spcPct val="110000"/>
              </a:lnSpc>
              <a:buClr>
                <a:srgbClr val="0000FF"/>
              </a:buClr>
              <a:buFont typeface="Wingdings" panose="05000000000000000000" pitchFamily="2" charset="2"/>
              <a:buChar char="ü"/>
            </a:pPr>
            <a:r>
              <a:rPr kumimoji="1" lang="en-US" altLang="zh-CN" sz="2000" b="0" dirty="0" smtClean="0">
                <a:solidFill>
                  <a:srgbClr val="FF3300"/>
                </a:solidFill>
                <a:latin typeface="Tahoma" panose="020B0604030504040204" pitchFamily="34" charset="0"/>
                <a:ea typeface="楷体_GB2312" panose="02010609030101010101" pitchFamily="49" charset="-122"/>
              </a:rPr>
              <a:t>Ralph Johnson</a:t>
            </a:r>
            <a:r>
              <a:rPr kumimoji="1" lang="zh-CN" altLang="en-US" sz="2000" b="0" dirty="0" smtClean="0">
                <a:solidFill>
                  <a:srgbClr val="FF3300"/>
                </a:solidFill>
                <a:latin typeface="Tahoma" panose="020B0604030504040204" pitchFamily="34" charset="0"/>
                <a:ea typeface="楷体_GB2312" panose="02010609030101010101" pitchFamily="49" charset="-122"/>
              </a:rPr>
              <a:t>，</a:t>
            </a:r>
            <a:r>
              <a:rPr lang="zh-CN" altLang="en-US" sz="2000" b="0" dirty="0" smtClean="0"/>
              <a:t>康奈尔大学计算机科学博士，伊利诺伊大学教授</a:t>
            </a:r>
            <a:endParaRPr lang="en-US" altLang="zh-CN" sz="2000" b="0" dirty="0" smtClean="0"/>
          </a:p>
          <a:p>
            <a:pPr eaLnBrk="1" hangingPunct="1">
              <a:lnSpc>
                <a:spcPct val="110000"/>
              </a:lnSpc>
              <a:buClr>
                <a:srgbClr val="0000FF"/>
              </a:buClr>
              <a:buFont typeface="Wingdings" panose="05000000000000000000" pitchFamily="2" charset="2"/>
              <a:buChar char="ü"/>
            </a:pPr>
            <a:r>
              <a:rPr kumimoji="1" lang="en-US" altLang="zh-CN" sz="2000" b="0" dirty="0" smtClean="0">
                <a:solidFill>
                  <a:srgbClr val="FF3300"/>
                </a:solidFill>
                <a:latin typeface="Tahoma" panose="020B0604030504040204" pitchFamily="34" charset="0"/>
                <a:ea typeface="楷体_GB2312" panose="02010609030101010101" pitchFamily="49" charset="-122"/>
              </a:rPr>
              <a:t>John </a:t>
            </a:r>
            <a:r>
              <a:rPr kumimoji="1" lang="en-US" altLang="zh-CN" sz="2000" b="0" dirty="0" err="1" smtClean="0">
                <a:solidFill>
                  <a:srgbClr val="FF3300"/>
                </a:solidFill>
                <a:latin typeface="Tahoma" panose="020B0604030504040204" pitchFamily="34" charset="0"/>
                <a:ea typeface="楷体_GB2312" panose="02010609030101010101" pitchFamily="49" charset="-122"/>
              </a:rPr>
              <a:t>Vlissides</a:t>
            </a:r>
            <a:r>
              <a:rPr kumimoji="1" lang="zh-CN" altLang="en-US" sz="2000" b="0" dirty="0" smtClean="0">
                <a:solidFill>
                  <a:srgbClr val="FF3300"/>
                </a:solidFill>
                <a:latin typeface="Tahoma" panose="020B0604030504040204" pitchFamily="34" charset="0"/>
                <a:ea typeface="楷体_GB2312" panose="02010609030101010101" pitchFamily="49" charset="-122"/>
              </a:rPr>
              <a:t>，</a:t>
            </a:r>
            <a:r>
              <a:rPr lang="zh-CN" altLang="en-US" sz="2000" b="0" dirty="0" smtClean="0">
                <a:solidFill>
                  <a:srgbClr val="080808"/>
                </a:solidFill>
              </a:rPr>
              <a:t>斯坦福大学计算机科学博士，原</a:t>
            </a:r>
            <a:r>
              <a:rPr lang="en-US" altLang="zh-CN" sz="2000" b="0" dirty="0" smtClean="0">
                <a:solidFill>
                  <a:srgbClr val="080808"/>
                </a:solidFill>
              </a:rPr>
              <a:t>IBM</a:t>
            </a:r>
            <a:r>
              <a:rPr lang="zh-CN" altLang="en-US" sz="2000" b="0" dirty="0" smtClean="0">
                <a:solidFill>
                  <a:srgbClr val="080808"/>
                </a:solidFill>
              </a:rPr>
              <a:t>研究员，</a:t>
            </a:r>
            <a:r>
              <a:rPr lang="zh-CN" altLang="en-US" sz="2000" b="0" dirty="0" smtClean="0"/>
              <a:t>于</a:t>
            </a:r>
            <a:r>
              <a:rPr lang="en-US" altLang="zh-CN" sz="2000" b="0" dirty="0" smtClean="0"/>
              <a:t>2005</a:t>
            </a:r>
            <a:r>
              <a:rPr lang="zh-CN" altLang="en-US" sz="2000" b="0" smtClean="0"/>
              <a:t>年去世</a:t>
            </a:r>
            <a:endParaRPr lang="zh-CN" altLang="en-US" sz="2000" b="0" dirty="0" smtClean="0"/>
          </a:p>
        </p:txBody>
      </p:sp>
      <p:sp>
        <p:nvSpPr>
          <p:cNvPr id="212996"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C8AD4499-E5A5-4326-8EDD-A7A5064AC21E}" type="slidenum">
              <a:rPr lang="en-US" altLang="zh-CN" sz="1200" smtClean="0"/>
              <a:pPr/>
              <a:t>167</a:t>
            </a:fld>
            <a:endParaRPr lang="en-US" altLang="zh-CN" sz="1200" smtClean="0"/>
          </a:p>
        </p:txBody>
      </p:sp>
    </p:spTree>
    <p:extLst>
      <p:ext uri="{BB962C8B-B14F-4D97-AF65-F5344CB8AC3E}">
        <p14:creationId xmlns:p14="http://schemas.microsoft.com/office/powerpoint/2010/main" val="2576785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a:ln/>
        </p:spPr>
      </p:sp>
      <p:sp>
        <p:nvSpPr>
          <p:cNvPr id="216067" name="备注占位符 2"/>
          <p:cNvSpPr>
            <a:spLocks noGrp="1"/>
          </p:cNvSpPr>
          <p:nvPr>
            <p:ph type="body" idx="1"/>
          </p:nvPr>
        </p:nvSpPr>
        <p:spPr>
          <a:noFill/>
        </p:spPr>
        <p:txBody>
          <a:bodyPr/>
          <a:lstStyle/>
          <a:p>
            <a:pPr eaLnBrk="1" hangingPunct="1"/>
            <a:r>
              <a:rPr lang="zh-CN" altLang="en-US" smtClean="0"/>
              <a:t>根据</a:t>
            </a:r>
            <a:r>
              <a:rPr lang="zh-CN" altLang="en-US" smtClean="0">
                <a:solidFill>
                  <a:srgbClr val="FF3300"/>
                </a:solidFill>
              </a:rPr>
              <a:t>目的</a:t>
            </a:r>
            <a:r>
              <a:rPr lang="zh-CN" altLang="en-US" smtClean="0"/>
              <a:t>（模式是用来做什么的）可分为</a:t>
            </a:r>
            <a:r>
              <a:rPr lang="zh-CN" altLang="en-US" smtClean="0">
                <a:solidFill>
                  <a:srgbClr val="FF3300"/>
                </a:solidFill>
              </a:rPr>
              <a:t>创建型</a:t>
            </a:r>
            <a:r>
              <a:rPr lang="en-US" altLang="zh-CN" smtClean="0">
                <a:solidFill>
                  <a:srgbClr val="FF3300"/>
                </a:solidFill>
              </a:rPr>
              <a:t>(Creational)</a:t>
            </a:r>
            <a:r>
              <a:rPr lang="zh-CN" altLang="en-US" smtClean="0"/>
              <a:t>，</a:t>
            </a:r>
            <a:r>
              <a:rPr lang="zh-CN" altLang="en-US" smtClean="0">
                <a:solidFill>
                  <a:srgbClr val="FF3300"/>
                </a:solidFill>
              </a:rPr>
              <a:t>结构型</a:t>
            </a:r>
            <a:r>
              <a:rPr lang="en-US" altLang="zh-CN" smtClean="0">
                <a:solidFill>
                  <a:srgbClr val="FF3300"/>
                </a:solidFill>
              </a:rPr>
              <a:t>(Structural)</a:t>
            </a:r>
            <a:r>
              <a:rPr lang="zh-CN" altLang="en-US" smtClean="0"/>
              <a:t>和</a:t>
            </a:r>
            <a:r>
              <a:rPr lang="zh-CN" altLang="en-US" smtClean="0">
                <a:solidFill>
                  <a:srgbClr val="FF3300"/>
                </a:solidFill>
              </a:rPr>
              <a:t>行为型</a:t>
            </a:r>
            <a:r>
              <a:rPr lang="en-US" altLang="zh-CN" smtClean="0">
                <a:solidFill>
                  <a:srgbClr val="FF3300"/>
                </a:solidFill>
              </a:rPr>
              <a:t>(Behavioral)</a:t>
            </a:r>
            <a:r>
              <a:rPr lang="zh-CN" altLang="en-US" smtClean="0"/>
              <a:t>三类：</a:t>
            </a:r>
          </a:p>
          <a:p>
            <a:pPr lvl="1" eaLnBrk="1" hangingPunct="1">
              <a:buFont typeface="Tahoma" panose="020B0604030504040204" pitchFamily="34" charset="0"/>
              <a:buChar char="•"/>
            </a:pPr>
            <a:r>
              <a:rPr lang="zh-CN" altLang="en-US" sz="2800" b="1" smtClean="0">
                <a:solidFill>
                  <a:srgbClr val="0070C0"/>
                </a:solidFill>
              </a:rPr>
              <a:t> 创建型模式</a:t>
            </a:r>
            <a:r>
              <a:rPr lang="zh-CN" altLang="en-US" sz="2800" smtClean="0"/>
              <a:t>主要用于</a:t>
            </a:r>
            <a:r>
              <a:rPr lang="zh-CN" altLang="en-US" sz="2800" smtClean="0">
                <a:solidFill>
                  <a:srgbClr val="FF3300"/>
                </a:solidFill>
              </a:rPr>
              <a:t>创建对象</a:t>
            </a:r>
            <a:endParaRPr lang="zh-CN" altLang="en-US" sz="2800" smtClean="0"/>
          </a:p>
          <a:p>
            <a:pPr lvl="1" eaLnBrk="1" hangingPunct="1">
              <a:buFont typeface="Tahoma" panose="020B0604030504040204" pitchFamily="34" charset="0"/>
              <a:buChar char="•"/>
            </a:pPr>
            <a:r>
              <a:rPr lang="zh-CN" altLang="en-US" sz="2800" b="1" smtClean="0">
                <a:solidFill>
                  <a:srgbClr val="0070C0"/>
                </a:solidFill>
              </a:rPr>
              <a:t> 结构型模式</a:t>
            </a:r>
            <a:r>
              <a:rPr lang="zh-CN" altLang="en-US" sz="2800" smtClean="0"/>
              <a:t>主要用于</a:t>
            </a:r>
            <a:r>
              <a:rPr lang="zh-CN" altLang="en-US" sz="2800" smtClean="0">
                <a:solidFill>
                  <a:srgbClr val="FF3300"/>
                </a:solidFill>
              </a:rPr>
              <a:t>处理类或对象的组合</a:t>
            </a:r>
            <a:endParaRPr lang="zh-CN" altLang="en-US" sz="2800" smtClean="0"/>
          </a:p>
          <a:p>
            <a:pPr lvl="1" eaLnBrk="1" hangingPunct="1">
              <a:buFont typeface="Tahoma" panose="020B0604030504040204" pitchFamily="34" charset="0"/>
              <a:buChar char="•"/>
            </a:pPr>
            <a:r>
              <a:rPr lang="zh-CN" altLang="en-US" sz="2800" b="1" smtClean="0">
                <a:solidFill>
                  <a:srgbClr val="0070C0"/>
                </a:solidFill>
              </a:rPr>
              <a:t> 行为型模式</a:t>
            </a:r>
            <a:r>
              <a:rPr lang="zh-CN" altLang="en-US" sz="2800" smtClean="0"/>
              <a:t>主要用于</a:t>
            </a:r>
            <a:r>
              <a:rPr lang="zh-CN" altLang="en-US" sz="2800" smtClean="0">
                <a:solidFill>
                  <a:srgbClr val="FF3300"/>
                </a:solidFill>
              </a:rPr>
              <a:t>描述类或对象如何交互和怎样分配职责</a:t>
            </a:r>
            <a:endParaRPr lang="zh-CN" altLang="en-US" sz="2800" smtClean="0"/>
          </a:p>
          <a:p>
            <a:endParaRPr lang="zh-CN" altLang="en-US" smtClean="0"/>
          </a:p>
        </p:txBody>
      </p:sp>
      <p:sp>
        <p:nvSpPr>
          <p:cNvPr id="216068"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794881E8-D57F-4EF2-B993-66CD27F98082}" type="slidenum">
              <a:rPr lang="en-US" altLang="zh-CN" sz="1200" smtClean="0"/>
              <a:pPr/>
              <a:t>169</a:t>
            </a:fld>
            <a:endParaRPr lang="en-US" altLang="zh-CN" sz="1200" smtClean="0"/>
          </a:p>
        </p:txBody>
      </p:sp>
    </p:spTree>
    <p:extLst>
      <p:ext uri="{BB962C8B-B14F-4D97-AF65-F5344CB8AC3E}">
        <p14:creationId xmlns:p14="http://schemas.microsoft.com/office/powerpoint/2010/main" val="2070802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p:spPr>
      </p:sp>
      <p:sp>
        <p:nvSpPr>
          <p:cNvPr id="218115" name="备注占位符 2"/>
          <p:cNvSpPr>
            <a:spLocks noGrp="1"/>
          </p:cNvSpPr>
          <p:nvPr>
            <p:ph type="body" idx="1"/>
          </p:nvPr>
        </p:nvSpPr>
        <p:spPr>
          <a:noFill/>
        </p:spPr>
        <p:txBody>
          <a:bodyPr/>
          <a:lstStyle/>
          <a:p>
            <a:endParaRPr lang="zh-CN" altLang="en-US" smtClean="0"/>
          </a:p>
        </p:txBody>
      </p:sp>
      <p:sp>
        <p:nvSpPr>
          <p:cNvPr id="218116"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C3AB95F6-8801-4D81-9462-10F9087DB56C}" type="slidenum">
              <a:rPr lang="en-US" altLang="zh-CN" sz="1200" smtClean="0"/>
              <a:pPr/>
              <a:t>170</a:t>
            </a:fld>
            <a:endParaRPr lang="en-US" altLang="zh-CN" sz="1200" smtClean="0"/>
          </a:p>
        </p:txBody>
      </p:sp>
    </p:spTree>
    <p:extLst>
      <p:ext uri="{BB962C8B-B14F-4D97-AF65-F5344CB8AC3E}">
        <p14:creationId xmlns:p14="http://schemas.microsoft.com/office/powerpoint/2010/main" val="2181940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p:spPr>
        <p:txBody>
          <a:bodyPr/>
          <a:lstStyle/>
          <a:p>
            <a:endParaRPr lang="zh-CN" altLang="en-US" smtClean="0"/>
          </a:p>
        </p:txBody>
      </p:sp>
    </p:spTree>
    <p:extLst>
      <p:ext uri="{BB962C8B-B14F-4D97-AF65-F5344CB8AC3E}">
        <p14:creationId xmlns:p14="http://schemas.microsoft.com/office/powerpoint/2010/main" val="3578810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a:ln/>
        </p:spPr>
      </p:sp>
      <p:sp>
        <p:nvSpPr>
          <p:cNvPr id="217091" name="备注占位符 2"/>
          <p:cNvSpPr>
            <a:spLocks noGrp="1"/>
          </p:cNvSpPr>
          <p:nvPr>
            <p:ph type="body" idx="1"/>
          </p:nvPr>
        </p:nvSpPr>
        <p:spPr/>
        <p:txBody>
          <a:bodyPr/>
          <a:lstStyle/>
          <a:p>
            <a:pPr marL="171450" indent="-171450">
              <a:buFont typeface="Arial" panose="020B0604020202020204" pitchFamily="34" charset="0"/>
              <a:buChar char="•"/>
              <a:defRPr/>
            </a:pPr>
            <a:r>
              <a:rPr lang="zh-CN" altLang="en-US" dirty="0" smtClean="0"/>
              <a:t>场景视图，</a:t>
            </a:r>
            <a:r>
              <a:rPr lang="zh-CN" altLang="en-US" b="1" dirty="0" smtClean="0"/>
              <a:t>关注最终用户需求</a:t>
            </a:r>
            <a:r>
              <a:rPr lang="zh-CN" altLang="en-US" dirty="0" smtClean="0"/>
              <a:t>，为整个技术架构的上线文环境</a:t>
            </a:r>
            <a:r>
              <a:rPr lang="en-US" altLang="zh-CN" dirty="0" smtClean="0"/>
              <a:t>.</a:t>
            </a:r>
            <a:r>
              <a:rPr lang="zh-CN" altLang="en-US" dirty="0" smtClean="0"/>
              <a:t>通常用</a:t>
            </a:r>
            <a:r>
              <a:rPr lang="en-US" altLang="zh-CN" dirty="0" smtClean="0"/>
              <a:t>UML</a:t>
            </a:r>
            <a:r>
              <a:rPr lang="zh-CN" altLang="en-US" dirty="0" smtClean="0"/>
              <a:t>用例图和活动图描述。</a:t>
            </a:r>
          </a:p>
          <a:p>
            <a:pPr marL="171450" indent="-171450">
              <a:buFont typeface="Arial" panose="020B0604020202020204" pitchFamily="34" charset="0"/>
              <a:buChar char="•"/>
              <a:defRPr/>
            </a:pPr>
            <a:r>
              <a:rPr lang="zh-CN" altLang="en-US" dirty="0" smtClean="0"/>
              <a:t>逻辑视图（</a:t>
            </a:r>
            <a:r>
              <a:rPr lang="en-US" altLang="zh-CN" dirty="0" smtClean="0"/>
              <a:t>Logical view</a:t>
            </a:r>
            <a:r>
              <a:rPr lang="zh-CN" altLang="en-US" dirty="0" smtClean="0"/>
              <a:t>），主要是</a:t>
            </a:r>
            <a:r>
              <a:rPr lang="zh-CN" altLang="en-US" b="1" dirty="0" smtClean="0">
                <a:solidFill>
                  <a:srgbClr val="FF0000"/>
                </a:solidFill>
              </a:rPr>
              <a:t>整个系统的抽象结构表述</a:t>
            </a:r>
            <a:r>
              <a:rPr lang="zh-CN" altLang="en-US" dirty="0" smtClean="0"/>
              <a:t>，关注系统提供最终用户的功能，不涉及具体的编译即输出和部署，通常在</a:t>
            </a:r>
            <a:r>
              <a:rPr lang="en-US" altLang="zh-CN" dirty="0" smtClean="0"/>
              <a:t>UML</a:t>
            </a:r>
            <a:r>
              <a:rPr lang="zh-CN" altLang="en-US" dirty="0" smtClean="0"/>
              <a:t>中用类图，交互图，时序图来表述，类似与我们采用</a:t>
            </a:r>
            <a:r>
              <a:rPr lang="en-US" altLang="zh-CN" dirty="0" smtClean="0"/>
              <a:t>OOA</a:t>
            </a:r>
            <a:r>
              <a:rPr lang="zh-CN" altLang="en-US" dirty="0" smtClean="0"/>
              <a:t>的对象模型。</a:t>
            </a:r>
          </a:p>
          <a:p>
            <a:pPr marL="171450" indent="-171450">
              <a:buFont typeface="Arial" panose="020B0604020202020204" pitchFamily="34" charset="0"/>
              <a:buChar char="•"/>
              <a:defRPr/>
            </a:pPr>
            <a:r>
              <a:rPr lang="zh-CN" altLang="en-US" dirty="0" smtClean="0"/>
              <a:t>开发视图</a:t>
            </a:r>
            <a:r>
              <a:rPr lang="en-US" altLang="zh-CN" dirty="0" smtClean="0"/>
              <a:t>(Development View)</a:t>
            </a:r>
            <a:r>
              <a:rPr lang="zh-CN" altLang="en-US" dirty="0" smtClean="0"/>
              <a:t>，描述软件在开发</a:t>
            </a:r>
            <a:r>
              <a:rPr lang="zh-CN" altLang="en-US" b="1" dirty="0" smtClean="0"/>
              <a:t>环境下的静态组织</a:t>
            </a:r>
            <a:r>
              <a:rPr lang="zh-CN" altLang="en-US" dirty="0" smtClean="0"/>
              <a:t>，从</a:t>
            </a:r>
            <a:r>
              <a:rPr lang="zh-CN" altLang="en-US" b="1" dirty="0" smtClean="0">
                <a:solidFill>
                  <a:srgbClr val="FF0000"/>
                </a:solidFill>
              </a:rPr>
              <a:t>程序实现人员的角度透视系统</a:t>
            </a:r>
            <a:r>
              <a:rPr lang="zh-CN" altLang="en-US" dirty="0" smtClean="0"/>
              <a:t>，也叫做实现视图</a:t>
            </a:r>
            <a:r>
              <a:rPr lang="en-US" altLang="zh-CN" dirty="0" smtClean="0"/>
              <a:t>(implementation view)</a:t>
            </a:r>
            <a:r>
              <a:rPr lang="zh-CN" altLang="en-US" dirty="0" smtClean="0"/>
              <a:t>。开发视图关注程序包，不仅包括要编写的源程序，还包括可以直接使用的第三方</a:t>
            </a:r>
            <a:r>
              <a:rPr lang="en-US" altLang="zh-CN" dirty="0" smtClean="0"/>
              <a:t>SDK</a:t>
            </a:r>
            <a:r>
              <a:rPr lang="zh-CN" altLang="en-US" dirty="0" smtClean="0"/>
              <a:t>和现成框架、类库，以及开发的系统将运行于其上的系统软件或中间件</a:t>
            </a:r>
            <a:r>
              <a:rPr lang="en-US" altLang="zh-CN" dirty="0" smtClean="0"/>
              <a:t>, </a:t>
            </a:r>
            <a:r>
              <a:rPr lang="zh-CN" altLang="en-US" dirty="0" smtClean="0"/>
              <a:t>在</a:t>
            </a:r>
            <a:r>
              <a:rPr lang="en-US" altLang="zh-CN" dirty="0" smtClean="0"/>
              <a:t>UML</a:t>
            </a:r>
            <a:r>
              <a:rPr lang="zh-CN" altLang="en-US" dirty="0" smtClean="0"/>
              <a:t>中用组件图，包图来表述。开发视图和逻辑视图之间可能存在一定的映射关系：比如逻辑层一般会映射到多个程序包等。</a:t>
            </a:r>
          </a:p>
          <a:p>
            <a:pPr marL="171450" indent="-171450">
              <a:buFont typeface="Arial" panose="020B0604020202020204" pitchFamily="34" charset="0"/>
              <a:buChar char="•"/>
              <a:defRPr/>
            </a:pPr>
            <a:r>
              <a:rPr lang="zh-CN" altLang="en-US" dirty="0" smtClean="0"/>
              <a:t>处理视图（</a:t>
            </a:r>
            <a:r>
              <a:rPr lang="en-US" altLang="zh-CN" dirty="0" smtClean="0"/>
              <a:t>Process view</a:t>
            </a:r>
            <a:r>
              <a:rPr lang="zh-CN" altLang="en-US" dirty="0" smtClean="0"/>
              <a:t>）处理</a:t>
            </a:r>
            <a:r>
              <a:rPr lang="zh-CN" altLang="en-US" b="1" dirty="0" smtClean="0"/>
              <a:t>视图关注系统动态运行时，主要是进程以及相关的并发、同步、通信等问题</a:t>
            </a:r>
            <a:r>
              <a:rPr lang="zh-CN" altLang="en-US" dirty="0" smtClean="0"/>
              <a:t>。处理视图和开发视图的关系：开发视图一般偏重程序包在编译时期的静态依赖关系，而这些程序运行起来之后会表现为对象、线程、进程，处理视图比较关注的正是这些运行时单元的交互问题，在</a:t>
            </a:r>
            <a:r>
              <a:rPr lang="en-US" altLang="zh-CN" dirty="0" smtClean="0"/>
              <a:t>UML</a:t>
            </a:r>
            <a:r>
              <a:rPr lang="zh-CN" altLang="en-US" dirty="0" smtClean="0"/>
              <a:t>中通常用活动图表述。</a:t>
            </a:r>
          </a:p>
          <a:p>
            <a:pPr marL="171450" indent="-171450">
              <a:buFont typeface="Arial" panose="020B0604020202020204" pitchFamily="34" charset="0"/>
              <a:buChar char="•"/>
              <a:defRPr/>
            </a:pPr>
            <a:r>
              <a:rPr lang="zh-CN" altLang="en-US" dirty="0" smtClean="0"/>
              <a:t>物理视图（</a:t>
            </a:r>
            <a:r>
              <a:rPr lang="en-US" altLang="zh-CN" dirty="0" smtClean="0"/>
              <a:t>Physical view </a:t>
            </a:r>
            <a:r>
              <a:rPr lang="zh-CN" altLang="en-US" dirty="0" smtClean="0"/>
              <a:t>）物理视图通常也叫做</a:t>
            </a:r>
            <a:r>
              <a:rPr lang="zh-CN" altLang="en-US" b="1" dirty="0" smtClean="0"/>
              <a:t>部署视图</a:t>
            </a:r>
            <a:r>
              <a:rPr lang="en-US" altLang="zh-CN" b="1" dirty="0" smtClean="0"/>
              <a:t>(</a:t>
            </a:r>
            <a:r>
              <a:rPr lang="en-US" altLang="zh-CN" b="1" dirty="0" err="1" smtClean="0"/>
              <a:t>deploymentview</a:t>
            </a:r>
            <a:r>
              <a:rPr lang="en-US" altLang="zh-CN" b="1" dirty="0" smtClean="0"/>
              <a:t>)</a:t>
            </a:r>
            <a:r>
              <a:rPr lang="zh-CN" altLang="en-US" b="1" dirty="0" smtClean="0"/>
              <a:t>，是从系统工程师解读系统</a:t>
            </a:r>
            <a:r>
              <a:rPr lang="zh-CN" altLang="en-US" dirty="0" smtClean="0"/>
              <a:t>，关注软件的物流拓扑结，以及如何部署机器和网络来配合软件系统的可靠性、可伸缩性等要求。物理视图和处理视图的关系：处理视图特别关注目标程序的动态执行情况，而物理视图重视目标程序的静态位置问题；物理视图是综合考虑软件系统和整个</a:t>
            </a:r>
            <a:r>
              <a:rPr lang="en-US" altLang="zh-CN" dirty="0" smtClean="0"/>
              <a:t>IT</a:t>
            </a:r>
            <a:r>
              <a:rPr lang="zh-CN" altLang="en-US" dirty="0" smtClean="0"/>
              <a:t>系统相互影响的架构视图。</a:t>
            </a:r>
          </a:p>
          <a:p>
            <a:pPr>
              <a:defRPr/>
            </a:pPr>
            <a:endParaRPr lang="zh-CN" altLang="en-US" b="1" dirty="0" smtClean="0"/>
          </a:p>
        </p:txBody>
      </p:sp>
      <p:sp>
        <p:nvSpPr>
          <p:cNvPr id="221188"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E1DFA640-128B-41B7-98E7-12F1ADBB50F9}" type="slidenum">
              <a:rPr lang="en-US" altLang="zh-CN" sz="1200" smtClean="0"/>
              <a:pPr/>
              <a:t>172</a:t>
            </a:fld>
            <a:endParaRPr lang="en-US" altLang="zh-CN" sz="1200" smtClean="0"/>
          </a:p>
        </p:txBody>
      </p:sp>
    </p:spTree>
    <p:extLst>
      <p:ext uri="{BB962C8B-B14F-4D97-AF65-F5344CB8AC3E}">
        <p14:creationId xmlns:p14="http://schemas.microsoft.com/office/powerpoint/2010/main" val="976367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幻灯片图像占位符 1"/>
          <p:cNvSpPr>
            <a:spLocks noGrp="1" noRot="1" noChangeAspect="1" noTextEdit="1"/>
          </p:cNvSpPr>
          <p:nvPr>
            <p:ph type="sldImg"/>
          </p:nvPr>
        </p:nvSpPr>
        <p:spPr>
          <a:ln/>
        </p:spPr>
      </p:sp>
      <p:sp>
        <p:nvSpPr>
          <p:cNvPr id="234499" name="备注占位符 2"/>
          <p:cNvSpPr>
            <a:spLocks noGrp="1"/>
          </p:cNvSpPr>
          <p:nvPr>
            <p:ph type="body" idx="1"/>
          </p:nvPr>
        </p:nvSpPr>
        <p:spPr>
          <a:noFill/>
        </p:spPr>
        <p:txBody>
          <a:bodyPr/>
          <a:lstStyle/>
          <a:p>
            <a:pPr marL="0" lvl="1"/>
            <a:r>
              <a:rPr lang="zh-CN" altLang="en-US" sz="2000" smtClean="0"/>
              <a:t>软件开发过程模型</a:t>
            </a:r>
            <a:r>
              <a:rPr lang="zh-CN" altLang="en-US" smtClean="0"/>
              <a:t>（</a:t>
            </a:r>
            <a:r>
              <a:rPr lang="zh-CN" altLang="en-US" sz="2000" smtClean="0"/>
              <a:t>瀑布模型、原型模型、喷泉模型、螺旋模型）</a:t>
            </a:r>
            <a:endParaRPr lang="en-US" altLang="zh-CN" sz="2000" smtClean="0"/>
          </a:p>
          <a:p>
            <a:endParaRPr lang="zh-CN" altLang="en-US" smtClean="0"/>
          </a:p>
        </p:txBody>
      </p:sp>
      <p:sp>
        <p:nvSpPr>
          <p:cNvPr id="234500"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F437E5D7-A7F2-431E-B01B-C88F0BB434F5}" type="slidenum">
              <a:rPr lang="en-US" altLang="zh-CN" sz="1200" smtClean="0"/>
              <a:pPr/>
              <a:t>184</a:t>
            </a:fld>
            <a:endParaRPr lang="en-US" altLang="zh-CN" sz="1200" smtClean="0"/>
          </a:p>
        </p:txBody>
      </p:sp>
    </p:spTree>
    <p:extLst>
      <p:ext uri="{BB962C8B-B14F-4D97-AF65-F5344CB8AC3E}">
        <p14:creationId xmlns:p14="http://schemas.microsoft.com/office/powerpoint/2010/main" val="1161691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幻灯片图像占位符 1"/>
          <p:cNvSpPr>
            <a:spLocks noGrp="1" noRot="1" noChangeAspect="1" noTextEdit="1"/>
          </p:cNvSpPr>
          <p:nvPr>
            <p:ph type="sldImg"/>
          </p:nvPr>
        </p:nvSpPr>
        <p:spPr>
          <a:ln/>
        </p:spPr>
      </p:sp>
      <p:sp>
        <p:nvSpPr>
          <p:cNvPr id="236547" name="备注占位符 2"/>
          <p:cNvSpPr>
            <a:spLocks noGrp="1"/>
          </p:cNvSpPr>
          <p:nvPr>
            <p:ph type="body" idx="1"/>
          </p:nvPr>
        </p:nvSpPr>
        <p:spPr>
          <a:noFill/>
        </p:spPr>
        <p:txBody>
          <a:bodyPr/>
          <a:lstStyle/>
          <a:p>
            <a:endParaRPr lang="zh-CN" altLang="en-US" smtClean="0"/>
          </a:p>
        </p:txBody>
      </p:sp>
      <p:sp>
        <p:nvSpPr>
          <p:cNvPr id="236548"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9B5BBBE1-DE7F-4519-AC87-A46B3CFB6F43}" type="slidenum">
              <a:rPr lang="en-US" altLang="zh-CN" sz="1200" smtClean="0"/>
              <a:pPr/>
              <a:t>185</a:t>
            </a:fld>
            <a:endParaRPr lang="en-US" altLang="zh-CN" sz="1200" smtClean="0"/>
          </a:p>
        </p:txBody>
      </p:sp>
    </p:spTree>
    <p:extLst>
      <p:ext uri="{BB962C8B-B14F-4D97-AF65-F5344CB8AC3E}">
        <p14:creationId xmlns:p14="http://schemas.microsoft.com/office/powerpoint/2010/main" val="1527213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p:spPr>
        <p:txBody>
          <a:bodyPr/>
          <a:lstStyle/>
          <a:p>
            <a:r>
              <a:rPr lang="zh-CN" altLang="en-US" smtClean="0"/>
              <a:t>试题二  论企业应用系统的数据持久层架构设计。     数据持久层</a:t>
            </a:r>
            <a:r>
              <a:rPr lang="en-US" altLang="zh-CN" smtClean="0"/>
              <a:t>(Data Persistence Layer)</a:t>
            </a:r>
            <a:r>
              <a:rPr lang="zh-CN" altLang="en-US" smtClean="0"/>
              <a:t>通常位于企业应用系统的业务逻辑层和数据源层之间，为整个项目提供一个高层、统一、安全、并发的数据持久机制，完成对数据进行持久化的编程工作，并为系统业务逻辑层提供服务。它能够使程序员避免手工编写访问数据源的方法，使其专注于业务逻辑的开发，并且能够在不同项目中重用本框架，这大大简化了数据的增加、删除、修改、查询功能的开发过程，同时又不丧失多层结构的天然优势，继承延续应用系统架构的可伸缩性和可扩展性。当运用关系型数据库作为数据存储机制时，在业务层与数据源间加入数据持久层，能够解决对象与关系的“阻抗不匹配”问题，将对象的状态持久化存储到关系型数据库中。     请围绕“企业应用系统的数据持久层架构设计”论题，依次从以下三方面进行论述。     </a:t>
            </a:r>
            <a:r>
              <a:rPr lang="en-US" altLang="zh-CN" smtClean="0"/>
              <a:t>1</a:t>
            </a:r>
            <a:r>
              <a:rPr lang="zh-CN" altLang="en-US" smtClean="0"/>
              <a:t>．概要叙述你参与分析和设计的企业应用系统开发项目以及你所担任的主要工作。     </a:t>
            </a:r>
            <a:r>
              <a:rPr lang="en-US" altLang="zh-CN" smtClean="0"/>
              <a:t>2</a:t>
            </a:r>
            <a:r>
              <a:rPr lang="zh-CN" altLang="en-US" smtClean="0"/>
              <a:t>．分析在企业应用系统的数据持久层架构设计中有哪些数据访问模式，并详细阐述每种数据访问模式的主要内容。     </a:t>
            </a:r>
            <a:r>
              <a:rPr lang="en-US" altLang="zh-CN" smtClean="0"/>
              <a:t>3</a:t>
            </a:r>
            <a:r>
              <a:rPr lang="zh-CN" altLang="en-US" smtClean="0"/>
              <a:t>．数据持久层架构设计的好坏决定着应用程序性能的优劣，请结合实际说明在数据持久层架构设计中需要考虑哪些问题。</a:t>
            </a:r>
          </a:p>
          <a:p>
            <a:endParaRPr lang="zh-CN" altLang="en-US" smtClean="0"/>
          </a:p>
        </p:txBody>
      </p:sp>
      <p:sp>
        <p:nvSpPr>
          <p:cNvPr id="27652"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27DAEBBF-9E00-49D4-A2CB-F89FC8750BEF}" type="slidenum">
              <a:rPr lang="en-US" altLang="zh-CN" sz="1200" smtClean="0"/>
              <a:pPr/>
              <a:t>18</a:t>
            </a:fld>
            <a:endParaRPr lang="en-US" altLang="zh-CN" sz="1200" smtClean="0"/>
          </a:p>
        </p:txBody>
      </p:sp>
    </p:spTree>
    <p:extLst>
      <p:ext uri="{BB962C8B-B14F-4D97-AF65-F5344CB8AC3E}">
        <p14:creationId xmlns:p14="http://schemas.microsoft.com/office/powerpoint/2010/main" val="238770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p:spPr>
        <p:txBody>
          <a:bodyPr/>
          <a:lstStyle/>
          <a:p>
            <a:endParaRPr lang="zh-CN" altLang="en-US" smtClean="0"/>
          </a:p>
        </p:txBody>
      </p:sp>
      <p:sp>
        <p:nvSpPr>
          <p:cNvPr id="30724"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BE0AD2EF-665F-4374-9E4E-1BB0FA426038}" type="slidenum">
              <a:rPr lang="en-US" altLang="zh-CN" sz="1200" smtClean="0"/>
              <a:pPr/>
              <a:t>20</a:t>
            </a:fld>
            <a:endParaRPr lang="en-US" altLang="zh-CN" sz="1200" smtClean="0"/>
          </a:p>
        </p:txBody>
      </p:sp>
    </p:spTree>
    <p:extLst>
      <p:ext uri="{BB962C8B-B14F-4D97-AF65-F5344CB8AC3E}">
        <p14:creationId xmlns:p14="http://schemas.microsoft.com/office/powerpoint/2010/main" val="3112672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p:spPr>
        <p:txBody>
          <a:bodyPr/>
          <a:lstStyle/>
          <a:p>
            <a:endParaRPr lang="zh-CN" altLang="en-US" smtClean="0"/>
          </a:p>
        </p:txBody>
      </p:sp>
      <p:sp>
        <p:nvSpPr>
          <p:cNvPr id="32772" name="灯片编号占位符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1F650151-A394-4243-992B-2C93EB77587E}" type="slidenum">
              <a:rPr lang="en-US" altLang="zh-CN" sz="1200" smtClean="0"/>
              <a:pPr/>
              <a:t>21</a:t>
            </a:fld>
            <a:endParaRPr lang="en-US" altLang="zh-CN" sz="1200" smtClean="0"/>
          </a:p>
        </p:txBody>
      </p:sp>
    </p:spTree>
    <p:extLst>
      <p:ext uri="{BB962C8B-B14F-4D97-AF65-F5344CB8AC3E}">
        <p14:creationId xmlns:p14="http://schemas.microsoft.com/office/powerpoint/2010/main" val="2457921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p:spPr>
        <p:txBody>
          <a:bodyPr/>
          <a:lstStyle/>
          <a:p>
            <a:endParaRPr lang="zh-CN" altLang="en-US" smtClean="0"/>
          </a:p>
        </p:txBody>
      </p:sp>
      <p:sp>
        <p:nvSpPr>
          <p:cNvPr id="34820" name="灯片编号占位符 3"/>
          <p:cNvSpPr>
            <a:spLocks noGrp="1"/>
          </p:cNvSpPr>
          <p:nvPr>
            <p:ph type="sldNum" sz="quarter" idx="5"/>
          </p:nvPr>
        </p:nvSpPr>
        <p:spPr>
          <a:xfrm>
            <a:off x="3886200" y="8686800"/>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ECC8824-2B36-4E80-8561-304720D83D6E}" type="slidenum">
              <a:rPr kumimoji="1" lang="en-US" altLang="zh-CN" smtClean="0"/>
              <a:pPr>
                <a:spcBef>
                  <a:spcPct val="0"/>
                </a:spcBef>
              </a:pPr>
              <a:t>22</a:t>
            </a:fld>
            <a:endParaRPr kumimoji="1" lang="en-US" altLang="zh-CN" smtClean="0"/>
          </a:p>
        </p:txBody>
      </p:sp>
    </p:spTree>
    <p:extLst>
      <p:ext uri="{BB962C8B-B14F-4D97-AF65-F5344CB8AC3E}">
        <p14:creationId xmlns:p14="http://schemas.microsoft.com/office/powerpoint/2010/main" val="380342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p:spPr>
        <p:txBody>
          <a:bodyPr/>
          <a:lstStyle/>
          <a:p>
            <a:endParaRPr lang="zh-CN" altLang="en-US" smtClean="0"/>
          </a:p>
        </p:txBody>
      </p:sp>
      <p:sp>
        <p:nvSpPr>
          <p:cNvPr id="36868" name="灯片编号占位符 3"/>
          <p:cNvSpPr>
            <a:spLocks noGrp="1"/>
          </p:cNvSpPr>
          <p:nvPr>
            <p:ph type="sldNum" sz="quarter" idx="5"/>
          </p:nvPr>
        </p:nvSpPr>
        <p:spPr>
          <a:xfrm>
            <a:off x="3886200" y="8686800"/>
            <a:ext cx="29718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F25BE98E-CFA8-4183-A37A-5793E2945D28}" type="slidenum">
              <a:rPr kumimoji="1" lang="en-US" altLang="zh-CN" smtClean="0"/>
              <a:pPr>
                <a:spcBef>
                  <a:spcPct val="0"/>
                </a:spcBef>
              </a:pPr>
              <a:t>23</a:t>
            </a:fld>
            <a:endParaRPr kumimoji="1" lang="en-US" altLang="zh-CN" smtClean="0"/>
          </a:p>
        </p:txBody>
      </p:sp>
    </p:spTree>
    <p:extLst>
      <p:ext uri="{BB962C8B-B14F-4D97-AF65-F5344CB8AC3E}">
        <p14:creationId xmlns:p14="http://schemas.microsoft.com/office/powerpoint/2010/main" val="7656996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pic01c"/>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2800" y="2227263"/>
            <a:ext cx="5791200" cy="463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0"/>
            <a:ext cx="533400" cy="6858000"/>
          </a:xfrm>
          <a:prstGeom prst="rect">
            <a:avLst/>
          </a:prstGeom>
          <a:gradFill rotWithShape="0">
            <a:gsLst>
              <a:gs pos="0">
                <a:srgbClr val="339966"/>
              </a:gs>
              <a:gs pos="100000">
                <a:srgbClr val="FFFFFF"/>
              </a:gs>
            </a:gsLst>
            <a:lin ang="5400000" scaled="1"/>
          </a:gra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pic>
        <p:nvPicPr>
          <p:cNvPr id="6" name="图片 5"/>
          <p:cNvPicPr>
            <a:picLocks noChangeAspect="1"/>
          </p:cNvPicPr>
          <p:nvPr userDrawn="1"/>
        </p:nvPicPr>
        <p:blipFill>
          <a:blip r:embed="rId3"/>
          <a:stretch>
            <a:fillRect/>
          </a:stretch>
        </p:blipFill>
        <p:spPr>
          <a:xfrm>
            <a:off x="684213" y="116013"/>
            <a:ext cx="936500" cy="936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 Box 9"/>
          <p:cNvSpPr txBox="1">
            <a:spLocks noChangeArrowheads="1"/>
          </p:cNvSpPr>
          <p:nvPr userDrawn="1"/>
        </p:nvSpPr>
        <p:spPr bwMode="auto">
          <a:xfrm>
            <a:off x="6808788" y="6167438"/>
            <a:ext cx="2335212"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20000"/>
              </a:spcBef>
              <a:buClr>
                <a:srgbClr val="339966"/>
              </a:buClr>
              <a:buFont typeface="Wingdings" panose="05000000000000000000" pitchFamily="2" charset="2"/>
              <a:buNone/>
              <a:defRPr/>
            </a:pPr>
            <a:r>
              <a:rPr lang="zh-CN" altLang="en-US" dirty="0" smtClean="0">
                <a:solidFill>
                  <a:schemeClr val="bg1">
                    <a:lumMod val="95000"/>
                  </a:schemeClr>
                </a:solidFill>
                <a:effectLst>
                  <a:outerShdw blurRad="60007" dist="200025" dir="15000000" sy="30000" kx="-1800000" algn="bl" rotWithShape="0">
                    <a:prstClr val="black">
                      <a:alpha val="32000"/>
                    </a:prstClr>
                  </a:outerShdw>
                </a:effectLst>
                <a:latin typeface="隶书" panose="02010509060101010101" pitchFamily="49" charset="-122"/>
                <a:ea typeface="隶书" panose="02010509060101010101" pitchFamily="49" charset="-122"/>
              </a:rPr>
              <a:t>软件设计与体系结构</a:t>
            </a:r>
            <a:endParaRPr lang="en-US" altLang="zh-CN" dirty="0" smtClean="0">
              <a:solidFill>
                <a:schemeClr val="bg1">
                  <a:lumMod val="95000"/>
                </a:schemeClr>
              </a:solidFill>
              <a:effectLst>
                <a:outerShdw blurRad="60007" dist="200025" dir="15000000" sy="30000" kx="-1800000" algn="bl" rotWithShape="0">
                  <a:prstClr val="black">
                    <a:alpha val="32000"/>
                  </a:prstClr>
                </a:outerShdw>
              </a:effectLst>
              <a:latin typeface="隶书" panose="02010509060101010101" pitchFamily="49" charset="-122"/>
              <a:ea typeface="隶书" panose="02010509060101010101" pitchFamily="49" charset="-122"/>
            </a:endParaRPr>
          </a:p>
        </p:txBody>
      </p:sp>
      <p:sp>
        <p:nvSpPr>
          <p:cNvPr id="40967" name="Rectangle 7"/>
          <p:cNvSpPr>
            <a:spLocks noGrp="1" noChangeArrowheads="1"/>
          </p:cNvSpPr>
          <p:nvPr>
            <p:ph type="ctrTitle"/>
          </p:nvPr>
        </p:nvSpPr>
        <p:spPr>
          <a:xfrm>
            <a:off x="755650" y="2130425"/>
            <a:ext cx="7772400" cy="1470025"/>
          </a:xfrm>
        </p:spPr>
        <p:txBody>
          <a:bodyPr/>
          <a:lstStyle>
            <a:lvl1pPr algn="ctr">
              <a:defRPr/>
            </a:lvl1pPr>
          </a:lstStyle>
          <a:p>
            <a:pPr lvl="0"/>
            <a:r>
              <a:rPr lang="zh-CN" altLang="en-US" noProof="0" smtClean="0"/>
              <a:t>单击此处编辑母版标题样式</a:t>
            </a:r>
          </a:p>
        </p:txBody>
      </p:sp>
      <p:sp>
        <p:nvSpPr>
          <p:cNvPr id="40968" name="Rectangle 8"/>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p>
        </p:txBody>
      </p:sp>
    </p:spTree>
    <p:extLst>
      <p:ext uri="{BB962C8B-B14F-4D97-AF65-F5344CB8AC3E}">
        <p14:creationId xmlns:p14="http://schemas.microsoft.com/office/powerpoint/2010/main" val="1773338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6"/>
          <p:cNvSpPr>
            <a:spLocks noGrp="1" noChangeArrowheads="1"/>
          </p:cNvSpPr>
          <p:nvPr>
            <p:ph type="sldNum" sz="quarter" idx="10"/>
          </p:nvPr>
        </p:nvSpPr>
        <p:spPr>
          <a:ln/>
        </p:spPr>
        <p:txBody>
          <a:bodyPr/>
          <a:lstStyle>
            <a:lvl1pPr>
              <a:defRPr/>
            </a:lvl1pPr>
          </a:lstStyle>
          <a:p>
            <a:pPr>
              <a:defRPr/>
            </a:pPr>
            <a:fld id="{3030AE17-E8C0-4F0B-B5D2-E3662046B5FD}" type="slidenum">
              <a:rPr lang="en-US" altLang="zh-CN"/>
              <a:pPr>
                <a:defRPr/>
              </a:pPr>
              <a:t>‹#›</a:t>
            </a:fld>
            <a:endParaRPr lang="en-US" altLang="zh-CN"/>
          </a:p>
        </p:txBody>
      </p:sp>
    </p:spTree>
    <p:extLst>
      <p:ext uri="{BB962C8B-B14F-4D97-AF65-F5344CB8AC3E}">
        <p14:creationId xmlns:p14="http://schemas.microsoft.com/office/powerpoint/2010/main" val="152306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260350"/>
            <a:ext cx="2057400" cy="56784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4213" y="260350"/>
            <a:ext cx="6019800" cy="56784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6"/>
          <p:cNvSpPr>
            <a:spLocks noGrp="1" noChangeArrowheads="1"/>
          </p:cNvSpPr>
          <p:nvPr>
            <p:ph type="sldNum" sz="quarter" idx="10"/>
          </p:nvPr>
        </p:nvSpPr>
        <p:spPr>
          <a:ln/>
        </p:spPr>
        <p:txBody>
          <a:bodyPr/>
          <a:lstStyle>
            <a:lvl1pPr>
              <a:defRPr/>
            </a:lvl1pPr>
          </a:lstStyle>
          <a:p>
            <a:pPr>
              <a:defRPr/>
            </a:pPr>
            <a:fld id="{8E338855-87DD-466E-9B36-08CC87F0C675}" type="slidenum">
              <a:rPr lang="en-US" altLang="zh-CN"/>
              <a:pPr>
                <a:defRPr/>
              </a:pPr>
              <a:t>‹#›</a:t>
            </a:fld>
            <a:endParaRPr lang="en-US" altLang="zh-CN"/>
          </a:p>
        </p:txBody>
      </p:sp>
    </p:spTree>
    <p:extLst>
      <p:ext uri="{BB962C8B-B14F-4D97-AF65-F5344CB8AC3E}">
        <p14:creationId xmlns:p14="http://schemas.microsoft.com/office/powerpoint/2010/main" val="3940516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3" y="260350"/>
            <a:ext cx="8229600" cy="7921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4213" y="1412875"/>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75213" y="1412875"/>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6"/>
          <p:cNvSpPr>
            <a:spLocks noGrp="1" noChangeArrowheads="1"/>
          </p:cNvSpPr>
          <p:nvPr>
            <p:ph type="sldNum" sz="quarter" idx="10"/>
          </p:nvPr>
        </p:nvSpPr>
        <p:spPr>
          <a:ln/>
        </p:spPr>
        <p:txBody>
          <a:bodyPr/>
          <a:lstStyle>
            <a:lvl1pPr>
              <a:defRPr/>
            </a:lvl1pPr>
          </a:lstStyle>
          <a:p>
            <a:pPr>
              <a:defRPr/>
            </a:pPr>
            <a:fld id="{35BE4F06-5DA0-4E29-856D-E748A6011785}" type="slidenum">
              <a:rPr lang="en-US" altLang="zh-CN"/>
              <a:pPr>
                <a:defRPr/>
              </a:pPr>
              <a:t>‹#›</a:t>
            </a:fld>
            <a:endParaRPr lang="en-US" altLang="zh-CN"/>
          </a:p>
        </p:txBody>
      </p:sp>
    </p:spTree>
    <p:extLst>
      <p:ext uri="{BB962C8B-B14F-4D97-AF65-F5344CB8AC3E}">
        <p14:creationId xmlns:p14="http://schemas.microsoft.com/office/powerpoint/2010/main" val="1721030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76200"/>
            <a:ext cx="7620000" cy="928688"/>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85800" y="1219200"/>
            <a:ext cx="3924300" cy="23796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762500" y="1219200"/>
            <a:ext cx="3924300" cy="23796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85800" y="3751263"/>
            <a:ext cx="3924300" cy="2381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762500" y="3751263"/>
            <a:ext cx="3924300" cy="23812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a:xfrm>
            <a:off x="5105400" y="3124200"/>
            <a:ext cx="4038600" cy="3733800"/>
          </a:xfrm>
        </p:spPr>
        <p:txBody>
          <a:bodyPr/>
          <a:lstStyle>
            <a:lvl1pPr>
              <a:defRPr/>
            </a:lvl1pPr>
          </a:lstStyle>
          <a:p>
            <a:pPr>
              <a:defRPr/>
            </a:pPr>
            <a:fld id="{160CCFC3-B010-4E99-A25F-4628BBF211FB}" type="slidenum">
              <a:rPr lang="en-US" altLang="zh-CN"/>
              <a:pPr>
                <a:defRPr/>
              </a:pPr>
              <a:t>‹#›</a:t>
            </a:fld>
            <a:endParaRPr lang="en-US" altLang="zh-CN"/>
          </a:p>
        </p:txBody>
      </p:sp>
    </p:spTree>
    <p:extLst>
      <p:ext uri="{BB962C8B-B14F-4D97-AF65-F5344CB8AC3E}">
        <p14:creationId xmlns:p14="http://schemas.microsoft.com/office/powerpoint/2010/main" val="290582909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zh-CN" altLang="en-US" sz="4000">
                <a:effectLst>
                  <a:outerShdw blurRad="38100" dist="38100" dir="2700000" algn="tl">
                    <a:srgbClr val="000000">
                      <a:alpha val="43137"/>
                    </a:srgbClr>
                  </a:outerShdw>
                </a:effectLst>
              </a:defRPr>
            </a:lvl1pPr>
          </a:lstStyle>
          <a:p>
            <a:pPr lvl="0"/>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6"/>
          <p:cNvSpPr>
            <a:spLocks noGrp="1" noChangeArrowheads="1"/>
          </p:cNvSpPr>
          <p:nvPr>
            <p:ph type="sldNum" sz="quarter" idx="10"/>
          </p:nvPr>
        </p:nvSpPr>
        <p:spPr>
          <a:ln/>
        </p:spPr>
        <p:txBody>
          <a:bodyPr/>
          <a:lstStyle>
            <a:lvl1pPr>
              <a:defRPr/>
            </a:lvl1pPr>
          </a:lstStyle>
          <a:p>
            <a:pPr>
              <a:defRPr/>
            </a:pPr>
            <a:fld id="{7B27307B-D7DF-4D6F-863D-28CB2972DAAA}" type="slidenum">
              <a:rPr lang="en-US" altLang="zh-CN"/>
              <a:pPr>
                <a:defRPr/>
              </a:pPr>
              <a:t>‹#›</a:t>
            </a:fld>
            <a:endParaRPr lang="en-US" altLang="zh-CN"/>
          </a:p>
        </p:txBody>
      </p:sp>
    </p:spTree>
    <p:extLst>
      <p:ext uri="{BB962C8B-B14F-4D97-AF65-F5344CB8AC3E}">
        <p14:creationId xmlns:p14="http://schemas.microsoft.com/office/powerpoint/2010/main" val="127767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16"/>
          <p:cNvSpPr>
            <a:spLocks noGrp="1" noChangeArrowheads="1"/>
          </p:cNvSpPr>
          <p:nvPr>
            <p:ph type="sldNum" sz="quarter" idx="10"/>
          </p:nvPr>
        </p:nvSpPr>
        <p:spPr>
          <a:ln/>
        </p:spPr>
        <p:txBody>
          <a:bodyPr/>
          <a:lstStyle>
            <a:lvl1pPr>
              <a:defRPr/>
            </a:lvl1pPr>
          </a:lstStyle>
          <a:p>
            <a:pPr>
              <a:defRPr/>
            </a:pPr>
            <a:fld id="{B47F2072-C905-4362-9E23-E84B0B27B254}" type="slidenum">
              <a:rPr lang="en-US" altLang="zh-CN"/>
              <a:pPr>
                <a:defRPr/>
              </a:pPr>
              <a:t>‹#›</a:t>
            </a:fld>
            <a:endParaRPr lang="en-US" altLang="zh-CN"/>
          </a:p>
        </p:txBody>
      </p:sp>
    </p:spTree>
    <p:extLst>
      <p:ext uri="{BB962C8B-B14F-4D97-AF65-F5344CB8AC3E}">
        <p14:creationId xmlns:p14="http://schemas.microsoft.com/office/powerpoint/2010/main" val="293630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zh-CN" altLang="en-US" sz="4000">
                <a:effectLst>
                  <a:outerShdw blurRad="38100" dist="38100" dir="2700000" algn="tl">
                    <a:srgbClr val="000000">
                      <a:alpha val="43137"/>
                    </a:srgbClr>
                  </a:outerShdw>
                </a:effectLst>
              </a:defRPr>
            </a:lvl1pPr>
          </a:lstStyle>
          <a:p>
            <a:pPr lvl="0"/>
            <a:r>
              <a:rPr lang="zh-CN" altLang="en-US" smtClean="0"/>
              <a:t>单击此处编辑母版标题样式</a:t>
            </a:r>
            <a:endParaRPr lang="zh-CN" altLang="en-US"/>
          </a:p>
        </p:txBody>
      </p:sp>
      <p:sp>
        <p:nvSpPr>
          <p:cNvPr id="3" name="内容占位符 2"/>
          <p:cNvSpPr>
            <a:spLocks noGrp="1"/>
          </p:cNvSpPr>
          <p:nvPr>
            <p:ph sz="half" idx="1"/>
          </p:nvPr>
        </p:nvSpPr>
        <p:spPr>
          <a:xfrm>
            <a:off x="684213" y="1412875"/>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75213" y="1412875"/>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6"/>
          <p:cNvSpPr>
            <a:spLocks noGrp="1" noChangeArrowheads="1"/>
          </p:cNvSpPr>
          <p:nvPr>
            <p:ph type="sldNum" sz="quarter" idx="10"/>
          </p:nvPr>
        </p:nvSpPr>
        <p:spPr>
          <a:ln/>
        </p:spPr>
        <p:txBody>
          <a:bodyPr/>
          <a:lstStyle>
            <a:lvl1pPr>
              <a:defRPr/>
            </a:lvl1pPr>
          </a:lstStyle>
          <a:p>
            <a:pPr>
              <a:defRPr/>
            </a:pPr>
            <a:fld id="{3A73ACC6-E251-4E72-82E9-F3617DD9768E}" type="slidenum">
              <a:rPr lang="en-US" altLang="zh-CN"/>
              <a:pPr>
                <a:defRPr/>
              </a:pPr>
              <a:t>‹#›</a:t>
            </a:fld>
            <a:endParaRPr lang="en-US" altLang="zh-CN"/>
          </a:p>
        </p:txBody>
      </p:sp>
    </p:spTree>
    <p:extLst>
      <p:ext uri="{BB962C8B-B14F-4D97-AF65-F5344CB8AC3E}">
        <p14:creationId xmlns:p14="http://schemas.microsoft.com/office/powerpoint/2010/main" val="243842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6"/>
          <p:cNvSpPr>
            <a:spLocks noGrp="1" noChangeArrowheads="1"/>
          </p:cNvSpPr>
          <p:nvPr>
            <p:ph type="sldNum" sz="quarter" idx="10"/>
          </p:nvPr>
        </p:nvSpPr>
        <p:spPr>
          <a:ln/>
        </p:spPr>
        <p:txBody>
          <a:bodyPr/>
          <a:lstStyle>
            <a:lvl1pPr>
              <a:defRPr/>
            </a:lvl1pPr>
          </a:lstStyle>
          <a:p>
            <a:pPr>
              <a:defRPr/>
            </a:pPr>
            <a:fld id="{879F49F9-F4DC-4D65-8708-CBC97C72C49A}" type="slidenum">
              <a:rPr lang="en-US" altLang="zh-CN"/>
              <a:pPr>
                <a:defRPr/>
              </a:pPr>
              <a:t>‹#›</a:t>
            </a:fld>
            <a:endParaRPr lang="en-US" altLang="zh-CN"/>
          </a:p>
        </p:txBody>
      </p:sp>
    </p:spTree>
    <p:extLst>
      <p:ext uri="{BB962C8B-B14F-4D97-AF65-F5344CB8AC3E}">
        <p14:creationId xmlns:p14="http://schemas.microsoft.com/office/powerpoint/2010/main" val="425971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6"/>
          <p:cNvSpPr>
            <a:spLocks noGrp="1" noChangeArrowheads="1"/>
          </p:cNvSpPr>
          <p:nvPr>
            <p:ph type="sldNum" sz="quarter" idx="10"/>
          </p:nvPr>
        </p:nvSpPr>
        <p:spPr>
          <a:ln/>
        </p:spPr>
        <p:txBody>
          <a:bodyPr/>
          <a:lstStyle>
            <a:lvl1pPr>
              <a:defRPr/>
            </a:lvl1pPr>
          </a:lstStyle>
          <a:p>
            <a:pPr>
              <a:defRPr/>
            </a:pPr>
            <a:fld id="{C19E61E3-F103-46B9-AE39-EBDE6D3B7158}" type="slidenum">
              <a:rPr lang="en-US" altLang="zh-CN"/>
              <a:pPr>
                <a:defRPr/>
              </a:pPr>
              <a:t>‹#›</a:t>
            </a:fld>
            <a:endParaRPr lang="en-US" altLang="zh-CN"/>
          </a:p>
        </p:txBody>
      </p:sp>
    </p:spTree>
    <p:extLst>
      <p:ext uri="{BB962C8B-B14F-4D97-AF65-F5344CB8AC3E}">
        <p14:creationId xmlns:p14="http://schemas.microsoft.com/office/powerpoint/2010/main" val="189199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6"/>
          <p:cNvSpPr>
            <a:spLocks noGrp="1" noChangeArrowheads="1"/>
          </p:cNvSpPr>
          <p:nvPr>
            <p:ph type="sldNum" sz="quarter" idx="10"/>
          </p:nvPr>
        </p:nvSpPr>
        <p:spPr>
          <a:ln/>
        </p:spPr>
        <p:txBody>
          <a:bodyPr/>
          <a:lstStyle>
            <a:lvl1pPr>
              <a:defRPr/>
            </a:lvl1pPr>
          </a:lstStyle>
          <a:p>
            <a:pPr>
              <a:defRPr/>
            </a:pPr>
            <a:fld id="{0514FB66-2EE7-4DD4-94D4-C940E06BC6B8}" type="slidenum">
              <a:rPr lang="en-US" altLang="zh-CN"/>
              <a:pPr>
                <a:defRPr/>
              </a:pPr>
              <a:t>‹#›</a:t>
            </a:fld>
            <a:endParaRPr lang="en-US" altLang="zh-CN"/>
          </a:p>
        </p:txBody>
      </p:sp>
    </p:spTree>
    <p:extLst>
      <p:ext uri="{BB962C8B-B14F-4D97-AF65-F5344CB8AC3E}">
        <p14:creationId xmlns:p14="http://schemas.microsoft.com/office/powerpoint/2010/main" val="1705510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6"/>
          <p:cNvSpPr>
            <a:spLocks noGrp="1" noChangeArrowheads="1"/>
          </p:cNvSpPr>
          <p:nvPr>
            <p:ph type="sldNum" sz="quarter" idx="10"/>
          </p:nvPr>
        </p:nvSpPr>
        <p:spPr>
          <a:ln/>
        </p:spPr>
        <p:txBody>
          <a:bodyPr/>
          <a:lstStyle>
            <a:lvl1pPr>
              <a:defRPr/>
            </a:lvl1pPr>
          </a:lstStyle>
          <a:p>
            <a:pPr>
              <a:defRPr/>
            </a:pPr>
            <a:fld id="{FF3DED0C-279E-4F69-B67C-8EF626E78D3A}" type="slidenum">
              <a:rPr lang="en-US" altLang="zh-CN"/>
              <a:pPr>
                <a:defRPr/>
              </a:pPr>
              <a:t>‹#›</a:t>
            </a:fld>
            <a:endParaRPr lang="en-US" altLang="zh-CN"/>
          </a:p>
        </p:txBody>
      </p:sp>
    </p:spTree>
    <p:extLst>
      <p:ext uri="{BB962C8B-B14F-4D97-AF65-F5344CB8AC3E}">
        <p14:creationId xmlns:p14="http://schemas.microsoft.com/office/powerpoint/2010/main" val="3443863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16"/>
          <p:cNvSpPr>
            <a:spLocks noGrp="1" noChangeArrowheads="1"/>
          </p:cNvSpPr>
          <p:nvPr>
            <p:ph type="sldNum" sz="quarter" idx="10"/>
          </p:nvPr>
        </p:nvSpPr>
        <p:spPr>
          <a:ln/>
        </p:spPr>
        <p:txBody>
          <a:bodyPr/>
          <a:lstStyle>
            <a:lvl1pPr>
              <a:defRPr/>
            </a:lvl1pPr>
          </a:lstStyle>
          <a:p>
            <a:pPr>
              <a:defRPr/>
            </a:pPr>
            <a:fld id="{3B21B845-B4DE-4EB8-B462-43CEDFBBCE79}" type="slidenum">
              <a:rPr lang="en-US" altLang="zh-CN"/>
              <a:pPr>
                <a:defRPr/>
              </a:pPr>
              <a:t>‹#›</a:t>
            </a:fld>
            <a:endParaRPr lang="en-US" altLang="zh-CN"/>
          </a:p>
        </p:txBody>
      </p:sp>
    </p:spTree>
    <p:extLst>
      <p:ext uri="{BB962C8B-B14F-4D97-AF65-F5344CB8AC3E}">
        <p14:creationId xmlns:p14="http://schemas.microsoft.com/office/powerpoint/2010/main" val="3992132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pic01c"/>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52800" y="2227263"/>
            <a:ext cx="5791200" cy="463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ext Box 9"/>
          <p:cNvSpPr txBox="1">
            <a:spLocks noChangeArrowheads="1"/>
          </p:cNvSpPr>
          <p:nvPr userDrawn="1"/>
        </p:nvSpPr>
        <p:spPr bwMode="auto">
          <a:xfrm>
            <a:off x="6804025" y="6308725"/>
            <a:ext cx="2335213"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20000"/>
              </a:spcBef>
              <a:buClr>
                <a:srgbClr val="339966"/>
              </a:buClr>
              <a:buFont typeface="Wingdings" panose="05000000000000000000" pitchFamily="2" charset="2"/>
              <a:buNone/>
              <a:defRPr/>
            </a:pPr>
            <a:r>
              <a:rPr lang="zh-CN" altLang="en-US" dirty="0" smtClean="0">
                <a:solidFill>
                  <a:schemeClr val="bg1">
                    <a:lumMod val="95000"/>
                  </a:schemeClr>
                </a:solidFill>
                <a:effectLst>
                  <a:outerShdw blurRad="60007" dist="200025" dir="15000000" sy="30000" kx="-1800000" algn="bl" rotWithShape="0">
                    <a:prstClr val="black">
                      <a:alpha val="32000"/>
                    </a:prstClr>
                  </a:outerShdw>
                </a:effectLst>
                <a:latin typeface="隶书" panose="02010509060101010101" pitchFamily="49" charset="-122"/>
                <a:ea typeface="隶书" panose="02010509060101010101" pitchFamily="49" charset="-122"/>
              </a:rPr>
              <a:t>软件体系结构</a:t>
            </a:r>
            <a:endParaRPr lang="en-US" altLang="zh-CN" dirty="0" smtClean="0">
              <a:solidFill>
                <a:schemeClr val="bg1">
                  <a:lumMod val="95000"/>
                </a:schemeClr>
              </a:solidFill>
              <a:effectLst>
                <a:outerShdw blurRad="60007" dist="200025" dir="15000000" sy="30000" kx="-1800000" algn="bl" rotWithShape="0">
                  <a:prstClr val="black">
                    <a:alpha val="32000"/>
                  </a:prstClr>
                </a:outerShdw>
              </a:effectLst>
              <a:latin typeface="隶书" panose="02010509060101010101" pitchFamily="49" charset="-122"/>
              <a:ea typeface="隶书" panose="02010509060101010101" pitchFamily="49" charset="-122"/>
            </a:endParaRPr>
          </a:p>
        </p:txBody>
      </p:sp>
      <p:sp>
        <p:nvSpPr>
          <p:cNvPr id="1029" name="Rectangle 10"/>
          <p:cNvSpPr>
            <a:spLocks noChangeArrowheads="1"/>
          </p:cNvSpPr>
          <p:nvPr userDrawn="1"/>
        </p:nvSpPr>
        <p:spPr bwMode="auto">
          <a:xfrm>
            <a:off x="0" y="0"/>
            <a:ext cx="533400" cy="6858000"/>
          </a:xfrm>
          <a:prstGeom prst="rect">
            <a:avLst/>
          </a:prstGeom>
          <a:gradFill rotWithShape="0">
            <a:gsLst>
              <a:gs pos="0">
                <a:srgbClr val="339966"/>
              </a:gs>
              <a:gs pos="100000">
                <a:srgbClr val="FFFFFF"/>
              </a:gs>
            </a:gsLst>
            <a:lin ang="5400000" scaled="1"/>
          </a:gra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2" name="Rectangle 14"/>
          <p:cNvSpPr>
            <a:spLocks noGrp="1" noChangeArrowheads="1"/>
          </p:cNvSpPr>
          <p:nvPr>
            <p:ph type="title"/>
          </p:nvPr>
        </p:nvSpPr>
        <p:spPr bwMode="auto">
          <a:xfrm>
            <a:off x="684213" y="260350"/>
            <a:ext cx="82296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Rectangle 15"/>
          <p:cNvSpPr>
            <a:spLocks noGrp="1" noChangeArrowheads="1"/>
          </p:cNvSpPr>
          <p:nvPr>
            <p:ph type="body" idx="1"/>
          </p:nvPr>
        </p:nvSpPr>
        <p:spPr bwMode="auto">
          <a:xfrm>
            <a:off x="684213" y="1412875"/>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040" name="Rectangle 16"/>
          <p:cNvSpPr>
            <a:spLocks noGrp="1" noChangeArrowheads="1"/>
          </p:cNvSpPr>
          <p:nvPr>
            <p:ph type="sldNum" sz="quarter" idx="4"/>
          </p:nvPr>
        </p:nvSpPr>
        <p:spPr bwMode="auto">
          <a:xfrm>
            <a:off x="15875" y="6332538"/>
            <a:ext cx="5175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1" compatLnSpc="1">
            <a:prstTxWarp prst="textNoShape">
              <a:avLst/>
            </a:prstTxWarp>
            <a:spAutoFit/>
          </a:bodyPr>
          <a:lstStyle>
            <a:lvl1pPr algn="ctr" eaLnBrk="1" hangingPunct="1">
              <a:defRPr sz="1600" b="0">
                <a:solidFill>
                  <a:schemeClr val="bg1">
                    <a:lumMod val="75000"/>
                  </a:schemeClr>
                </a:solidFill>
              </a:defRPr>
            </a:lvl1pPr>
          </a:lstStyle>
          <a:p>
            <a:pPr>
              <a:defRPr/>
            </a:pPr>
            <a:fld id="{24823C35-FEB7-41CF-B097-AE8187EAE4CB}" type="slidenum">
              <a:rPr lang="en-US" altLang="zh-CN"/>
              <a:pPr>
                <a:defRPr/>
              </a:pPr>
              <a:t>‹#›</a:t>
            </a:fld>
            <a:endParaRPr lang="en-US" altLang="zh-CN"/>
          </a:p>
        </p:txBody>
      </p:sp>
      <p:pic>
        <p:nvPicPr>
          <p:cNvPr id="10" name="图片 9"/>
          <p:cNvPicPr>
            <a:picLocks noChangeAspect="1"/>
          </p:cNvPicPr>
          <p:nvPr userDrawn="1"/>
        </p:nvPicPr>
        <p:blipFill>
          <a:blip r:embed="rId16"/>
          <a:stretch>
            <a:fillRect/>
          </a:stretch>
        </p:blipFill>
        <p:spPr>
          <a:xfrm>
            <a:off x="684213" y="116013"/>
            <a:ext cx="936500" cy="936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 bg1="lt1" tx1="dk1" bg2="lt2" tx2="dk2" accent1="accent1" accent2="accent2" accent3="accent3" accent4="accent4" accent5="accent5" accent6="accent6" hlink="hlink" folHlink="folHlink"/>
  <p:sldLayoutIdLst>
    <p:sldLayoutId id="2147484137"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8" r:id="rId13"/>
  </p:sldLayoutIdLst>
  <p:hf hdr="0" ftr="0" dt="0"/>
  <p:txStyles>
    <p:titleStyle>
      <a:lvl1pPr algn="r" rtl="0" eaLnBrk="0" fontAlgn="base" hangingPunct="0">
        <a:spcBef>
          <a:spcPct val="0"/>
        </a:spcBef>
        <a:spcAft>
          <a:spcPct val="0"/>
        </a:spcAft>
        <a:defRPr lang="zh-CN" altLang="en-US" sz="4000" kern="1200">
          <a:solidFill>
            <a:srgbClr val="3333CC"/>
          </a:solidFill>
          <a:effectLst>
            <a:outerShdw blurRad="38100" dist="38100" dir="2700000" algn="tl">
              <a:srgbClr val="000000">
                <a:alpha val="43137"/>
              </a:srgbClr>
            </a:outerShdw>
          </a:effectLst>
          <a:latin typeface="+mj-lt"/>
          <a:ea typeface="+mj-ea"/>
          <a:cs typeface="+mj-cs"/>
        </a:defRPr>
      </a:lvl1pPr>
      <a:lvl2pPr algn="r" rtl="0" eaLnBrk="0" fontAlgn="base" hangingPunct="0">
        <a:spcBef>
          <a:spcPct val="0"/>
        </a:spcBef>
        <a:spcAft>
          <a:spcPct val="0"/>
        </a:spcAft>
        <a:defRPr sz="4000">
          <a:solidFill>
            <a:srgbClr val="3333CC"/>
          </a:solidFill>
          <a:latin typeface="Arial" panose="020B0604020202020204" pitchFamily="34" charset="0"/>
          <a:ea typeface="黑体" panose="02010609060101010101" pitchFamily="49" charset="-122"/>
        </a:defRPr>
      </a:lvl2pPr>
      <a:lvl3pPr algn="r" rtl="0" eaLnBrk="0" fontAlgn="base" hangingPunct="0">
        <a:spcBef>
          <a:spcPct val="0"/>
        </a:spcBef>
        <a:spcAft>
          <a:spcPct val="0"/>
        </a:spcAft>
        <a:defRPr sz="4000">
          <a:solidFill>
            <a:srgbClr val="3333CC"/>
          </a:solidFill>
          <a:latin typeface="Arial" panose="020B0604020202020204" pitchFamily="34" charset="0"/>
          <a:ea typeface="黑体" panose="02010609060101010101" pitchFamily="49" charset="-122"/>
        </a:defRPr>
      </a:lvl3pPr>
      <a:lvl4pPr algn="r" rtl="0" eaLnBrk="0" fontAlgn="base" hangingPunct="0">
        <a:spcBef>
          <a:spcPct val="0"/>
        </a:spcBef>
        <a:spcAft>
          <a:spcPct val="0"/>
        </a:spcAft>
        <a:defRPr sz="4000">
          <a:solidFill>
            <a:srgbClr val="3333CC"/>
          </a:solidFill>
          <a:latin typeface="Arial" panose="020B0604020202020204" pitchFamily="34" charset="0"/>
          <a:ea typeface="黑体" panose="02010609060101010101" pitchFamily="49" charset="-122"/>
        </a:defRPr>
      </a:lvl4pPr>
      <a:lvl5pPr algn="r" rtl="0" eaLnBrk="0" fontAlgn="base" hangingPunct="0">
        <a:spcBef>
          <a:spcPct val="0"/>
        </a:spcBef>
        <a:spcAft>
          <a:spcPct val="0"/>
        </a:spcAft>
        <a:defRPr sz="4000">
          <a:solidFill>
            <a:srgbClr val="3333CC"/>
          </a:solidFill>
          <a:latin typeface="Arial" panose="020B0604020202020204" pitchFamily="34" charset="0"/>
          <a:ea typeface="黑体" panose="02010609060101010101" pitchFamily="49" charset="-122"/>
        </a:defRPr>
      </a:lvl5pPr>
      <a:lvl6pPr marL="457200" algn="r" rtl="0" fontAlgn="base">
        <a:spcBef>
          <a:spcPct val="0"/>
        </a:spcBef>
        <a:spcAft>
          <a:spcPct val="0"/>
        </a:spcAft>
        <a:defRPr sz="4400">
          <a:solidFill>
            <a:srgbClr val="3333CC"/>
          </a:solidFill>
          <a:latin typeface="Arial" panose="020B0604020202020204" pitchFamily="34" charset="0"/>
          <a:ea typeface="黑体" panose="02010609060101010101" pitchFamily="49" charset="-122"/>
        </a:defRPr>
      </a:lvl6pPr>
      <a:lvl7pPr marL="914400" algn="r" rtl="0" fontAlgn="base">
        <a:spcBef>
          <a:spcPct val="0"/>
        </a:spcBef>
        <a:spcAft>
          <a:spcPct val="0"/>
        </a:spcAft>
        <a:defRPr sz="4400">
          <a:solidFill>
            <a:srgbClr val="3333CC"/>
          </a:solidFill>
          <a:latin typeface="Arial" panose="020B0604020202020204" pitchFamily="34" charset="0"/>
          <a:ea typeface="黑体" panose="02010609060101010101" pitchFamily="49" charset="-122"/>
        </a:defRPr>
      </a:lvl7pPr>
      <a:lvl8pPr marL="1371600" algn="r" rtl="0" fontAlgn="base">
        <a:spcBef>
          <a:spcPct val="0"/>
        </a:spcBef>
        <a:spcAft>
          <a:spcPct val="0"/>
        </a:spcAft>
        <a:defRPr sz="4400">
          <a:solidFill>
            <a:srgbClr val="3333CC"/>
          </a:solidFill>
          <a:latin typeface="Arial" panose="020B0604020202020204" pitchFamily="34" charset="0"/>
          <a:ea typeface="黑体" panose="02010609060101010101" pitchFamily="49" charset="-122"/>
        </a:defRPr>
      </a:lvl8pPr>
      <a:lvl9pPr marL="1828800" algn="r" rtl="0" fontAlgn="base">
        <a:spcBef>
          <a:spcPct val="0"/>
        </a:spcBef>
        <a:spcAft>
          <a:spcPct val="0"/>
        </a:spcAft>
        <a:defRPr sz="4400">
          <a:solidFill>
            <a:srgbClr val="3333CC"/>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339966"/>
        </a:buClr>
        <a:buFont typeface="Wingdings" panose="05000000000000000000" pitchFamily="2" charset="2"/>
        <a:buChar char="q"/>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SzPct val="90000"/>
        <a:buFont typeface="Wingdings" panose="05000000000000000000" pitchFamily="2" charset="2"/>
        <a:buChar char="q"/>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339966"/>
        </a:buClr>
        <a:buFont typeface="Wingdings" panose="05000000000000000000" pitchFamily="2" charset="2"/>
        <a:buChar char="q"/>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4.xml.rels><?xml version="1.0" encoding="UTF-8" standalone="yes"?>
<Relationships xmlns="http://schemas.openxmlformats.org/package/2006/relationships"><Relationship Id="rId3" Type="http://schemas.openxmlformats.org/officeDocument/2006/relationships/hyperlink" Target="&#20160;&#20040;&#26159;&#20113;&#35745;&#31639;%20-%20Salesforce_com-&#22269;&#35821;&#27969;&#30021;.qsv"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hyperlink" Target="http://tv.cctv.com/2014/12/19/VIDE1418959103142986.shtml" TargetMode="External"/><Relationship Id="rId4" Type="http://schemas.openxmlformats.org/officeDocument/2006/relationships/image" Target="../media/image6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www.itisedu.com/phrase/200603101518295.html" TargetMode="External"/><Relationship Id="rId2" Type="http://schemas.openxmlformats.org/officeDocument/2006/relationships/hyperlink" Target="http://www.itisedu.com/phrase/200604232134205.html"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www.csai.cn/incsearch/search.asp?key=%B9%B5%CD%A8"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www.itisedu.com/phrase/200602281634075.html" TargetMode="External"/><Relationship Id="rId2" Type="http://schemas.openxmlformats.org/officeDocument/2006/relationships/hyperlink" Target="http://zh.wikipedia.org/w/index.php?title=%E7%94%B5%E8%84%91%E7%B3%BB%E7%BB%9F&amp;action=edit&amp;redlink=1"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www.itisedu.com/phrase/200604231409245.html" TargetMode="External"/><Relationship Id="rId2" Type="http://schemas.openxmlformats.org/officeDocument/2006/relationships/hyperlink" Target="http://www.itisedu.com/phrase/200602281036115.html" TargetMode="External"/><Relationship Id="rId1" Type="http://schemas.openxmlformats.org/officeDocument/2006/relationships/slideLayout" Target="../slideLayouts/slideLayout2.xml"/><Relationship Id="rId6" Type="http://schemas.openxmlformats.org/officeDocument/2006/relationships/hyperlink" Target="http://www.itisedu.com/phrase/200603101655385.html" TargetMode="External"/><Relationship Id="rId5" Type="http://schemas.openxmlformats.org/officeDocument/2006/relationships/hyperlink" Target="http://www.itisedu.com/phrase/200603101705575.html" TargetMode="External"/><Relationship Id="rId4" Type="http://schemas.openxmlformats.org/officeDocument/2006/relationships/hyperlink" Target="http://www.itisedu.com/phrase/200603111950135.html"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81.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jpe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baike.baidu.com/view/5286041.htm" TargetMode="External"/><Relationship Id="rId2" Type="http://schemas.openxmlformats.org/officeDocument/2006/relationships/hyperlink" Target="http://baike.baidu.com/view/10684031.htm" TargetMode="External"/><Relationship Id="rId1" Type="http://schemas.openxmlformats.org/officeDocument/2006/relationships/slideLayout" Target="../slideLayouts/slideLayout2.xml"/><Relationship Id="rId5" Type="http://schemas.openxmlformats.org/officeDocument/2006/relationships/hyperlink" Target="http://baike.baidu.com/view/692.htm" TargetMode="External"/><Relationship Id="rId4" Type="http://schemas.openxmlformats.org/officeDocument/2006/relationships/hyperlink" Target="http://baike.baidu.com/view/63.ht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22823;&#25968;&#25454;&#29983;&#24847;&#24590;&#20040;&#20570;-&#22269;&#35821;&#27969;&#30021;.qsv" TargetMode="External"/><Relationship Id="rId4" Type="http://schemas.openxmlformats.org/officeDocument/2006/relationships/image" Target="../media/image47.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26234;&#24935;&#22478;&#24066;-&#22269;&#35821;&#27969;&#30021;.qsv" TargetMode="External"/><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7200" y="1143000"/>
            <a:ext cx="5791200" cy="1143000"/>
          </a:xfrm>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l"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altLang="en-GB" sz="4800" b="1" dirty="0" smtClean="0">
                <a:effectLst>
                  <a:outerShdw blurRad="38100" dist="38100" dir="2700000" algn="tl">
                    <a:srgbClr val="C0C0C0"/>
                  </a:outerShdw>
                </a:effectLst>
              </a:rPr>
              <a:t>软件体系结构</a:t>
            </a:r>
            <a:endParaRPr lang="en-GB" altLang="zh-CN" sz="4800" b="1" dirty="0" smtClean="0">
              <a:effectLst>
                <a:outerShdw blurRad="38100" dist="38100" dir="2700000" algn="tl">
                  <a:srgbClr val="C0C0C0"/>
                </a:outerShdw>
              </a:effectLst>
            </a:endParaRPr>
          </a:p>
        </p:txBody>
      </p:sp>
      <p:pic>
        <p:nvPicPr>
          <p:cNvPr id="51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953000"/>
            <a:ext cx="1447800" cy="1447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953000"/>
            <a:ext cx="1447800" cy="1447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953000"/>
            <a:ext cx="1447800" cy="1447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4953000"/>
            <a:ext cx="1447800" cy="1447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 Box 7"/>
          <p:cNvSpPr txBox="1">
            <a:spLocks noChangeArrowheads="1"/>
          </p:cNvSpPr>
          <p:nvPr/>
        </p:nvSpPr>
        <p:spPr bwMode="auto">
          <a:xfrm>
            <a:off x="409575" y="2819400"/>
            <a:ext cx="3581400" cy="20320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lnSpc>
                <a:spcPct val="150000"/>
              </a:lnSpc>
              <a:buClr>
                <a:srgbClr val="000000"/>
              </a:buClr>
              <a:buSzPct val="100000"/>
              <a:buFont typeface="Times New Roman" panose="02020603050405020304" pitchFamily="18" charset="0"/>
              <a:buNone/>
              <a:defRPr/>
            </a:pPr>
            <a:r>
              <a:rPr lang="zh-CN" altLang="en-US" sz="2800" b="1" dirty="0">
                <a:solidFill>
                  <a:srgbClr val="FF0066"/>
                </a:solidFill>
                <a:effectLst>
                  <a:outerShdw blurRad="38100" dist="38100" dir="2700000" algn="tl">
                    <a:srgbClr val="C0C0C0"/>
                  </a:outerShdw>
                </a:effectLst>
                <a:latin typeface="Times New Roman" panose="02020603050405020304" pitchFamily="18" charset="0"/>
                <a:ea typeface="华文行楷" panose="02010800040101010101" pitchFamily="2" charset="-122"/>
              </a:rPr>
              <a:t>西华大学计算机学院</a:t>
            </a:r>
          </a:p>
          <a:p>
            <a:pPr algn="ctr" eaLnBrk="1" hangingPunct="1">
              <a:lnSpc>
                <a:spcPct val="150000"/>
              </a:lnSpc>
              <a:buClr>
                <a:srgbClr val="000000"/>
              </a:buClr>
              <a:buSzPct val="100000"/>
              <a:buFont typeface="Times New Roman" panose="02020603050405020304" pitchFamily="18" charset="0"/>
              <a:buNone/>
              <a:defRPr/>
            </a:pPr>
            <a:r>
              <a:rPr lang="zh-CN" altLang="en-US" sz="2800" b="1" dirty="0">
                <a:solidFill>
                  <a:srgbClr val="000000"/>
                </a:solidFill>
                <a:effectLst>
                  <a:outerShdw blurRad="38100" dist="38100" dir="2700000" algn="tl">
                    <a:srgbClr val="C0C0C0"/>
                  </a:outerShdw>
                </a:effectLst>
                <a:latin typeface="Times New Roman" panose="02020603050405020304" pitchFamily="18" charset="0"/>
                <a:ea typeface="楷体_GB2312" pitchFamily="49" charset="-122"/>
              </a:rPr>
              <a:t>薛开庆 副教授</a:t>
            </a:r>
          </a:p>
          <a:p>
            <a:pPr algn="ctr" eaLnBrk="1" hangingPunct="1">
              <a:lnSpc>
                <a:spcPct val="150000"/>
              </a:lnSpc>
              <a:buClr>
                <a:srgbClr val="000000"/>
              </a:buClr>
              <a:buSzPct val="100000"/>
              <a:buFont typeface="Times New Roman" panose="02020603050405020304" pitchFamily="18" charset="0"/>
              <a:buNone/>
              <a:defRPr/>
            </a:pPr>
            <a:r>
              <a:rPr lang="en-US" altLang="zh-CN" sz="2800" b="1" dirty="0">
                <a:solidFill>
                  <a:srgbClr val="0066CC"/>
                </a:solidFill>
                <a:effectLst>
                  <a:outerShdw blurRad="38100" dist="38100" dir="2700000" algn="tl">
                    <a:srgbClr val="C0C0C0"/>
                  </a:outerShdw>
                </a:effectLst>
                <a:latin typeface="Times New Roman" panose="02020603050405020304" pitchFamily="18" charset="0"/>
                <a:ea typeface="楷体_GB2312" pitchFamily="49" charset="-122"/>
              </a:rPr>
              <a:t>xuekaiqing@163.com</a:t>
            </a:r>
          </a:p>
        </p:txBody>
      </p:sp>
      <p:sp>
        <p:nvSpPr>
          <p:cNvPr id="4" name="灯片编号占位符 3"/>
          <p:cNvSpPr>
            <a:spLocks noGrp="1"/>
          </p:cNvSpPr>
          <p:nvPr>
            <p:ph type="sldNum" sz="quarter" idx="10"/>
          </p:nvPr>
        </p:nvSpPr>
        <p:spPr/>
        <p:txBody>
          <a:bodyPr/>
          <a:lstStyle/>
          <a:p>
            <a:pPr>
              <a:defRPr/>
            </a:pPr>
            <a:fld id="{138FB0D1-E731-4719-83B7-32247A75524C}" type="slidenum">
              <a:rPr lang="en-US" altLang="zh-CN"/>
              <a:pPr>
                <a:defRPr/>
              </a:pPr>
              <a:t>1</a:t>
            </a:fld>
            <a:endParaRPr lang="en-US" altLang="zh-CN" dirty="0"/>
          </a:p>
        </p:txBody>
      </p:sp>
      <p:pic>
        <p:nvPicPr>
          <p:cNvPr id="11" name="图片 10"/>
          <p:cNvPicPr>
            <a:picLocks noChangeAspect="1"/>
          </p:cNvPicPr>
          <p:nvPr/>
        </p:nvPicPr>
        <p:blipFill>
          <a:blip r:embed="rId7"/>
          <a:stretch>
            <a:fillRect/>
          </a:stretch>
        </p:blipFill>
        <p:spPr>
          <a:xfrm>
            <a:off x="6659563" y="620713"/>
            <a:ext cx="2225675" cy="308133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pPr>
              <a:defRPr/>
            </a:pPr>
            <a:r>
              <a:rPr smtClean="0"/>
              <a:t>考试科目</a:t>
            </a:r>
          </a:p>
        </p:txBody>
      </p:sp>
      <p:sp>
        <p:nvSpPr>
          <p:cNvPr id="17411" name="内容占位符 2"/>
          <p:cNvSpPr>
            <a:spLocks noGrp="1"/>
          </p:cNvSpPr>
          <p:nvPr>
            <p:ph idx="1"/>
          </p:nvPr>
        </p:nvSpPr>
        <p:spPr/>
        <p:txBody>
          <a:bodyPr/>
          <a:lstStyle/>
          <a:p>
            <a:r>
              <a:rPr lang="zh-CN" altLang="en-US" smtClean="0"/>
              <a:t>计算机与软件工程知识</a:t>
            </a:r>
            <a:endParaRPr lang="en-US" altLang="zh-CN" smtClean="0"/>
          </a:p>
          <a:p>
            <a:pPr lvl="1"/>
            <a:r>
              <a:rPr lang="zh-CN" altLang="en-US" smtClean="0"/>
              <a:t>考试时间为</a:t>
            </a:r>
            <a:r>
              <a:rPr lang="en-US" altLang="zh-CN" smtClean="0"/>
              <a:t>150</a:t>
            </a:r>
            <a:r>
              <a:rPr lang="zh-CN" altLang="en-US" smtClean="0"/>
              <a:t>分钟</a:t>
            </a:r>
            <a:endParaRPr lang="en-US" altLang="zh-CN" smtClean="0"/>
          </a:p>
          <a:p>
            <a:pPr lvl="1"/>
            <a:r>
              <a:rPr lang="zh-CN" altLang="en-US" smtClean="0"/>
              <a:t>笔试</a:t>
            </a:r>
            <a:endParaRPr lang="en-US" altLang="zh-CN" smtClean="0"/>
          </a:p>
          <a:p>
            <a:pPr lvl="1"/>
            <a:r>
              <a:rPr lang="zh-CN" altLang="en-US" smtClean="0"/>
              <a:t>选择题；</a:t>
            </a:r>
            <a:endParaRPr lang="en-US" altLang="zh-CN" smtClean="0"/>
          </a:p>
          <a:p>
            <a:r>
              <a:rPr lang="zh-CN" altLang="en-US" smtClean="0"/>
              <a:t>软件设计</a:t>
            </a:r>
            <a:endParaRPr lang="en-US" altLang="zh-CN" smtClean="0"/>
          </a:p>
          <a:p>
            <a:pPr lvl="1"/>
            <a:r>
              <a:rPr lang="zh-CN" altLang="en-US" smtClean="0"/>
              <a:t>考试时间为</a:t>
            </a:r>
            <a:r>
              <a:rPr lang="en-US" altLang="zh-CN" smtClean="0"/>
              <a:t>150</a:t>
            </a:r>
            <a:r>
              <a:rPr lang="zh-CN" altLang="en-US" smtClean="0"/>
              <a:t>分钟</a:t>
            </a:r>
            <a:endParaRPr lang="en-US" altLang="zh-CN" smtClean="0"/>
          </a:p>
          <a:p>
            <a:pPr lvl="1"/>
            <a:r>
              <a:rPr lang="zh-CN" altLang="en-US" smtClean="0"/>
              <a:t>笔试</a:t>
            </a:r>
            <a:endParaRPr lang="en-US" altLang="zh-CN" smtClean="0"/>
          </a:p>
          <a:p>
            <a:pPr lvl="1"/>
            <a:r>
              <a:rPr lang="zh-CN" altLang="en-US" smtClean="0"/>
              <a:t>问答题</a:t>
            </a:r>
          </a:p>
          <a:p>
            <a:endParaRPr lang="zh-CN" altLang="en-US" smtClean="0"/>
          </a:p>
        </p:txBody>
      </p:sp>
      <p:sp>
        <p:nvSpPr>
          <p:cNvPr id="3" name="灯片编号占位符 2"/>
          <p:cNvSpPr>
            <a:spLocks noGrp="1"/>
          </p:cNvSpPr>
          <p:nvPr>
            <p:ph type="sldNum" sz="quarter" idx="10"/>
          </p:nvPr>
        </p:nvSpPr>
        <p:spPr/>
        <p:txBody>
          <a:bodyPr/>
          <a:lstStyle/>
          <a:p>
            <a:pPr>
              <a:defRPr/>
            </a:pPr>
            <a:fld id="{BD5D4BEF-AC3D-4B43-B6B8-1F51A0E076E4}" type="slidenum">
              <a:rPr lang="en-US" altLang="zh-CN"/>
              <a:pPr>
                <a:defRPr/>
              </a:pPr>
              <a:t>10</a:t>
            </a:fld>
            <a:endParaRPr lang="en-US" altLang="zh-CN"/>
          </a:p>
        </p:txBody>
      </p:sp>
    </p:spTree>
  </p:cSld>
  <p:clrMapOvr>
    <a:masterClrMapping/>
  </p:clrMapOvr>
  <p:transition spd="slow"/>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p:cNvSpPr>
            <a:spLocks noGrp="1"/>
          </p:cNvSpPr>
          <p:nvPr>
            <p:ph type="title"/>
          </p:nvPr>
        </p:nvSpPr>
        <p:spPr/>
        <p:txBody>
          <a:bodyPr/>
          <a:lstStyle/>
          <a:p>
            <a:pPr>
              <a:defRPr/>
            </a:pPr>
            <a:r>
              <a:rPr smtClean="0"/>
              <a:t>集成平台示例</a:t>
            </a:r>
            <a:r>
              <a:rPr lang="en-US" altLang="zh-CN" smtClean="0"/>
              <a:t>——</a:t>
            </a:r>
            <a:r>
              <a:rPr smtClean="0"/>
              <a:t>医院信息集成</a:t>
            </a:r>
          </a:p>
        </p:txBody>
      </p:sp>
      <p:pic>
        <p:nvPicPr>
          <p:cNvPr id="12902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0"/>
            <a:ext cx="74231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7E826DD8-16E8-4F6A-9711-0CADFDBD81EC}" type="slidenum">
              <a:rPr lang="en-US" altLang="zh-CN"/>
              <a:pPr>
                <a:defRPr/>
              </a:pPr>
              <a:t>100</a:t>
            </a:fld>
            <a:endParaRPr lang="en-US" altLang="zh-CN"/>
          </a:p>
        </p:txBody>
      </p:sp>
    </p:spTree>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p:nvPr>
        </p:nvSpPr>
        <p:spPr/>
        <p:txBody>
          <a:bodyPr/>
          <a:lstStyle/>
          <a:p>
            <a:pPr>
              <a:defRPr/>
            </a:pPr>
            <a:r>
              <a:rPr smtClean="0"/>
              <a:t>虚拟化平台</a:t>
            </a:r>
          </a:p>
        </p:txBody>
      </p:sp>
      <p:sp>
        <p:nvSpPr>
          <p:cNvPr id="131075" name="内容占位符 2"/>
          <p:cNvSpPr>
            <a:spLocks noGrp="1"/>
          </p:cNvSpPr>
          <p:nvPr>
            <p:ph idx="1"/>
          </p:nvPr>
        </p:nvSpPr>
        <p:spPr/>
        <p:txBody>
          <a:bodyPr/>
          <a:lstStyle/>
          <a:p>
            <a:r>
              <a:rPr lang="zh-CN" altLang="en-US" smtClean="0">
                <a:solidFill>
                  <a:srgbClr val="FF0000"/>
                </a:solidFill>
              </a:rPr>
              <a:t>服务器的虚拟化</a:t>
            </a:r>
            <a:r>
              <a:rPr lang="en-US" altLang="zh-CN" smtClean="0"/>
              <a:t>——</a:t>
            </a:r>
            <a:r>
              <a:rPr lang="zh-CN" altLang="en-US" smtClean="0"/>
              <a:t>服务器物理资源抽象成逻辑资源，让一台服务器变成几台甚至上百台相互隔离的虚拟服务器，我们不再受限于物理上的界限，而是让</a:t>
            </a:r>
            <a:r>
              <a:rPr lang="en-US" altLang="zh-CN" smtClean="0"/>
              <a:t>CPU</a:t>
            </a:r>
            <a:r>
              <a:rPr lang="zh-CN" altLang="en-US" smtClean="0"/>
              <a:t>、内存、磁盘、</a:t>
            </a:r>
            <a:r>
              <a:rPr lang="en-US" altLang="zh-CN" smtClean="0"/>
              <a:t>I/O</a:t>
            </a:r>
            <a:r>
              <a:rPr lang="zh-CN" altLang="en-US" smtClean="0"/>
              <a:t>等硬件变成可以动态管理的“资源池”，从而提高资源的利用率，简化系统管理，实现服务器整合，让</a:t>
            </a:r>
            <a:r>
              <a:rPr lang="en-US" altLang="zh-CN" smtClean="0"/>
              <a:t>IT</a:t>
            </a:r>
            <a:r>
              <a:rPr lang="zh-CN" altLang="en-US" smtClean="0"/>
              <a:t>对业务的变化更具适应力</a:t>
            </a:r>
            <a:r>
              <a:rPr lang="en-US" altLang="zh-CN" smtClean="0"/>
              <a:t>--------</a:t>
            </a:r>
            <a:r>
              <a:rPr lang="zh-CN" altLang="en-US" smtClean="0"/>
              <a:t>这就是服务器的虚拟化。</a:t>
            </a:r>
          </a:p>
        </p:txBody>
      </p:sp>
      <p:sp>
        <p:nvSpPr>
          <p:cNvPr id="2" name="灯片编号占位符 1"/>
          <p:cNvSpPr>
            <a:spLocks noGrp="1"/>
          </p:cNvSpPr>
          <p:nvPr>
            <p:ph type="sldNum" sz="quarter" idx="10"/>
          </p:nvPr>
        </p:nvSpPr>
        <p:spPr/>
        <p:txBody>
          <a:bodyPr/>
          <a:lstStyle/>
          <a:p>
            <a:pPr>
              <a:defRPr/>
            </a:pPr>
            <a:fld id="{B1D6D965-4ABA-4E51-9465-0E995D43FE41}" type="slidenum">
              <a:rPr lang="en-US" altLang="zh-CN"/>
              <a:pPr>
                <a:defRPr/>
              </a:pPr>
              <a:t>101</a:t>
            </a:fld>
            <a:endParaRPr lang="en-US" altLang="zh-CN"/>
          </a:p>
        </p:txBody>
      </p:sp>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p:txBody>
          <a:bodyPr/>
          <a:lstStyle/>
          <a:p>
            <a:pPr>
              <a:defRPr/>
            </a:pPr>
            <a:r>
              <a:rPr smtClean="0"/>
              <a:t>应用虚拟化</a:t>
            </a:r>
          </a:p>
        </p:txBody>
      </p:sp>
      <p:pic>
        <p:nvPicPr>
          <p:cNvPr id="132099"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5363" y="1600200"/>
            <a:ext cx="7151687" cy="4524375"/>
          </a:xfrm>
        </p:spPr>
      </p:pic>
      <p:sp>
        <p:nvSpPr>
          <p:cNvPr id="2" name="灯片编号占位符 1"/>
          <p:cNvSpPr>
            <a:spLocks noGrp="1"/>
          </p:cNvSpPr>
          <p:nvPr>
            <p:ph type="sldNum" sz="quarter" idx="10"/>
          </p:nvPr>
        </p:nvSpPr>
        <p:spPr/>
        <p:txBody>
          <a:bodyPr/>
          <a:lstStyle/>
          <a:p>
            <a:pPr>
              <a:defRPr/>
            </a:pPr>
            <a:fld id="{C06E4277-BC14-47AE-9DF0-5DA8B90D7F00}" type="slidenum">
              <a:rPr lang="en-US" altLang="zh-CN"/>
              <a:pPr>
                <a:defRPr/>
              </a:pPr>
              <a:t>102</a:t>
            </a:fld>
            <a:endParaRPr lang="en-US" altLang="zh-CN"/>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标题 1"/>
          <p:cNvSpPr>
            <a:spLocks noGrp="1"/>
          </p:cNvSpPr>
          <p:nvPr>
            <p:ph type="title"/>
          </p:nvPr>
        </p:nvSpPr>
        <p:spPr/>
        <p:txBody>
          <a:bodyPr/>
          <a:lstStyle/>
          <a:p>
            <a:pPr eaLnBrk="1" hangingPunct="1">
              <a:defRPr/>
            </a:pPr>
            <a:r>
              <a:rPr smtClean="0"/>
              <a:t>虚拟机</a:t>
            </a:r>
          </a:p>
        </p:txBody>
      </p:sp>
      <p:graphicFrame>
        <p:nvGraphicFramePr>
          <p:cNvPr id="5" name="内容占位符 4"/>
          <p:cNvGraphicFramePr>
            <a:graphicFrameLocks noGrp="1"/>
          </p:cNvGraphicFramePr>
          <p:nvPr>
            <p:ph idx="1"/>
          </p:nvPr>
        </p:nvGraphicFramePr>
        <p:xfrm>
          <a:off x="957263" y="1524000"/>
          <a:ext cx="7543800" cy="2973388"/>
        </p:xfrm>
        <a:graphic>
          <a:graphicData uri="http://schemas.openxmlformats.org/drawingml/2006/table">
            <a:tbl>
              <a:tblPr/>
              <a:tblGrid>
                <a:gridCol w="2438400"/>
                <a:gridCol w="1712912"/>
                <a:gridCol w="3392488"/>
              </a:tblGrid>
              <a:tr h="596900">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虚拟机</a:t>
                      </a:r>
                      <a:endParaRPr kumimoji="0" lang="zh-CN" altLang="en-US" sz="2800" b="0" i="0" u="none" strike="noStrike" cap="none" normalizeH="0" baseline="0" smtClean="0">
                        <a:ln>
                          <a:noFill/>
                        </a:ln>
                        <a:solidFill>
                          <a:srgbClr val="000000"/>
                        </a:solidFill>
                        <a:effectLst>
                          <a:outerShdw blurRad="38100" dist="38100" dir="2700000" algn="tl">
                            <a:srgbClr val="FFFFFF"/>
                          </a:outerShdw>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收费情况</a:t>
                      </a:r>
                      <a:endParaRPr kumimoji="0" lang="zh-CN" altLang="en-US" sz="2800" b="0" i="0" u="none" strike="noStrike" cap="none" normalizeH="0" baseline="0" smtClean="0">
                        <a:ln>
                          <a:noFill/>
                        </a:ln>
                        <a:solidFill>
                          <a:srgbClr val="000000"/>
                        </a:solidFill>
                        <a:effectLst>
                          <a:outerShdw blurRad="38100" dist="38100" dir="2700000" algn="tl">
                            <a:srgbClr val="FFFFFF"/>
                          </a:outerShdw>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800" b="0" i="0" u="none" strike="noStrike" cap="none" normalizeH="0" baseline="0" smtClean="0">
                          <a:ln>
                            <a:noFill/>
                          </a:ln>
                          <a:solidFill>
                            <a:schemeClr val="tx1"/>
                          </a:solidFill>
                          <a:effectLst>
                            <a:outerShdw blurRad="38100" dist="38100" dir="2700000" algn="tl">
                              <a:srgbClr val="FFFFFF"/>
                            </a:outerShdw>
                          </a:effectLst>
                          <a:latin typeface="Arial" panose="020B0604020202020204" pitchFamily="34" charset="0"/>
                          <a:ea typeface="宋体" panose="02010600030101010101" pitchFamily="2" charset="-122"/>
                          <a:cs typeface="Arial" panose="020B0604020202020204" pitchFamily="34" charset="0"/>
                        </a:rPr>
                        <a:t>特点 </a:t>
                      </a:r>
                      <a:endParaRPr kumimoji="0" lang="zh-CN" altLang="en-US" sz="2800" b="0" i="0" u="none" strike="noStrike" cap="none" normalizeH="0" baseline="0" smtClean="0">
                        <a:ln>
                          <a:noFill/>
                        </a:ln>
                        <a:solidFill>
                          <a:srgbClr val="000000"/>
                        </a:solidFill>
                        <a:effectLst>
                          <a:outerShdw blurRad="38100" dist="38100" dir="2700000" algn="tl">
                            <a:srgbClr val="FFFFFF"/>
                          </a:outerShdw>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r>
              <a:tr h="596900">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Virtual PC</a:t>
                      </a:r>
                      <a:endParaRPr kumimoji="0" lang="en-US" altLang="zh-CN"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免费</a:t>
                      </a:r>
                      <a:endParaRPr kumimoji="0" lang="zh-CN" altLang="en-US"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与</a:t>
                      </a: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Windows</a:t>
                      </a: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结合紧密 </a:t>
                      </a:r>
                      <a:endParaRPr kumimoji="0" lang="zh-CN" altLang="en-US"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r>
              <a:tr h="1182688">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VMware Workstation</a:t>
                      </a:r>
                      <a:endParaRPr kumimoji="0" lang="en-US" altLang="zh-CN"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收费</a:t>
                      </a:r>
                      <a:endParaRPr kumimoji="0" lang="zh-CN" altLang="en-US"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周边产品众多，</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功能多到用不到</a:t>
                      </a:r>
                      <a:endParaRPr kumimoji="0" lang="zh-CN" altLang="en-US"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r>
              <a:tr h="596900">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VirtualBox</a:t>
                      </a:r>
                      <a:endParaRPr kumimoji="0" lang="en-US" altLang="zh-CN"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免费</a:t>
                      </a:r>
                      <a:endParaRPr kumimoji="0" lang="zh-CN" altLang="en-US"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c>
                  <a:txBody>
                    <a:bodyPr/>
                    <a:lstStyle>
                      <a:lvl1pPr>
                        <a:spcBef>
                          <a:spcPct val="60000"/>
                        </a:spcBef>
                        <a:buClr>
                          <a:srgbClr val="3333CC"/>
                        </a:buClr>
                        <a:buSzPct val="90000"/>
                        <a:buFont typeface="Wingdings" panose="05000000000000000000" pitchFamily="2" charset="2"/>
                        <a:defRPr sz="24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spcBef>
                          <a:spcPct val="20000"/>
                        </a:spcBef>
                        <a:buClr>
                          <a:schemeClr val="accent2"/>
                        </a:buClr>
                        <a:buSzPct val="75000"/>
                        <a:buFont typeface="Wingdings" panose="05000000000000000000" pitchFamily="2" charset="2"/>
                        <a:defRPr sz="2200">
                          <a:solidFill>
                            <a:schemeClr val="tx1"/>
                          </a:solidFill>
                          <a:latin typeface="Arial" panose="020B0604020202020204" pitchFamily="34" charset="0"/>
                          <a:ea typeface="黑体" panose="02010609060101010101" pitchFamily="49" charset="-122"/>
                          <a:cs typeface="Arial" panose="020B0604020202020204" pitchFamily="34" charset="0"/>
                        </a:defRPr>
                      </a:lvl2pPr>
                      <a:lvl3pPr marL="1143000" indent="-228600">
                        <a:spcBef>
                          <a:spcPct val="20000"/>
                        </a:spcBef>
                        <a:buClr>
                          <a:srgbClr val="009900"/>
                        </a:buClr>
                        <a:buSzPct val="75000"/>
                        <a:buFont typeface="Wingdings" panose="05000000000000000000" pitchFamily="2" charset="2"/>
                        <a:defRPr sz="2100">
                          <a:solidFill>
                            <a:schemeClr val="tx1"/>
                          </a:solidFill>
                          <a:latin typeface="Arial" panose="020B0604020202020204" pitchFamily="34" charset="0"/>
                          <a:ea typeface="黑体" panose="02010609060101010101" pitchFamily="49" charset="-122"/>
                          <a:cs typeface="Arial" panose="020B0604020202020204" pitchFamily="34" charset="0"/>
                        </a:defRPr>
                      </a:lvl3pPr>
                      <a:lvl4pPr marL="16002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黑体" panose="02010609060101010101" pitchFamily="49" charset="-122"/>
                          <a:cs typeface="Arial" panose="020B0604020202020204" pitchFamily="34" charset="0"/>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轻便，一般应用足够 </a:t>
                      </a:r>
                      <a:endParaRPr kumimoji="0" lang="zh-CN" altLang="en-US" sz="2400" b="0" i="0" u="none" strike="noStrike" cap="none" normalizeH="0" baseline="0" smtClean="0">
                        <a:ln>
                          <a:noFill/>
                        </a:ln>
                        <a:solidFill>
                          <a:srgbClr val="000000"/>
                        </a:solidFill>
                        <a:effectLst/>
                        <a:latin typeface="宋体" panose="02010600030101010101" pitchFamily="2" charset="-122"/>
                        <a:ea typeface="宋体" panose="02010600030101010101" pitchFamily="2" charset="-122"/>
                        <a:cs typeface="Arial" panose="020B0604020202020204" pitchFamily="34" charset="0"/>
                      </a:endParaRPr>
                    </a:p>
                  </a:txBody>
                  <a:tcPr marL="5237" marR="5237" marT="5237" marB="0" anchor="ctr" horzOverflow="overflow">
                    <a:lnL w="12700" cap="flat" cmpd="sng" algn="ctr">
                      <a:solidFill>
                        <a:srgbClr val="E70000"/>
                      </a:solidFill>
                      <a:prstDash val="solid"/>
                      <a:round/>
                      <a:headEnd type="none" w="med" len="med"/>
                      <a:tailEnd type="none" w="med" len="med"/>
                    </a:lnL>
                    <a:lnR w="12700" cap="flat" cmpd="sng" algn="ctr">
                      <a:solidFill>
                        <a:srgbClr val="E70000"/>
                      </a:solidFill>
                      <a:prstDash val="solid"/>
                      <a:round/>
                      <a:headEnd type="none" w="med" len="med"/>
                      <a:tailEnd type="none" w="med" len="med"/>
                    </a:lnR>
                    <a:lnT w="12700" cap="flat" cmpd="sng" algn="ctr">
                      <a:solidFill>
                        <a:srgbClr val="E70000"/>
                      </a:solidFill>
                      <a:prstDash val="solid"/>
                      <a:round/>
                      <a:headEnd type="none" w="med" len="med"/>
                      <a:tailEnd type="none" w="med" len="med"/>
                    </a:lnT>
                    <a:lnB w="12700" cap="flat" cmpd="sng" algn="ctr">
                      <a:solidFill>
                        <a:srgbClr val="E70000"/>
                      </a:solidFill>
                      <a:prstDash val="solid"/>
                      <a:round/>
                      <a:headEnd type="none" w="med" len="med"/>
                      <a:tailEnd type="none" w="med" len="med"/>
                    </a:lnB>
                    <a:lnTlToBr>
                      <a:noFill/>
                    </a:lnTlToBr>
                    <a:lnBlToTr>
                      <a:noFill/>
                    </a:lnBlToTr>
                    <a:noFill/>
                  </a:tcPr>
                </a:tc>
              </a:tr>
            </a:tbl>
          </a:graphicData>
        </a:graphic>
      </p:graphicFrame>
      <p:pic>
        <p:nvPicPr>
          <p:cNvPr id="6" name="图片 5"/>
          <p:cNvPicPr>
            <a:picLocks noChangeAspect="1"/>
          </p:cNvPicPr>
          <p:nvPr/>
        </p:nvPicPr>
        <p:blipFill>
          <a:blip r:embed="rId2"/>
          <a:stretch>
            <a:fillRect/>
          </a:stretch>
        </p:blipFill>
        <p:spPr>
          <a:xfrm>
            <a:off x="3314086" y="4768215"/>
            <a:ext cx="2362200" cy="133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a:blip r:embed="rId3"/>
          <a:stretch>
            <a:fillRect/>
          </a:stretch>
        </p:blipFill>
        <p:spPr>
          <a:xfrm>
            <a:off x="941747" y="4772025"/>
            <a:ext cx="2028825" cy="1285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4"/>
          <a:stretch>
            <a:fillRect/>
          </a:stretch>
        </p:blipFill>
        <p:spPr>
          <a:xfrm>
            <a:off x="6019800" y="4800600"/>
            <a:ext cx="2284771" cy="1257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灯片编号占位符 1"/>
          <p:cNvSpPr>
            <a:spLocks noGrp="1"/>
          </p:cNvSpPr>
          <p:nvPr>
            <p:ph type="sldNum" sz="quarter" idx="10"/>
          </p:nvPr>
        </p:nvSpPr>
        <p:spPr/>
        <p:txBody>
          <a:bodyPr/>
          <a:lstStyle/>
          <a:p>
            <a:pPr>
              <a:defRPr/>
            </a:pPr>
            <a:fld id="{75C30D40-91FE-4E68-9E8F-B1364BF53227}" type="slidenum">
              <a:rPr lang="en-US" altLang="zh-CN"/>
              <a:pPr>
                <a:defRPr/>
              </a:pPr>
              <a:t>103</a:t>
            </a:fld>
            <a:endParaRPr lang="en-US" altLang="zh-CN"/>
          </a:p>
        </p:txBody>
      </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p:txBody>
          <a:bodyPr/>
          <a:lstStyle/>
          <a:p>
            <a:pPr>
              <a:defRPr/>
            </a:pPr>
            <a:r>
              <a:rPr smtClean="0"/>
              <a:t>云计算</a:t>
            </a:r>
            <a:r>
              <a:rPr lang="en-US" altLang="zh-CN" smtClean="0"/>
              <a:t>-</a:t>
            </a:r>
            <a:r>
              <a:rPr smtClean="0"/>
              <a:t>云平台</a:t>
            </a:r>
          </a:p>
        </p:txBody>
      </p:sp>
      <p:sp>
        <p:nvSpPr>
          <p:cNvPr id="134147" name="内容占位符 2"/>
          <p:cNvSpPr>
            <a:spLocks noGrp="1"/>
          </p:cNvSpPr>
          <p:nvPr>
            <p:ph idx="1"/>
          </p:nvPr>
        </p:nvSpPr>
        <p:spPr>
          <a:xfrm>
            <a:off x="457200" y="1600200"/>
            <a:ext cx="4419600" cy="4524375"/>
          </a:xfrm>
        </p:spPr>
        <p:txBody>
          <a:bodyPr/>
          <a:lstStyle/>
          <a:p>
            <a:r>
              <a:rPr lang="zh-CN" altLang="en-US" smtClean="0">
                <a:solidFill>
                  <a:srgbClr val="FF0000"/>
                </a:solidFill>
              </a:rPr>
              <a:t>云计算（</a:t>
            </a:r>
            <a:r>
              <a:rPr lang="en-US" altLang="zh-CN" smtClean="0">
                <a:solidFill>
                  <a:srgbClr val="FF0000"/>
                </a:solidFill>
              </a:rPr>
              <a:t>cloud computing</a:t>
            </a:r>
            <a:r>
              <a:rPr lang="zh-CN" altLang="en-US" smtClean="0">
                <a:solidFill>
                  <a:srgbClr val="FF0000"/>
                </a:solidFill>
              </a:rPr>
              <a:t>）</a:t>
            </a:r>
            <a:r>
              <a:rPr lang="zh-CN" altLang="en-US" smtClean="0"/>
              <a:t>是基于互联网的相关服务的增加、使用和交付模式，通常涉及通过互联网来提供动态易扩展且经常是虚拟化的资源。云是网络、互联网的一种比喻说法。</a:t>
            </a:r>
            <a:endParaRPr lang="en-US" altLang="zh-CN" smtClean="0"/>
          </a:p>
        </p:txBody>
      </p:sp>
      <p:pic>
        <p:nvPicPr>
          <p:cNvPr id="13414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600200"/>
            <a:ext cx="4165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A1314D88-45E4-4C9B-9698-2EFD82DDCE8C}" type="slidenum">
              <a:rPr lang="en-US" altLang="zh-CN"/>
              <a:pPr>
                <a:defRPr/>
              </a:pPr>
              <a:t>104</a:t>
            </a:fld>
            <a:endParaRPr lang="en-US" altLang="zh-CN"/>
          </a:p>
        </p:txBody>
      </p:sp>
      <p:pic>
        <p:nvPicPr>
          <p:cNvPr id="4" name="图片 3">
            <a:hlinkClick r:id="rId3" action="ppaction://hlinkfile"/>
          </p:cNvPr>
          <p:cNvPicPr>
            <a:picLocks noChangeAspect="1"/>
          </p:cNvPicPr>
          <p:nvPr/>
        </p:nvPicPr>
        <p:blipFill>
          <a:blip r:embed="rId4"/>
          <a:stretch>
            <a:fillRect/>
          </a:stretch>
        </p:blipFill>
        <p:spPr>
          <a:xfrm>
            <a:off x="7308304" y="5061383"/>
            <a:ext cx="1313040" cy="1278935"/>
          </a:xfrm>
          <a:prstGeom prst="rect">
            <a:avLst/>
          </a:prstGeom>
          <a:ln>
            <a:noFill/>
          </a:ln>
          <a:effectLst>
            <a:softEdge rad="112500"/>
          </a:effectLst>
        </p:spPr>
      </p:pic>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p:cNvSpPr>
            <a:spLocks noGrp="1"/>
          </p:cNvSpPr>
          <p:nvPr>
            <p:ph type="title"/>
          </p:nvPr>
        </p:nvSpPr>
        <p:spPr/>
        <p:txBody>
          <a:bodyPr/>
          <a:lstStyle/>
          <a:p>
            <a:pPr>
              <a:defRPr/>
            </a:pPr>
            <a:r>
              <a:rPr smtClean="0"/>
              <a:t>云计算</a:t>
            </a:r>
            <a:r>
              <a:rPr lang="en-US" altLang="zh-CN" smtClean="0"/>
              <a:t>-</a:t>
            </a:r>
            <a:r>
              <a:rPr smtClean="0"/>
              <a:t>云平台</a:t>
            </a:r>
          </a:p>
        </p:txBody>
      </p:sp>
      <p:pic>
        <p:nvPicPr>
          <p:cNvPr id="135171"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95488" y="1647825"/>
            <a:ext cx="5153025" cy="4429125"/>
          </a:xfrm>
        </p:spPr>
      </p:pic>
      <p:sp>
        <p:nvSpPr>
          <p:cNvPr id="2" name="灯片编号占位符 1"/>
          <p:cNvSpPr>
            <a:spLocks noGrp="1"/>
          </p:cNvSpPr>
          <p:nvPr>
            <p:ph type="sldNum" sz="quarter" idx="10"/>
          </p:nvPr>
        </p:nvSpPr>
        <p:spPr/>
        <p:txBody>
          <a:bodyPr/>
          <a:lstStyle/>
          <a:p>
            <a:pPr>
              <a:defRPr/>
            </a:pPr>
            <a:fld id="{B30367C0-C928-4C7F-8561-4C71558B193F}" type="slidenum">
              <a:rPr lang="en-US" altLang="zh-CN"/>
              <a:pPr>
                <a:defRPr/>
              </a:pPr>
              <a:t>105</a:t>
            </a:fld>
            <a:endParaRPr lang="en-US" altLang="zh-CN"/>
          </a:p>
        </p:txBody>
      </p:sp>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p:txBody>
          <a:bodyPr/>
          <a:lstStyle/>
          <a:p>
            <a:pPr>
              <a:defRPr/>
            </a:pPr>
            <a:r>
              <a:rPr smtClean="0"/>
              <a:t>云计算</a:t>
            </a:r>
            <a:r>
              <a:rPr lang="en-US" altLang="zh-CN" smtClean="0"/>
              <a:t>-</a:t>
            </a:r>
            <a:r>
              <a:rPr smtClean="0"/>
              <a:t>云平台</a:t>
            </a:r>
          </a:p>
        </p:txBody>
      </p:sp>
      <p:pic>
        <p:nvPicPr>
          <p:cNvPr id="136195"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71600" y="1066800"/>
            <a:ext cx="6889750" cy="4953000"/>
          </a:xfrm>
        </p:spPr>
      </p:pic>
      <p:sp>
        <p:nvSpPr>
          <p:cNvPr id="2" name="灯片编号占位符 1"/>
          <p:cNvSpPr>
            <a:spLocks noGrp="1"/>
          </p:cNvSpPr>
          <p:nvPr>
            <p:ph type="sldNum" sz="quarter" idx="10"/>
          </p:nvPr>
        </p:nvSpPr>
        <p:spPr/>
        <p:txBody>
          <a:bodyPr/>
          <a:lstStyle/>
          <a:p>
            <a:pPr>
              <a:defRPr/>
            </a:pPr>
            <a:fld id="{9255E9FC-BEA0-4674-9CE9-0E6B98AE3678}" type="slidenum">
              <a:rPr lang="en-US" altLang="zh-CN"/>
              <a:pPr>
                <a:defRPr/>
              </a:pPr>
              <a:t>106</a:t>
            </a:fld>
            <a:endParaRPr lang="en-US" altLang="zh-CN"/>
          </a:p>
        </p:txBody>
      </p:sp>
    </p:spTree>
  </p:cSld>
  <p:clrMapOvr>
    <a:masterClrMapping/>
  </p:clrMapOvr>
  <p:transition spd="slow"/>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pPr>
              <a:defRPr/>
            </a:pPr>
            <a:r>
              <a:rPr smtClean="0"/>
              <a:t>主要云平台</a:t>
            </a:r>
          </a:p>
        </p:txBody>
      </p:sp>
      <p:sp>
        <p:nvSpPr>
          <p:cNvPr id="137219" name="内容占位符 2"/>
          <p:cNvSpPr>
            <a:spLocks noGrp="1"/>
          </p:cNvSpPr>
          <p:nvPr>
            <p:ph idx="1"/>
          </p:nvPr>
        </p:nvSpPr>
        <p:spPr/>
        <p:txBody>
          <a:bodyPr/>
          <a:lstStyle/>
          <a:p>
            <a:r>
              <a:rPr lang="en-US" altLang="zh-CN" smtClean="0"/>
              <a:t>Google</a:t>
            </a:r>
          </a:p>
          <a:p>
            <a:r>
              <a:rPr lang="zh-CN" altLang="en-US" smtClean="0"/>
              <a:t>亚马逊</a:t>
            </a:r>
            <a:endParaRPr lang="en-US" altLang="zh-CN" smtClean="0"/>
          </a:p>
          <a:p>
            <a:r>
              <a:rPr lang="en-US" altLang="zh-CN" smtClean="0"/>
              <a:t>Azure——Microsoft</a:t>
            </a:r>
          </a:p>
          <a:p>
            <a:r>
              <a:rPr lang="en-US" altLang="zh-CN" smtClean="0"/>
              <a:t>iCloud——Apple</a:t>
            </a:r>
          </a:p>
          <a:p>
            <a:endParaRPr lang="en-US" altLang="zh-CN" smtClean="0"/>
          </a:p>
          <a:p>
            <a:r>
              <a:rPr lang="zh-CN" altLang="en-US" smtClean="0"/>
              <a:t>国内 百度（百度云）、阿里巴巴（阿里云）等也推出自己的云平台</a:t>
            </a:r>
          </a:p>
        </p:txBody>
      </p:sp>
      <p:sp>
        <p:nvSpPr>
          <p:cNvPr id="2" name="灯片编号占位符 1"/>
          <p:cNvSpPr>
            <a:spLocks noGrp="1"/>
          </p:cNvSpPr>
          <p:nvPr>
            <p:ph type="sldNum" sz="quarter" idx="10"/>
          </p:nvPr>
        </p:nvSpPr>
        <p:spPr/>
        <p:txBody>
          <a:bodyPr/>
          <a:lstStyle/>
          <a:p>
            <a:pPr>
              <a:defRPr/>
            </a:pPr>
            <a:fld id="{841D284E-5EFA-4CD1-9A73-B53F7E185D53}" type="slidenum">
              <a:rPr lang="en-US" altLang="zh-CN"/>
              <a:pPr>
                <a:defRPr/>
              </a:pPr>
              <a:t>107</a:t>
            </a:fld>
            <a:endParaRPr lang="en-US" altLang="zh-CN"/>
          </a:p>
        </p:txBody>
      </p:sp>
    </p:spTree>
  </p:cSld>
  <p:clrMapOvr>
    <a:masterClrMapping/>
  </p:clrMapOvr>
  <p:transition spd="slow"/>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pPr>
              <a:defRPr/>
            </a:pPr>
            <a:r>
              <a:rPr smtClean="0"/>
              <a:t>平台环境的发展小结</a:t>
            </a:r>
          </a:p>
        </p:txBody>
      </p:sp>
      <p:pic>
        <p:nvPicPr>
          <p:cNvPr id="138243"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07154" y="1600201"/>
            <a:ext cx="7912971" cy="4421088"/>
          </a:xfrm>
        </p:spPr>
      </p:pic>
      <p:sp>
        <p:nvSpPr>
          <p:cNvPr id="2" name="灯片编号占位符 1"/>
          <p:cNvSpPr>
            <a:spLocks noGrp="1"/>
          </p:cNvSpPr>
          <p:nvPr>
            <p:ph type="sldNum" sz="quarter" idx="10"/>
          </p:nvPr>
        </p:nvSpPr>
        <p:spPr/>
        <p:txBody>
          <a:bodyPr/>
          <a:lstStyle/>
          <a:p>
            <a:pPr>
              <a:defRPr/>
            </a:pPr>
            <a:fld id="{E37D694D-4891-4D99-A06D-7097E2923A2D}" type="slidenum">
              <a:rPr lang="en-US" altLang="zh-CN"/>
              <a:pPr>
                <a:defRPr/>
              </a:pPr>
              <a:t>108</a:t>
            </a:fld>
            <a:endParaRPr lang="en-US" altLang="zh-CN"/>
          </a:p>
        </p:txBody>
      </p:sp>
    </p:spTree>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pPr algn="ctr">
              <a:defRPr/>
            </a:pPr>
            <a:r>
              <a:rPr sz="5000" dirty="0" smtClean="0">
                <a:solidFill>
                  <a:srgbClr val="FF0000"/>
                </a:solidFill>
              </a:rPr>
              <a:t>第 </a:t>
            </a:r>
            <a:r>
              <a:rPr lang="en-US" altLang="zh-CN" sz="5000" dirty="0" smtClean="0">
                <a:solidFill>
                  <a:srgbClr val="FF0000"/>
                </a:solidFill>
              </a:rPr>
              <a:t>5 </a:t>
            </a:r>
            <a:r>
              <a:rPr sz="5000" dirty="0" smtClean="0">
                <a:solidFill>
                  <a:srgbClr val="FF0000"/>
                </a:solidFill>
              </a:rPr>
              <a:t>节</a:t>
            </a:r>
            <a:r>
              <a:rPr lang="en-US" altLang="zh-CN" sz="5000" dirty="0" smtClean="0">
                <a:solidFill>
                  <a:srgbClr val="FF0000"/>
                </a:solidFill>
              </a:rPr>
              <a:t> </a:t>
            </a:r>
            <a:br>
              <a:rPr lang="en-US" altLang="zh-CN" sz="5000" dirty="0" smtClean="0">
                <a:solidFill>
                  <a:srgbClr val="FF0000"/>
                </a:solidFill>
              </a:rPr>
            </a:br>
            <a:r>
              <a:rPr lang="en-US" altLang="zh-CN" sz="5000" dirty="0" smtClean="0">
                <a:solidFill>
                  <a:srgbClr val="FF0000"/>
                </a:solidFill>
              </a:rPr>
              <a:t/>
            </a:r>
            <a:br>
              <a:rPr lang="en-US" altLang="zh-CN" sz="5000" dirty="0" smtClean="0">
                <a:solidFill>
                  <a:srgbClr val="FF0000"/>
                </a:solidFill>
              </a:rPr>
            </a:br>
            <a:r>
              <a:rPr sz="5000" dirty="0" smtClean="0"/>
              <a:t>软件工程环境</a:t>
            </a:r>
          </a:p>
        </p:txBody>
      </p:sp>
      <p:sp>
        <p:nvSpPr>
          <p:cNvPr id="2" name="灯片编号占位符 1"/>
          <p:cNvSpPr>
            <a:spLocks noGrp="1"/>
          </p:cNvSpPr>
          <p:nvPr>
            <p:ph type="sldNum" sz="quarter" idx="10"/>
          </p:nvPr>
        </p:nvSpPr>
        <p:spPr/>
        <p:txBody>
          <a:bodyPr/>
          <a:lstStyle/>
          <a:p>
            <a:pPr>
              <a:defRPr/>
            </a:pPr>
            <a:fld id="{AFB29B28-5E3C-4E89-9C59-53C0AF07736F}" type="slidenum">
              <a:rPr lang="en-US" altLang="zh-CN"/>
              <a:pPr>
                <a:defRPr/>
              </a:pPr>
              <a:t>109</a:t>
            </a:fld>
            <a:endParaRPr lang="en-US" altLang="zh-CN"/>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pPr>
              <a:defRPr/>
            </a:pPr>
            <a:r>
              <a:rPr smtClean="0"/>
              <a:t>系统架构设计师</a:t>
            </a:r>
          </a:p>
        </p:txBody>
      </p:sp>
      <p:sp>
        <p:nvSpPr>
          <p:cNvPr id="18435" name="内容占位符 2"/>
          <p:cNvSpPr>
            <a:spLocks noGrp="1"/>
          </p:cNvSpPr>
          <p:nvPr>
            <p:ph idx="1"/>
          </p:nvPr>
        </p:nvSpPr>
        <p:spPr/>
        <p:txBody>
          <a:bodyPr/>
          <a:lstStyle/>
          <a:p>
            <a:r>
              <a:rPr lang="zh-CN" altLang="en-US" smtClean="0"/>
              <a:t>系统架构设计师考试属于计算机资格考试高级资格考试。</a:t>
            </a:r>
            <a:endParaRPr lang="en-US" altLang="zh-CN" smtClean="0"/>
          </a:p>
          <a:p>
            <a:r>
              <a:rPr lang="zh-CN" altLang="en-US" smtClean="0"/>
              <a:t>系统架构设计师是一个最终确认和评估系统需求，给出开发规范，搭建系统实现的核心构架，并澄清技术细节、扫清主要难点的技术人员。</a:t>
            </a:r>
          </a:p>
        </p:txBody>
      </p:sp>
      <p:sp>
        <p:nvSpPr>
          <p:cNvPr id="3" name="灯片编号占位符 2"/>
          <p:cNvSpPr>
            <a:spLocks noGrp="1"/>
          </p:cNvSpPr>
          <p:nvPr>
            <p:ph type="sldNum" sz="quarter" idx="10"/>
          </p:nvPr>
        </p:nvSpPr>
        <p:spPr/>
        <p:txBody>
          <a:bodyPr/>
          <a:lstStyle/>
          <a:p>
            <a:pPr>
              <a:defRPr/>
            </a:pPr>
            <a:fld id="{81407381-8F74-45C8-95BA-B3631C437C36}" type="slidenum">
              <a:rPr lang="en-US" altLang="zh-CN"/>
              <a:pPr>
                <a:defRPr/>
              </a:pPr>
              <a:t>11</a:t>
            </a:fld>
            <a:endParaRPr lang="en-US" altLang="zh-CN"/>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软件危机及软件方法学</a:t>
            </a:r>
          </a:p>
        </p:txBody>
      </p:sp>
      <p:sp>
        <p:nvSpPr>
          <p:cNvPr id="140291" name="Rectangle 3"/>
          <p:cNvSpPr>
            <a:spLocks noGrp="1" noChangeArrowheads="1"/>
          </p:cNvSpPr>
          <p:nvPr>
            <p:ph type="body" idx="1"/>
          </p:nvPr>
        </p:nvSpPr>
        <p:spPr/>
        <p:txBody>
          <a:bodyPr/>
          <a:lstStyle/>
          <a:p>
            <a:pPr>
              <a:buFont typeface="Wingdings" panose="05000000000000000000" pitchFamily="2" charset="2"/>
              <a:buNone/>
            </a:pPr>
            <a:r>
              <a:rPr lang="en-US" altLang="zh-CN" sz="2400" smtClean="0"/>
              <a:t>          </a:t>
            </a:r>
          </a:p>
        </p:txBody>
      </p:sp>
      <p:pic>
        <p:nvPicPr>
          <p:cNvPr id="140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23975"/>
            <a:ext cx="8001000" cy="491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0229" name="Rectangle 5"/>
          <p:cNvSpPr>
            <a:spLocks noChangeArrowheads="1"/>
          </p:cNvSpPr>
          <p:nvPr/>
        </p:nvSpPr>
        <p:spPr bwMode="auto">
          <a:xfrm>
            <a:off x="1403350" y="908050"/>
            <a:ext cx="2619375" cy="466725"/>
          </a:xfrm>
          <a:prstGeom prst="rect">
            <a:avLst/>
          </a:prstGeom>
          <a:noFill/>
          <a:ln w="9525">
            <a:solidFill>
              <a:srgbClr val="00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从</a:t>
            </a:r>
            <a:r>
              <a:rPr lang="en-US" altLang="zh-CN"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12306.cn</a:t>
            </a:r>
            <a:r>
              <a:rPr lang="zh-CN" altLang="en-US" dirty="0">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说起！</a:t>
            </a:r>
          </a:p>
        </p:txBody>
      </p:sp>
      <p:sp>
        <p:nvSpPr>
          <p:cNvPr id="2" name="灯片编号占位符 1"/>
          <p:cNvSpPr>
            <a:spLocks noGrp="1"/>
          </p:cNvSpPr>
          <p:nvPr>
            <p:ph type="sldNum" sz="quarter" idx="10"/>
          </p:nvPr>
        </p:nvSpPr>
        <p:spPr/>
        <p:txBody>
          <a:bodyPr/>
          <a:lstStyle/>
          <a:p>
            <a:pPr>
              <a:defRPr/>
            </a:pPr>
            <a:fld id="{B9CB4C65-656E-4AF7-826E-3A8024AB1618}" type="slidenum">
              <a:rPr lang="en-US" altLang="zh-CN"/>
              <a:pPr>
                <a:defRPr/>
              </a:pPr>
              <a:t>110</a:t>
            </a:fld>
            <a:endParaRPr lang="en-US" altLang="zh-CN"/>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lang="en-US" altLang="zh-CN" smtClean="0"/>
              <a:t>12306.cn</a:t>
            </a:r>
          </a:p>
        </p:txBody>
      </p:sp>
      <p:sp>
        <p:nvSpPr>
          <p:cNvPr id="168964" name="Rectangle 3"/>
          <p:cNvSpPr>
            <a:spLocks noGrp="1" noChangeArrowheads="1"/>
          </p:cNvSpPr>
          <p:nvPr>
            <p:ph type="body" idx="1"/>
          </p:nvPr>
        </p:nvSpPr>
        <p:spPr/>
        <p:txBody>
          <a:bodyPr/>
          <a:lstStyle/>
          <a:p>
            <a:r>
              <a:rPr lang="en-US" altLang="zh-CN" smtClean="0"/>
              <a:t>12306.cn </a:t>
            </a:r>
            <a:r>
              <a:rPr lang="zh-CN" altLang="en-US" smtClean="0">
                <a:solidFill>
                  <a:srgbClr val="FF0000"/>
                </a:solidFill>
              </a:rPr>
              <a:t>花费</a:t>
            </a:r>
            <a:r>
              <a:rPr lang="en-US" altLang="zh-CN" smtClean="0">
                <a:solidFill>
                  <a:srgbClr val="FF0000"/>
                </a:solidFill>
              </a:rPr>
              <a:t>5</a:t>
            </a:r>
            <a:r>
              <a:rPr lang="zh-CN" altLang="en-US" smtClean="0">
                <a:solidFill>
                  <a:srgbClr val="FF0000"/>
                </a:solidFill>
              </a:rPr>
              <a:t>个亿</a:t>
            </a:r>
            <a:r>
              <a:rPr lang="zh-CN" altLang="en-US" smtClean="0"/>
              <a:t>。</a:t>
            </a:r>
          </a:p>
          <a:p>
            <a:r>
              <a:rPr lang="zh-CN" altLang="en-US" smtClean="0"/>
              <a:t>日均点击次数</a:t>
            </a:r>
            <a:r>
              <a:rPr lang="zh-CN" altLang="en-US" smtClean="0">
                <a:solidFill>
                  <a:srgbClr val="FF0000"/>
                </a:solidFill>
              </a:rPr>
              <a:t>已超过了</a:t>
            </a:r>
            <a:r>
              <a:rPr lang="en-US" altLang="zh-CN" smtClean="0">
                <a:solidFill>
                  <a:srgbClr val="FF0000"/>
                </a:solidFill>
              </a:rPr>
              <a:t>10</a:t>
            </a:r>
            <a:r>
              <a:rPr lang="zh-CN" altLang="en-US" smtClean="0">
                <a:solidFill>
                  <a:srgbClr val="FF0000"/>
                </a:solidFill>
              </a:rPr>
              <a:t>亿次</a:t>
            </a:r>
            <a:r>
              <a:rPr lang="zh-CN" altLang="en-US" smtClean="0"/>
              <a:t>的订票网</a:t>
            </a:r>
          </a:p>
          <a:p>
            <a:r>
              <a:rPr lang="zh-CN" altLang="en-US" smtClean="0"/>
              <a:t>经常，</a:t>
            </a:r>
            <a:r>
              <a:rPr lang="en-US" altLang="zh-CN" smtClean="0"/>
              <a:t>12306</a:t>
            </a:r>
            <a:r>
              <a:rPr lang="zh-CN" altLang="en-US" smtClean="0"/>
              <a:t>上出示公告，因硬件设备故障，正组织抢修，暂停互联网售票服务。 </a:t>
            </a:r>
          </a:p>
        </p:txBody>
      </p:sp>
      <p:sp>
        <p:nvSpPr>
          <p:cNvPr id="2" name="灯片编号占位符 1"/>
          <p:cNvSpPr>
            <a:spLocks noGrp="1"/>
          </p:cNvSpPr>
          <p:nvPr>
            <p:ph type="sldNum" sz="quarter" idx="10"/>
          </p:nvPr>
        </p:nvSpPr>
        <p:spPr/>
        <p:txBody>
          <a:bodyPr/>
          <a:lstStyle/>
          <a:p>
            <a:pPr>
              <a:defRPr/>
            </a:pPr>
            <a:fld id="{8615B364-3856-41E5-86E0-E621236B2E0D}" type="slidenum">
              <a:rPr lang="en-US" altLang="zh-CN"/>
              <a:pPr>
                <a:defRPr/>
              </a:pPr>
              <a:t>111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8964">
                                            <p:txEl>
                                              <p:pRg st="0" end="0"/>
                                            </p:txEl>
                                          </p:spTgt>
                                        </p:tgtEl>
                                        <p:attrNameLst>
                                          <p:attrName>style.visibility</p:attrName>
                                        </p:attrNameLst>
                                      </p:cBhvr>
                                      <p:to>
                                        <p:strVal val="visible"/>
                                      </p:to>
                                    </p:set>
                                    <p:animEffect transition="in" filter="fade">
                                      <p:cBhvr>
                                        <p:cTn id="7" dur="500"/>
                                        <p:tgtEl>
                                          <p:spTgt spid="1689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68964">
                                            <p:txEl>
                                              <p:pRg st="1" end="1"/>
                                            </p:txEl>
                                          </p:spTgt>
                                        </p:tgtEl>
                                        <p:attrNameLst>
                                          <p:attrName>style.visibility</p:attrName>
                                        </p:attrNameLst>
                                      </p:cBhvr>
                                      <p:to>
                                        <p:strVal val="visible"/>
                                      </p:to>
                                    </p:set>
                                    <p:animEffect transition="in" filter="fade">
                                      <p:cBhvr>
                                        <p:cTn id="12" dur="500"/>
                                        <p:tgtEl>
                                          <p:spTgt spid="16896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68964">
                                            <p:txEl>
                                              <p:pRg st="2" end="2"/>
                                            </p:txEl>
                                          </p:spTgt>
                                        </p:tgtEl>
                                        <p:attrNameLst>
                                          <p:attrName>style.visibility</p:attrName>
                                        </p:attrNameLst>
                                      </p:cBhvr>
                                      <p:to>
                                        <p:strVal val="visible"/>
                                      </p:to>
                                    </p:set>
                                    <p:animEffect transition="in" filter="fade">
                                      <p:cBhvr>
                                        <p:cTn id="17" dur="500"/>
                                        <p:tgtEl>
                                          <p:spTgt spid="1689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图片 1"/>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838200" y="152400"/>
            <a:ext cx="7081838" cy="6505575"/>
          </a:xfrm>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0"/>
          </p:nvPr>
        </p:nvSpPr>
        <p:spPr/>
        <p:txBody>
          <a:bodyPr/>
          <a:lstStyle/>
          <a:p>
            <a:pPr>
              <a:defRPr/>
            </a:pPr>
            <a:fld id="{3B8392A6-C1A1-476D-B855-2448B2DC2955}" type="slidenum">
              <a:rPr lang="en-US" altLang="zh-CN"/>
              <a:pPr>
                <a:defRPr/>
              </a:pPr>
              <a:t>112</a:t>
            </a:fld>
            <a:endParaRPr lang="en-US" altLang="zh-CN"/>
          </a:p>
        </p:txBody>
      </p:sp>
    </p:spTree>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lang="en-US" altLang="zh-CN" smtClean="0"/>
              <a:t>12306.cn</a:t>
            </a:r>
          </a:p>
        </p:txBody>
      </p:sp>
      <p:sp>
        <p:nvSpPr>
          <p:cNvPr id="171012" name="Rectangle 3"/>
          <p:cNvSpPr>
            <a:spLocks noGrp="1" noChangeArrowheads="1"/>
          </p:cNvSpPr>
          <p:nvPr>
            <p:ph type="body" idx="1"/>
          </p:nvPr>
        </p:nvSpPr>
        <p:spPr>
          <a:xfrm>
            <a:off x="684213" y="1484313"/>
            <a:ext cx="8229600" cy="4525962"/>
          </a:xfrm>
        </p:spPr>
        <p:txBody>
          <a:bodyPr/>
          <a:lstStyle/>
          <a:p>
            <a:r>
              <a:rPr lang="zh-CN" altLang="en-US" sz="2400" smtClean="0"/>
              <a:t>许多技术人员认为</a:t>
            </a:r>
            <a:r>
              <a:rPr lang="en-US" altLang="zh-CN" sz="2400" smtClean="0"/>
              <a:t>12306</a:t>
            </a:r>
            <a:r>
              <a:rPr lang="zh-CN" altLang="en-US" sz="2400" smtClean="0"/>
              <a:t>的问题不只是带宽和硬件，</a:t>
            </a:r>
            <a:r>
              <a:rPr lang="zh-CN" altLang="en-US" sz="2400" smtClean="0">
                <a:solidFill>
                  <a:srgbClr val="FF0000"/>
                </a:solidFill>
              </a:rPr>
              <a:t>更大问题在于网站系统架构、逻辑算法、库存同步、数据缓存机制、内外网数据交换等方面，还有人认为问题产生的根本原因是铁道部对“服务”</a:t>
            </a:r>
            <a:r>
              <a:rPr lang="zh-CN" altLang="en-US" sz="2400" smtClean="0"/>
              <a:t>的概念理解过于浅层。</a:t>
            </a:r>
          </a:p>
          <a:p>
            <a:r>
              <a:rPr lang="zh-CN" altLang="en-US" sz="2400" smtClean="0"/>
              <a:t>另一种观点是认为，</a:t>
            </a:r>
            <a:r>
              <a:rPr lang="en-US" altLang="zh-CN" sz="2400" smtClean="0"/>
              <a:t>12306</a:t>
            </a:r>
            <a:r>
              <a:rPr lang="zh-CN" altLang="en-US" sz="2400" smtClean="0"/>
              <a:t>这种靠</a:t>
            </a:r>
            <a:r>
              <a:rPr lang="zh-CN" altLang="en-US" sz="2400" smtClean="0">
                <a:solidFill>
                  <a:srgbClr val="FF0000"/>
                </a:solidFill>
              </a:rPr>
              <a:t>“抢”的业务模式也有致命问题</a:t>
            </a:r>
            <a:r>
              <a:rPr lang="zh-CN" altLang="en-US" sz="2400" smtClean="0"/>
              <a:t>，“让几千万甚至上亿的人在同时登录同时抢票的这种业务模式是变态中的变态”。</a:t>
            </a:r>
          </a:p>
          <a:p>
            <a:r>
              <a:rPr lang="zh-CN" altLang="en-US" sz="2400" smtClean="0"/>
              <a:t>在购票高峰时段，</a:t>
            </a:r>
            <a:r>
              <a:rPr lang="zh-CN" altLang="en-US" sz="2400" smtClean="0">
                <a:solidFill>
                  <a:srgbClr val="FF0000"/>
                </a:solidFill>
              </a:rPr>
              <a:t>人工或者机器人（抢票插件）持续不断地刷新，给</a:t>
            </a:r>
            <a:r>
              <a:rPr lang="en-US" altLang="zh-CN" sz="2400" smtClean="0">
                <a:solidFill>
                  <a:srgbClr val="FF0000"/>
                </a:solidFill>
              </a:rPr>
              <a:t>12306</a:t>
            </a:r>
            <a:r>
              <a:rPr lang="zh-CN" altLang="en-US" sz="2400" smtClean="0">
                <a:solidFill>
                  <a:srgbClr val="FF0000"/>
                </a:solidFill>
              </a:rPr>
              <a:t>网站额外带来超过</a:t>
            </a:r>
            <a:r>
              <a:rPr lang="en-US" altLang="zh-CN" sz="2400" smtClean="0">
                <a:solidFill>
                  <a:srgbClr val="FF0000"/>
                </a:solidFill>
              </a:rPr>
              <a:t>10</a:t>
            </a:r>
            <a:r>
              <a:rPr lang="zh-CN" altLang="en-US" sz="2400" smtClean="0">
                <a:solidFill>
                  <a:srgbClr val="FF0000"/>
                </a:solidFill>
              </a:rPr>
              <a:t>亿的</a:t>
            </a:r>
            <a:r>
              <a:rPr lang="en-US" altLang="zh-CN" sz="2400" smtClean="0">
                <a:solidFill>
                  <a:srgbClr val="FF0000"/>
                </a:solidFill>
              </a:rPr>
              <a:t>PV</a:t>
            </a:r>
            <a:r>
              <a:rPr lang="zh-CN" altLang="en-US" sz="2400" smtClean="0"/>
              <a:t>，</a:t>
            </a:r>
            <a:r>
              <a:rPr lang="zh-CN" altLang="en-US" sz="2400" smtClean="0">
                <a:solidFill>
                  <a:srgbClr val="FF0000"/>
                </a:solidFill>
              </a:rPr>
              <a:t>平均</a:t>
            </a:r>
            <a:r>
              <a:rPr lang="en-US" altLang="zh-CN" sz="2400" smtClean="0">
                <a:solidFill>
                  <a:srgbClr val="FF0000"/>
                </a:solidFill>
              </a:rPr>
              <a:t>500</a:t>
            </a:r>
            <a:r>
              <a:rPr lang="zh-CN" altLang="en-US" sz="2400" smtClean="0">
                <a:solidFill>
                  <a:srgbClr val="FF0000"/>
                </a:solidFill>
              </a:rPr>
              <a:t>次点击才能买到一张火车票</a:t>
            </a:r>
            <a:r>
              <a:rPr lang="zh-CN" altLang="en-US" sz="2400" smtClean="0"/>
              <a:t>。这加剧了</a:t>
            </a:r>
            <a:r>
              <a:rPr lang="en-US" altLang="zh-CN" sz="2400" smtClean="0"/>
              <a:t>12306</a:t>
            </a:r>
            <a:r>
              <a:rPr lang="zh-CN" altLang="en-US" sz="2400" smtClean="0"/>
              <a:t>系统瘫痪的风险。</a:t>
            </a:r>
          </a:p>
        </p:txBody>
      </p:sp>
      <p:sp>
        <p:nvSpPr>
          <p:cNvPr id="2" name="灯片编号占位符 1"/>
          <p:cNvSpPr>
            <a:spLocks noGrp="1"/>
          </p:cNvSpPr>
          <p:nvPr>
            <p:ph type="sldNum" sz="quarter" idx="10"/>
          </p:nvPr>
        </p:nvSpPr>
        <p:spPr/>
        <p:txBody>
          <a:bodyPr/>
          <a:lstStyle/>
          <a:p>
            <a:pPr>
              <a:defRPr/>
            </a:pPr>
            <a:fld id="{D9CBF718-6DBA-42B5-B138-848D6B525009}" type="slidenum">
              <a:rPr lang="en-US" altLang="zh-CN"/>
              <a:pPr>
                <a:defRPr/>
              </a:pPr>
              <a:t>113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1012">
                                            <p:txEl>
                                              <p:pRg st="0" end="0"/>
                                            </p:txEl>
                                          </p:spTgt>
                                        </p:tgtEl>
                                        <p:attrNameLst>
                                          <p:attrName>style.visibility</p:attrName>
                                        </p:attrNameLst>
                                      </p:cBhvr>
                                      <p:to>
                                        <p:strVal val="visible"/>
                                      </p:to>
                                    </p:set>
                                    <p:animEffect transition="in" filter="fade">
                                      <p:cBhvr>
                                        <p:cTn id="7" dur="500"/>
                                        <p:tgtEl>
                                          <p:spTgt spid="1710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1012">
                                            <p:txEl>
                                              <p:pRg st="1" end="1"/>
                                            </p:txEl>
                                          </p:spTgt>
                                        </p:tgtEl>
                                        <p:attrNameLst>
                                          <p:attrName>style.visibility</p:attrName>
                                        </p:attrNameLst>
                                      </p:cBhvr>
                                      <p:to>
                                        <p:strVal val="visible"/>
                                      </p:to>
                                    </p:set>
                                    <p:animEffect transition="in" filter="fade">
                                      <p:cBhvr>
                                        <p:cTn id="12" dur="500"/>
                                        <p:tgtEl>
                                          <p:spTgt spid="17101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71012">
                                            <p:txEl>
                                              <p:pRg st="2" end="2"/>
                                            </p:txEl>
                                          </p:spTgt>
                                        </p:tgtEl>
                                        <p:attrNameLst>
                                          <p:attrName>style.visibility</p:attrName>
                                        </p:attrNameLst>
                                      </p:cBhvr>
                                      <p:to>
                                        <p:strVal val="visible"/>
                                      </p:to>
                                    </p:set>
                                    <p:animEffect transition="in" filter="fade">
                                      <p:cBhvr>
                                        <p:cTn id="17" dur="500"/>
                                        <p:tgtEl>
                                          <p:spTgt spid="1710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lang="en-US" altLang="zh-CN" smtClean="0"/>
              <a:t>12306.cn</a:t>
            </a:r>
            <a:r>
              <a:rPr smtClean="0"/>
              <a:t>的问题分析</a:t>
            </a:r>
          </a:p>
        </p:txBody>
      </p:sp>
      <p:sp>
        <p:nvSpPr>
          <p:cNvPr id="172036" name="Rectangle 3"/>
          <p:cNvSpPr>
            <a:spLocks noGrp="1" noChangeArrowheads="1"/>
          </p:cNvSpPr>
          <p:nvPr>
            <p:ph type="body" idx="1"/>
          </p:nvPr>
        </p:nvSpPr>
        <p:spPr/>
        <p:txBody>
          <a:bodyPr/>
          <a:lstStyle/>
          <a:p>
            <a:r>
              <a:rPr lang="zh-CN" altLang="en-US" smtClean="0"/>
              <a:t>繁琐的订票过程 </a:t>
            </a:r>
          </a:p>
          <a:p>
            <a:r>
              <a:rPr lang="en-US" altLang="zh-CN" smtClean="0"/>
              <a:t>Oracle</a:t>
            </a:r>
            <a:r>
              <a:rPr lang="zh-CN" altLang="en-US" smtClean="0"/>
              <a:t>数据库的运用</a:t>
            </a:r>
          </a:p>
          <a:p>
            <a:r>
              <a:rPr lang="zh-CN" altLang="en-US" smtClean="0"/>
              <a:t>网页设计过于臃肿</a:t>
            </a:r>
          </a:p>
          <a:p>
            <a:r>
              <a:rPr lang="zh-CN" altLang="en-US" smtClean="0"/>
              <a:t>服务器分布集中</a:t>
            </a:r>
          </a:p>
        </p:txBody>
      </p:sp>
      <p:sp>
        <p:nvSpPr>
          <p:cNvPr id="2" name="灯片编号占位符 1"/>
          <p:cNvSpPr>
            <a:spLocks noGrp="1"/>
          </p:cNvSpPr>
          <p:nvPr>
            <p:ph type="sldNum" sz="quarter" idx="10"/>
          </p:nvPr>
        </p:nvSpPr>
        <p:spPr/>
        <p:txBody>
          <a:bodyPr/>
          <a:lstStyle/>
          <a:p>
            <a:pPr>
              <a:defRPr/>
            </a:pPr>
            <a:fld id="{555D11A7-7ED9-45EC-AEF6-AE1F0F6AF0B7}" type="slidenum">
              <a:rPr lang="en-US" altLang="zh-CN"/>
              <a:pPr>
                <a:defRPr/>
              </a:pPr>
              <a:t>114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2036">
                                            <p:txEl>
                                              <p:pRg st="0" end="0"/>
                                            </p:txEl>
                                          </p:spTgt>
                                        </p:tgtEl>
                                        <p:attrNameLst>
                                          <p:attrName>style.visibility</p:attrName>
                                        </p:attrNameLst>
                                      </p:cBhvr>
                                      <p:to>
                                        <p:strVal val="visible"/>
                                      </p:to>
                                    </p:set>
                                    <p:animEffect transition="in" filter="fade">
                                      <p:cBhvr>
                                        <p:cTn id="7" dur="500"/>
                                        <p:tgtEl>
                                          <p:spTgt spid="17203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2036">
                                            <p:txEl>
                                              <p:pRg st="1" end="1"/>
                                            </p:txEl>
                                          </p:spTgt>
                                        </p:tgtEl>
                                        <p:attrNameLst>
                                          <p:attrName>style.visibility</p:attrName>
                                        </p:attrNameLst>
                                      </p:cBhvr>
                                      <p:to>
                                        <p:strVal val="visible"/>
                                      </p:to>
                                    </p:set>
                                    <p:animEffect transition="in" filter="fade">
                                      <p:cBhvr>
                                        <p:cTn id="12" dur="500"/>
                                        <p:tgtEl>
                                          <p:spTgt spid="17203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72036">
                                            <p:txEl>
                                              <p:pRg st="2" end="2"/>
                                            </p:txEl>
                                          </p:spTgt>
                                        </p:tgtEl>
                                        <p:attrNameLst>
                                          <p:attrName>style.visibility</p:attrName>
                                        </p:attrNameLst>
                                      </p:cBhvr>
                                      <p:to>
                                        <p:strVal val="visible"/>
                                      </p:to>
                                    </p:set>
                                    <p:animEffect transition="in" filter="fade">
                                      <p:cBhvr>
                                        <p:cTn id="17" dur="500"/>
                                        <p:tgtEl>
                                          <p:spTgt spid="17203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72036">
                                            <p:txEl>
                                              <p:pRg st="3" end="3"/>
                                            </p:txEl>
                                          </p:spTgt>
                                        </p:tgtEl>
                                        <p:attrNameLst>
                                          <p:attrName>style.visibility</p:attrName>
                                        </p:attrNameLst>
                                      </p:cBhvr>
                                      <p:to>
                                        <p:strVal val="visible"/>
                                      </p:to>
                                    </p:set>
                                    <p:animEffect transition="in" filter="fade">
                                      <p:cBhvr>
                                        <p:cTn id="22" dur="500"/>
                                        <p:tgtEl>
                                          <p:spTgt spid="1720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4532194"/>
            <a:ext cx="3183900" cy="2115525"/>
          </a:xfrm>
          <a:prstGeom prst="rect">
            <a:avLst/>
          </a:prstGeom>
          <a:ln>
            <a:noFill/>
          </a:ln>
          <a:effectLst>
            <a:softEdge rad="112500"/>
          </a:effectLst>
        </p:spPr>
      </p:pic>
      <p:sp>
        <p:nvSpPr>
          <p:cNvPr id="173060"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lang="en-US" altLang="zh-CN" smtClean="0"/>
              <a:t> </a:t>
            </a:r>
            <a:r>
              <a:rPr smtClean="0"/>
              <a:t>软件危机例子</a:t>
            </a:r>
            <a:r>
              <a:rPr lang="en-US" altLang="zh-CN" smtClean="0"/>
              <a:t>2</a:t>
            </a:r>
            <a:endParaRPr smtClean="0"/>
          </a:p>
        </p:txBody>
      </p:sp>
      <p:sp>
        <p:nvSpPr>
          <p:cNvPr id="174084" name="Rectangle 3"/>
          <p:cNvSpPr>
            <a:spLocks noGrp="1" noChangeArrowheads="1"/>
          </p:cNvSpPr>
          <p:nvPr>
            <p:ph type="body" idx="1"/>
          </p:nvPr>
        </p:nvSpPr>
        <p:spPr>
          <a:xfrm>
            <a:off x="684213" y="1412875"/>
            <a:ext cx="8229600" cy="3384550"/>
          </a:xfrm>
        </p:spPr>
        <p:txBody>
          <a:bodyPr/>
          <a:lstStyle/>
          <a:p>
            <a:pPr>
              <a:spcBef>
                <a:spcPct val="0"/>
              </a:spcBef>
            </a:pPr>
            <a:r>
              <a:rPr lang="zh-CN" altLang="en-US" sz="2400" smtClean="0"/>
              <a:t>最为突出的例子是美国</a:t>
            </a:r>
            <a:r>
              <a:rPr lang="en-US" altLang="zh-CN" sz="2400" smtClean="0"/>
              <a:t>IBM</a:t>
            </a:r>
            <a:r>
              <a:rPr lang="zh-CN" altLang="en-US" sz="2400" smtClean="0"/>
              <a:t>公司于</a:t>
            </a:r>
            <a:r>
              <a:rPr lang="en-US" altLang="zh-CN" sz="2400" smtClean="0"/>
              <a:t>1963</a:t>
            </a:r>
            <a:r>
              <a:rPr lang="zh-CN" altLang="en-US" sz="2400" smtClean="0"/>
              <a:t>年～</a:t>
            </a:r>
            <a:r>
              <a:rPr lang="en-US" altLang="zh-CN" sz="2400" smtClean="0"/>
              <a:t>1966</a:t>
            </a:r>
            <a:r>
              <a:rPr lang="zh-CN" altLang="en-US" sz="2400" smtClean="0"/>
              <a:t>年开发的</a:t>
            </a:r>
            <a:r>
              <a:rPr lang="en-US" altLang="zh-CN" sz="2400" smtClean="0"/>
              <a:t>IBM360</a:t>
            </a:r>
            <a:r>
              <a:rPr lang="zh-CN" altLang="en-US" sz="2400" smtClean="0"/>
              <a:t>系列机的操作系统。 </a:t>
            </a:r>
            <a:endParaRPr lang="en-US" altLang="zh-CN" sz="2400" smtClean="0"/>
          </a:p>
          <a:p>
            <a:pPr>
              <a:spcBef>
                <a:spcPct val="0"/>
              </a:spcBef>
            </a:pPr>
            <a:r>
              <a:rPr lang="zh-CN" altLang="en-US" sz="2400" smtClean="0"/>
              <a:t>该软件系统花了大约</a:t>
            </a:r>
            <a:r>
              <a:rPr lang="en-US" altLang="zh-CN" sz="2400" smtClean="0">
                <a:solidFill>
                  <a:srgbClr val="FF0000"/>
                </a:solidFill>
              </a:rPr>
              <a:t>5 000</a:t>
            </a:r>
            <a:r>
              <a:rPr lang="zh-CN" altLang="en-US" sz="2400" smtClean="0">
                <a:solidFill>
                  <a:srgbClr val="FF0000"/>
                </a:solidFill>
              </a:rPr>
              <a:t>人一年的工作量</a:t>
            </a:r>
            <a:r>
              <a:rPr lang="zh-CN" altLang="en-US" sz="2400" smtClean="0"/>
              <a:t>，写出近</a:t>
            </a:r>
            <a:r>
              <a:rPr lang="en-US" altLang="zh-CN" sz="2400" smtClean="0">
                <a:solidFill>
                  <a:srgbClr val="FF0000"/>
                </a:solidFill>
              </a:rPr>
              <a:t>100</a:t>
            </a:r>
            <a:r>
              <a:rPr lang="zh-CN" altLang="en-US" sz="2400" smtClean="0">
                <a:solidFill>
                  <a:srgbClr val="FF0000"/>
                </a:solidFill>
              </a:rPr>
              <a:t>万行的源程序</a:t>
            </a:r>
            <a:r>
              <a:rPr lang="en-US" altLang="zh-CN" sz="2400" smtClean="0"/>
              <a:t>,</a:t>
            </a:r>
            <a:r>
              <a:rPr lang="zh-CN" altLang="en-US" sz="2400" smtClean="0"/>
              <a:t>经费达</a:t>
            </a:r>
            <a:r>
              <a:rPr lang="zh-CN" altLang="en-US" sz="2400" smtClean="0">
                <a:solidFill>
                  <a:srgbClr val="FF0000"/>
                </a:solidFill>
              </a:rPr>
              <a:t>数亿美圆，</a:t>
            </a:r>
            <a:r>
              <a:rPr lang="zh-CN" altLang="en-US" sz="2400" smtClean="0"/>
              <a:t>结果却令人沮丧，</a:t>
            </a:r>
            <a:r>
              <a:rPr lang="zh-CN" altLang="en-US" sz="2400" smtClean="0">
                <a:solidFill>
                  <a:srgbClr val="FF0000"/>
                </a:solidFill>
              </a:rPr>
              <a:t>错误多达</a:t>
            </a:r>
            <a:r>
              <a:rPr lang="en-US" altLang="zh-CN" sz="2400" smtClean="0">
                <a:solidFill>
                  <a:srgbClr val="FF0000"/>
                </a:solidFill>
              </a:rPr>
              <a:t>2000</a:t>
            </a:r>
            <a:r>
              <a:rPr lang="zh-CN" altLang="en-US" sz="2400" smtClean="0">
                <a:solidFill>
                  <a:srgbClr val="FF0000"/>
                </a:solidFill>
              </a:rPr>
              <a:t>个以上，系统根本无法正常运行</a:t>
            </a:r>
            <a:r>
              <a:rPr lang="zh-CN" altLang="en-US" sz="2400" smtClean="0"/>
              <a:t>。</a:t>
            </a:r>
            <a:endParaRPr lang="en-US" altLang="zh-CN" sz="2400" smtClean="0"/>
          </a:p>
          <a:p>
            <a:pPr>
              <a:spcBef>
                <a:spcPct val="0"/>
              </a:spcBef>
            </a:pPr>
            <a:r>
              <a:rPr lang="zh-CN" altLang="en-US" sz="2400" smtClean="0"/>
              <a:t> </a:t>
            </a:r>
            <a:r>
              <a:rPr lang="en-US" altLang="zh-CN" sz="2400" smtClean="0"/>
              <a:t>OS/360</a:t>
            </a:r>
            <a:r>
              <a:rPr lang="zh-CN" altLang="en-US" sz="2400" smtClean="0"/>
              <a:t>系统的负责人</a:t>
            </a:r>
            <a:r>
              <a:rPr lang="en-US" altLang="zh-CN" sz="2400" smtClean="0"/>
              <a:t>Brooks</a:t>
            </a:r>
            <a:r>
              <a:rPr lang="zh-CN" altLang="en-US" sz="2400" smtClean="0"/>
              <a:t>这样描述开发过程的困难和混乱：“</a:t>
            </a:r>
            <a:r>
              <a:rPr lang="en-US" altLang="zh-CN" sz="2400" smtClean="0"/>
              <a:t>…</a:t>
            </a:r>
            <a:r>
              <a:rPr lang="zh-CN" altLang="en-US" sz="2400" smtClean="0">
                <a:solidFill>
                  <a:srgbClr val="FF0000"/>
                </a:solidFill>
              </a:rPr>
              <a:t>像巨兽在泥潭中作垂死挣扎，挣扎得越猛，泥浆就沾得越多，最后没有一个野兽能够逃脱淹没在泥潭中的命运</a:t>
            </a:r>
            <a:r>
              <a:rPr lang="zh-CN" altLang="en-US" sz="2400" smtClean="0"/>
              <a:t>。</a:t>
            </a:r>
            <a:r>
              <a:rPr lang="en-US" altLang="zh-CN" sz="2400" smtClean="0"/>
              <a:t>…” </a:t>
            </a:r>
            <a:endParaRPr lang="zh-CN" altLang="en-US" sz="2400" smtClean="0"/>
          </a:p>
          <a:p>
            <a:pPr>
              <a:lnSpc>
                <a:spcPct val="80000"/>
              </a:lnSpc>
            </a:pPr>
            <a:endParaRPr lang="zh-CN" altLang="en-US" sz="2400" smtClean="0"/>
          </a:p>
        </p:txBody>
      </p:sp>
      <p:sp>
        <p:nvSpPr>
          <p:cNvPr id="2" name="灯片编号占位符 1"/>
          <p:cNvSpPr>
            <a:spLocks noGrp="1"/>
          </p:cNvSpPr>
          <p:nvPr>
            <p:ph type="sldNum" sz="quarter" idx="10"/>
          </p:nvPr>
        </p:nvSpPr>
        <p:spPr/>
        <p:txBody>
          <a:bodyPr/>
          <a:lstStyle/>
          <a:p>
            <a:pPr>
              <a:defRPr/>
            </a:pPr>
            <a:fld id="{AB4324EE-FD0C-4251-9DA0-8BCF5C9D29ED}" type="slidenum">
              <a:rPr lang="en-US" altLang="zh-CN"/>
              <a:pPr>
                <a:defRPr/>
              </a:pPr>
              <a:t>115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08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08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084">
                                            <p:txEl>
                                              <p:pRg st="2" end="2"/>
                                            </p:txEl>
                                          </p:spTgt>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p:txBody>
          <a:bodyPr/>
          <a:lstStyle/>
          <a:p>
            <a:pPr>
              <a:defRPr/>
            </a:pPr>
            <a:r>
              <a:rPr smtClean="0"/>
              <a:t>软件危机例子</a:t>
            </a:r>
            <a:r>
              <a:rPr lang="en-US" altLang="zh-CN" smtClean="0"/>
              <a:t>2</a:t>
            </a:r>
            <a:endParaRPr smtClean="0"/>
          </a:p>
        </p:txBody>
      </p:sp>
      <p:sp>
        <p:nvSpPr>
          <p:cNvPr id="3" name="内容占位符 2"/>
          <p:cNvSpPr>
            <a:spLocks noGrp="1"/>
          </p:cNvSpPr>
          <p:nvPr>
            <p:ph idx="1"/>
          </p:nvPr>
        </p:nvSpPr>
        <p:spPr/>
        <p:txBody>
          <a:bodyPr/>
          <a:lstStyle/>
          <a:p>
            <a:pPr>
              <a:lnSpc>
                <a:spcPct val="120000"/>
              </a:lnSpc>
              <a:spcBef>
                <a:spcPts val="0"/>
              </a:spcBef>
              <a:defRPr/>
            </a:pPr>
            <a:r>
              <a:rPr lang="en-US" altLang="zh-CN" sz="2400" dirty="0" smtClean="0"/>
              <a:t>1963</a:t>
            </a:r>
            <a:r>
              <a:rPr lang="zh-CN" altLang="en-US" sz="2400" dirty="0" smtClean="0"/>
              <a:t>年美国飞往火星的火箭爆炸，造成数亿美元的损失。原因是</a:t>
            </a:r>
            <a:r>
              <a:rPr lang="en-US" altLang="zh-CN" sz="2400" dirty="0" smtClean="0"/>
              <a:t>FORTRAN</a:t>
            </a:r>
            <a:r>
              <a:rPr lang="zh-CN" altLang="en-US" sz="2400" dirty="0" smtClean="0"/>
              <a:t>程序：</a:t>
            </a:r>
          </a:p>
          <a:p>
            <a:pPr marL="0" indent="0">
              <a:lnSpc>
                <a:spcPct val="120000"/>
              </a:lnSpc>
              <a:spcBef>
                <a:spcPts val="0"/>
              </a:spcBef>
              <a:buFont typeface="Wingdings" panose="05000000000000000000" pitchFamily="2" charset="2"/>
              <a:buNone/>
              <a:defRPr/>
            </a:pPr>
            <a:r>
              <a:rPr lang="zh-CN" altLang="en-US" sz="2400" dirty="0" smtClean="0">
                <a:solidFill>
                  <a:srgbClr val="FF0000"/>
                </a:solidFill>
              </a:rPr>
              <a:t>                  </a:t>
            </a:r>
            <a:r>
              <a:rPr lang="en-US" altLang="zh-CN" sz="2400" dirty="0" smtClean="0">
                <a:solidFill>
                  <a:srgbClr val="FF0000"/>
                </a:solidFill>
              </a:rPr>
              <a:t>DO 5  I=1</a:t>
            </a:r>
            <a:r>
              <a:rPr lang="zh-CN" altLang="en-US" sz="2400" dirty="0" smtClean="0">
                <a:solidFill>
                  <a:srgbClr val="FF0000"/>
                </a:solidFill>
              </a:rPr>
              <a:t>，</a:t>
            </a:r>
            <a:r>
              <a:rPr lang="en-US" altLang="zh-CN" sz="2400" dirty="0" smtClean="0">
                <a:solidFill>
                  <a:srgbClr val="FF0000"/>
                </a:solidFill>
              </a:rPr>
              <a:t>3   </a:t>
            </a:r>
          </a:p>
          <a:p>
            <a:pPr marL="0" indent="0">
              <a:lnSpc>
                <a:spcPct val="120000"/>
              </a:lnSpc>
              <a:spcBef>
                <a:spcPts val="0"/>
              </a:spcBef>
              <a:buFont typeface="Wingdings" panose="05000000000000000000" pitchFamily="2" charset="2"/>
              <a:buNone/>
              <a:defRPr/>
            </a:pPr>
            <a:r>
              <a:rPr lang="en-US" altLang="zh-CN" sz="2400" dirty="0" smtClean="0">
                <a:solidFill>
                  <a:srgbClr val="FF0000"/>
                </a:solidFill>
              </a:rPr>
              <a:t>    </a:t>
            </a:r>
            <a:r>
              <a:rPr lang="zh-CN" altLang="en-US" sz="2400" dirty="0" smtClean="0">
                <a:solidFill>
                  <a:srgbClr val="FF0000"/>
                </a:solidFill>
              </a:rPr>
              <a:t>误写为：</a:t>
            </a:r>
            <a:r>
              <a:rPr lang="en-US" altLang="zh-CN" sz="2400" dirty="0" smtClean="0">
                <a:solidFill>
                  <a:srgbClr val="FF0000"/>
                </a:solidFill>
              </a:rPr>
              <a:t>DO 5  I=1 . 3</a:t>
            </a:r>
          </a:p>
          <a:p>
            <a:pPr>
              <a:lnSpc>
                <a:spcPct val="120000"/>
              </a:lnSpc>
              <a:spcBef>
                <a:spcPts val="0"/>
              </a:spcBef>
              <a:defRPr/>
            </a:pPr>
            <a:endParaRPr lang="en-US" altLang="zh-CN" sz="2400" dirty="0" smtClean="0"/>
          </a:p>
          <a:p>
            <a:pPr marL="0" indent="0">
              <a:lnSpc>
                <a:spcPct val="120000"/>
              </a:lnSpc>
              <a:spcBef>
                <a:spcPts val="0"/>
              </a:spcBef>
              <a:buFont typeface="Wingdings" panose="05000000000000000000" pitchFamily="2" charset="2"/>
              <a:buNone/>
              <a:defRPr/>
            </a:pPr>
            <a:endParaRPr lang="en-US" altLang="zh-CN" sz="2400" dirty="0" smtClean="0"/>
          </a:p>
        </p:txBody>
      </p:sp>
      <p:sp>
        <p:nvSpPr>
          <p:cNvPr id="2" name="灯片编号占位符 1"/>
          <p:cNvSpPr>
            <a:spLocks noGrp="1"/>
          </p:cNvSpPr>
          <p:nvPr>
            <p:ph type="sldNum" sz="quarter" idx="10"/>
          </p:nvPr>
        </p:nvSpPr>
        <p:spPr/>
        <p:txBody>
          <a:bodyPr/>
          <a:lstStyle/>
          <a:p>
            <a:pPr>
              <a:defRPr/>
            </a:pPr>
            <a:fld id="{233B528A-2CDB-4036-BC35-CAB0EAA26C15}" type="slidenum">
              <a:rPr lang="en-US" altLang="zh-CN"/>
              <a:pPr>
                <a:defRPr/>
              </a:pPr>
              <a:t>116</a:t>
            </a:fld>
            <a:endParaRPr lang="en-US" altLang="zh-CN"/>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p:cNvSpPr>
          <p:nvPr>
            <p:ph type="title"/>
          </p:nvPr>
        </p:nvSpPr>
        <p:spPr/>
        <p:txBody>
          <a:bodyPr/>
          <a:lstStyle/>
          <a:p>
            <a:pPr>
              <a:defRPr/>
            </a:pPr>
            <a:r>
              <a:rPr smtClean="0"/>
              <a:t>软件危机例子</a:t>
            </a:r>
            <a:r>
              <a:rPr lang="en-US" altLang="zh-CN" smtClean="0"/>
              <a:t>3</a:t>
            </a:r>
            <a:endParaRPr smtClean="0"/>
          </a:p>
        </p:txBody>
      </p:sp>
      <p:sp>
        <p:nvSpPr>
          <p:cNvPr id="3" name="内容占位符 2"/>
          <p:cNvSpPr>
            <a:spLocks noGrp="1"/>
          </p:cNvSpPr>
          <p:nvPr>
            <p:ph idx="1"/>
          </p:nvPr>
        </p:nvSpPr>
        <p:spPr>
          <a:xfrm>
            <a:off x="684213" y="1412875"/>
            <a:ext cx="8229600" cy="1944688"/>
          </a:xfrm>
        </p:spPr>
        <p:txBody>
          <a:bodyPr/>
          <a:lstStyle/>
          <a:p>
            <a:pPr>
              <a:lnSpc>
                <a:spcPct val="150000"/>
              </a:lnSpc>
              <a:defRPr/>
            </a:pPr>
            <a:r>
              <a:rPr lang="en-US" altLang="zh-CN" sz="2400" dirty="0" smtClean="0"/>
              <a:t>1967</a:t>
            </a:r>
            <a:r>
              <a:rPr lang="zh-CN" altLang="en-US" sz="2400" dirty="0" smtClean="0"/>
              <a:t>年苏联“联盟一号”载人宇宙飞船在返航时，由于软件忽略一个小数点，导至在进入大气层时因打不开降落伞而烧毁。</a:t>
            </a:r>
          </a:p>
          <a:p>
            <a:pPr marL="0" indent="0">
              <a:buFont typeface="Wingdings" panose="05000000000000000000" pitchFamily="2" charset="2"/>
              <a:buNone/>
              <a:defRPr/>
            </a:pPr>
            <a:endParaRPr lang="zh-CN" altLang="en-US" sz="2400" dirty="0"/>
          </a:p>
        </p:txBody>
      </p:sp>
      <p:sp>
        <p:nvSpPr>
          <p:cNvPr id="2" name="灯片编号占位符 1"/>
          <p:cNvSpPr>
            <a:spLocks noGrp="1"/>
          </p:cNvSpPr>
          <p:nvPr>
            <p:ph type="sldNum" sz="quarter" idx="10"/>
          </p:nvPr>
        </p:nvSpPr>
        <p:spPr/>
        <p:txBody>
          <a:bodyPr/>
          <a:lstStyle/>
          <a:p>
            <a:pPr>
              <a:defRPr/>
            </a:pPr>
            <a:fld id="{DDF981FE-F47B-4F5B-BEBA-0494E4FB36B1}" type="slidenum">
              <a:rPr lang="en-US" altLang="zh-CN"/>
              <a:pPr>
                <a:defRPr/>
              </a:pPr>
              <a:t>117</a:t>
            </a:fld>
            <a:endParaRPr lang="en-US" altLang="zh-CN"/>
          </a:p>
        </p:txBody>
      </p:sp>
      <p:pic>
        <p:nvPicPr>
          <p:cNvPr id="148485"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4589463"/>
            <a:ext cx="32385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6"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08588" y="4589463"/>
            <a:ext cx="34671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7" name="图片 6">
            <a:hlinkClick r:id="rId5"/>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2532063"/>
            <a:ext cx="6151562" cy="197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1"/>
          <p:cNvSpPr>
            <a:spLocks noGrp="1"/>
          </p:cNvSpPr>
          <p:nvPr>
            <p:ph type="title"/>
          </p:nvPr>
        </p:nvSpPr>
        <p:spPr/>
        <p:txBody>
          <a:bodyPr/>
          <a:lstStyle/>
          <a:p>
            <a:pPr>
              <a:defRPr/>
            </a:pPr>
            <a:r>
              <a:rPr smtClean="0"/>
              <a:t>软件危机后果</a:t>
            </a:r>
          </a:p>
        </p:txBody>
      </p:sp>
      <p:sp>
        <p:nvSpPr>
          <p:cNvPr id="150531" name="内容占位符 2"/>
          <p:cNvSpPr>
            <a:spLocks noGrp="1"/>
          </p:cNvSpPr>
          <p:nvPr>
            <p:ph idx="1"/>
          </p:nvPr>
        </p:nvSpPr>
        <p:spPr/>
        <p:txBody>
          <a:bodyPr/>
          <a:lstStyle/>
          <a:p>
            <a:r>
              <a:rPr lang="zh-CN" altLang="en-US" sz="2400" smtClean="0"/>
              <a:t>从以上事例可以看出，如果开发的软件隐含错误，可靠性得不到保证，那么在运行过程中很可能对整个系统造成十分严重的后果，轻则影响到系统的正常工作，重则导致整个系统的瘫痪， 乃至造成无可挽回的恶性事故。</a:t>
            </a:r>
            <a:endParaRPr lang="en-US" altLang="zh-CN" sz="2400" smtClean="0"/>
          </a:p>
          <a:p>
            <a:r>
              <a:rPr lang="zh-CN" altLang="en-US" sz="2400" smtClean="0"/>
              <a:t>如，银行的存款可能被化为乌有；工厂的产品全部报废，导致工厂破产。</a:t>
            </a:r>
          </a:p>
        </p:txBody>
      </p:sp>
      <p:sp>
        <p:nvSpPr>
          <p:cNvPr id="2" name="灯片编号占位符 1"/>
          <p:cNvSpPr>
            <a:spLocks noGrp="1"/>
          </p:cNvSpPr>
          <p:nvPr>
            <p:ph type="sldNum" sz="quarter" idx="10"/>
          </p:nvPr>
        </p:nvSpPr>
        <p:spPr/>
        <p:txBody>
          <a:bodyPr/>
          <a:lstStyle/>
          <a:p>
            <a:pPr>
              <a:defRPr/>
            </a:pPr>
            <a:fld id="{1869F18E-3853-42BE-A847-8F449801EE16}" type="slidenum">
              <a:rPr lang="en-US" altLang="zh-CN"/>
              <a:pPr>
                <a:defRPr/>
              </a:pPr>
              <a:t>118</a:t>
            </a:fld>
            <a:endParaRPr lang="en-US" altLang="zh-CN"/>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lang="en-US" altLang="zh-CN" smtClean="0"/>
              <a:t> </a:t>
            </a:r>
            <a:r>
              <a:rPr smtClean="0"/>
              <a:t>软件危机的主要表现</a:t>
            </a:r>
          </a:p>
        </p:txBody>
      </p:sp>
      <p:sp>
        <p:nvSpPr>
          <p:cNvPr id="175108" name="Rectangle 3"/>
          <p:cNvSpPr>
            <a:spLocks noGrp="1" noChangeArrowheads="1"/>
          </p:cNvSpPr>
          <p:nvPr>
            <p:ph idx="1"/>
          </p:nvPr>
        </p:nvSpPr>
        <p:spPr/>
        <p:txBody>
          <a:bodyPr/>
          <a:lstStyle/>
          <a:p>
            <a:pPr marL="812800" indent="-812800">
              <a:lnSpc>
                <a:spcPct val="90000"/>
              </a:lnSpc>
            </a:pPr>
            <a:r>
              <a:rPr lang="zh-CN" altLang="en-US" smtClean="0"/>
              <a:t>对软件开发成本和进度的估计常常很不准确。 </a:t>
            </a:r>
          </a:p>
          <a:p>
            <a:pPr marL="812800" indent="-812800">
              <a:lnSpc>
                <a:spcPct val="90000"/>
              </a:lnSpc>
            </a:pPr>
            <a:r>
              <a:rPr lang="zh-CN" altLang="en-US" smtClean="0"/>
              <a:t>用户对“已完成的”软件系统不满意的现象经常发生。 </a:t>
            </a:r>
          </a:p>
          <a:p>
            <a:pPr marL="812800" indent="-812800">
              <a:lnSpc>
                <a:spcPct val="90000"/>
              </a:lnSpc>
            </a:pPr>
            <a:r>
              <a:rPr lang="zh-CN" altLang="en-US" smtClean="0"/>
              <a:t>软件产品的质量常常靠不住。</a:t>
            </a:r>
          </a:p>
          <a:p>
            <a:pPr marL="812800" indent="-812800">
              <a:lnSpc>
                <a:spcPct val="90000"/>
              </a:lnSpc>
            </a:pPr>
            <a:r>
              <a:rPr lang="zh-CN" altLang="en-US" smtClean="0"/>
              <a:t>软件常常是不可维护的。</a:t>
            </a:r>
          </a:p>
          <a:p>
            <a:pPr marL="812800" indent="-812800">
              <a:lnSpc>
                <a:spcPct val="90000"/>
              </a:lnSpc>
            </a:pPr>
            <a:r>
              <a:rPr lang="zh-CN" altLang="en-US" smtClean="0"/>
              <a:t>软件通常没有适当的文档资料。 </a:t>
            </a:r>
          </a:p>
          <a:p>
            <a:pPr marL="812800" indent="-812800">
              <a:lnSpc>
                <a:spcPct val="90000"/>
              </a:lnSpc>
            </a:pPr>
            <a:r>
              <a:rPr lang="zh-CN" altLang="en-US" smtClean="0"/>
              <a:t>软件成本在计算机系统总成本中所占比例逐年上升。 </a:t>
            </a:r>
          </a:p>
        </p:txBody>
      </p:sp>
      <p:sp>
        <p:nvSpPr>
          <p:cNvPr id="2" name="灯片编号占位符 1"/>
          <p:cNvSpPr>
            <a:spLocks noGrp="1"/>
          </p:cNvSpPr>
          <p:nvPr>
            <p:ph type="sldNum" sz="quarter" idx="10"/>
          </p:nvPr>
        </p:nvSpPr>
        <p:spPr/>
        <p:txBody>
          <a:bodyPr/>
          <a:lstStyle/>
          <a:p>
            <a:pPr>
              <a:defRPr/>
            </a:pPr>
            <a:fld id="{BE282025-3AC4-4BC7-B0A9-8CC5491C1A15}" type="slidenum">
              <a:rPr lang="en-US" altLang="zh-CN"/>
              <a:pPr>
                <a:defRPr/>
              </a:pPr>
              <a:t>119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5108">
                                            <p:txEl>
                                              <p:pRg st="0" end="0"/>
                                            </p:txEl>
                                          </p:spTgt>
                                        </p:tgtEl>
                                        <p:attrNameLst>
                                          <p:attrName>style.visibility</p:attrName>
                                        </p:attrNameLst>
                                      </p:cBhvr>
                                      <p:to>
                                        <p:strVal val="visible"/>
                                      </p:to>
                                    </p:set>
                                    <p:animEffect transition="in" filter="fade">
                                      <p:cBhvr>
                                        <p:cTn id="7" dur="500"/>
                                        <p:tgtEl>
                                          <p:spTgt spid="17510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5108">
                                            <p:txEl>
                                              <p:pRg st="1" end="1"/>
                                            </p:txEl>
                                          </p:spTgt>
                                        </p:tgtEl>
                                        <p:attrNameLst>
                                          <p:attrName>style.visibility</p:attrName>
                                        </p:attrNameLst>
                                      </p:cBhvr>
                                      <p:to>
                                        <p:strVal val="visible"/>
                                      </p:to>
                                    </p:set>
                                    <p:animEffect transition="in" filter="fade">
                                      <p:cBhvr>
                                        <p:cTn id="12" dur="500"/>
                                        <p:tgtEl>
                                          <p:spTgt spid="17510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75108">
                                            <p:txEl>
                                              <p:pRg st="2" end="2"/>
                                            </p:txEl>
                                          </p:spTgt>
                                        </p:tgtEl>
                                        <p:attrNameLst>
                                          <p:attrName>style.visibility</p:attrName>
                                        </p:attrNameLst>
                                      </p:cBhvr>
                                      <p:to>
                                        <p:strVal val="visible"/>
                                      </p:to>
                                    </p:set>
                                    <p:animEffect transition="in" filter="fade">
                                      <p:cBhvr>
                                        <p:cTn id="17" dur="500"/>
                                        <p:tgtEl>
                                          <p:spTgt spid="17510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75108">
                                            <p:txEl>
                                              <p:pRg st="3" end="3"/>
                                            </p:txEl>
                                          </p:spTgt>
                                        </p:tgtEl>
                                        <p:attrNameLst>
                                          <p:attrName>style.visibility</p:attrName>
                                        </p:attrNameLst>
                                      </p:cBhvr>
                                      <p:to>
                                        <p:strVal val="visible"/>
                                      </p:to>
                                    </p:set>
                                    <p:animEffect transition="in" filter="fade">
                                      <p:cBhvr>
                                        <p:cTn id="22" dur="500"/>
                                        <p:tgtEl>
                                          <p:spTgt spid="17510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75108">
                                            <p:txEl>
                                              <p:pRg st="4" end="4"/>
                                            </p:txEl>
                                          </p:spTgt>
                                        </p:tgtEl>
                                        <p:attrNameLst>
                                          <p:attrName>style.visibility</p:attrName>
                                        </p:attrNameLst>
                                      </p:cBhvr>
                                      <p:to>
                                        <p:strVal val="visible"/>
                                      </p:to>
                                    </p:set>
                                    <p:animEffect transition="in" filter="fade">
                                      <p:cBhvr>
                                        <p:cTn id="27" dur="500"/>
                                        <p:tgtEl>
                                          <p:spTgt spid="17510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75108">
                                            <p:txEl>
                                              <p:pRg st="5" end="5"/>
                                            </p:txEl>
                                          </p:spTgt>
                                        </p:tgtEl>
                                        <p:attrNameLst>
                                          <p:attrName>style.visibility</p:attrName>
                                        </p:attrNameLst>
                                      </p:cBhvr>
                                      <p:to>
                                        <p:strVal val="visible"/>
                                      </p:to>
                                    </p:set>
                                    <p:animEffect transition="in" filter="fade">
                                      <p:cBhvr>
                                        <p:cTn id="32" dur="500"/>
                                        <p:tgtEl>
                                          <p:spTgt spid="17510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a:defRPr/>
            </a:pPr>
            <a:r>
              <a:rPr smtClean="0"/>
              <a:t>工作职责</a:t>
            </a:r>
          </a:p>
        </p:txBody>
      </p:sp>
      <p:sp>
        <p:nvSpPr>
          <p:cNvPr id="20483" name="内容占位符 2"/>
          <p:cNvSpPr>
            <a:spLocks noGrp="1"/>
          </p:cNvSpPr>
          <p:nvPr>
            <p:ph idx="1"/>
          </p:nvPr>
        </p:nvSpPr>
        <p:spPr>
          <a:xfrm>
            <a:off x="457200" y="1600200"/>
            <a:ext cx="8610600" cy="4524375"/>
          </a:xfrm>
        </p:spPr>
        <p:txBody>
          <a:bodyPr/>
          <a:lstStyle/>
          <a:p>
            <a:pPr marL="0" indent="0">
              <a:buFont typeface="Arial" panose="020B0604020202020204" pitchFamily="34" charset="0"/>
              <a:buNone/>
            </a:pPr>
            <a:r>
              <a:rPr lang="en-US" altLang="zh-CN" sz="2400" smtClean="0"/>
              <a:t>1</a:t>
            </a:r>
            <a:r>
              <a:rPr lang="zh-CN" altLang="en-US" sz="2400" smtClean="0"/>
              <a:t>、确认需求</a:t>
            </a:r>
          </a:p>
          <a:p>
            <a:pPr marL="355600" lvl="1" indent="0">
              <a:buFont typeface="Arial" panose="020B0604020202020204" pitchFamily="34" charset="0"/>
              <a:buNone/>
            </a:pPr>
            <a:r>
              <a:rPr lang="zh-CN" altLang="en-US" sz="2000" smtClean="0"/>
              <a:t>在项目开发过程中，架构师是在需求规格说明书完成后介入的，需求规格说明书必须得到架构师的认可。架构师需要和分析人员反复交流，以保证自己完整并准确地理解用户需求。</a:t>
            </a:r>
          </a:p>
          <a:p>
            <a:pPr marL="0" indent="0">
              <a:buFont typeface="Arial" panose="020B0604020202020204" pitchFamily="34" charset="0"/>
              <a:buNone/>
            </a:pPr>
            <a:r>
              <a:rPr lang="en-US" altLang="zh-CN" sz="2400" smtClean="0"/>
              <a:t>2</a:t>
            </a:r>
            <a:r>
              <a:rPr lang="zh-CN" altLang="en-US" sz="2400" smtClean="0"/>
              <a:t>、系统分解</a:t>
            </a:r>
          </a:p>
          <a:p>
            <a:pPr marL="355600" lvl="1" indent="0">
              <a:buFont typeface="Arial" panose="020B0604020202020204" pitchFamily="34" charset="0"/>
              <a:buNone/>
            </a:pPr>
            <a:r>
              <a:rPr lang="zh-CN" altLang="en-US" sz="2000" smtClean="0"/>
              <a:t>依据用户需求，架构师将系统整体分解为更小的子系统和组件，从而形成不同的逻辑层或服务。随后，架构师会确定各层的接口，层与层相互之间的关系。架构师不仅要对整个系统分层，进行“纵向”分解，还要对同一逻辑层分块，进行“横向”分解。软件架构师的功力基本体现于此，这是一项相对复杂的工作。</a:t>
            </a:r>
          </a:p>
          <a:p>
            <a:pPr marL="0" indent="0">
              <a:buFont typeface="Arial" panose="020B0604020202020204" pitchFamily="34" charset="0"/>
              <a:buNone/>
            </a:pPr>
            <a:endParaRPr lang="zh-CN" altLang="en-US" sz="2400" smtClean="0"/>
          </a:p>
        </p:txBody>
      </p:sp>
      <p:sp>
        <p:nvSpPr>
          <p:cNvPr id="3" name="灯片编号占位符 2"/>
          <p:cNvSpPr>
            <a:spLocks noGrp="1"/>
          </p:cNvSpPr>
          <p:nvPr>
            <p:ph type="sldNum" sz="quarter" idx="10"/>
          </p:nvPr>
        </p:nvSpPr>
        <p:spPr/>
        <p:txBody>
          <a:bodyPr/>
          <a:lstStyle/>
          <a:p>
            <a:pPr>
              <a:defRPr/>
            </a:pPr>
            <a:fld id="{433BE420-7563-48C1-ABC8-0E054BC89AAA}" type="slidenum">
              <a:rPr lang="en-US" altLang="zh-CN"/>
              <a:pPr>
                <a:defRPr/>
              </a:pPr>
              <a:t>12</a:t>
            </a:fld>
            <a:endParaRPr lang="en-US" altLang="zh-CN"/>
          </a:p>
        </p:txBody>
      </p:sp>
    </p:spTree>
  </p:cSld>
  <p:clrMapOvr>
    <a:masterClrMapping/>
  </p:clrMapOvr>
  <p:transition spd="slow"/>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lang="en-US" altLang="zh-CN" smtClean="0"/>
              <a:t> </a:t>
            </a:r>
            <a:r>
              <a:rPr smtClean="0"/>
              <a:t>软件危机的概况 </a:t>
            </a:r>
          </a:p>
        </p:txBody>
      </p:sp>
      <p:sp>
        <p:nvSpPr>
          <p:cNvPr id="173060" name="Rectangle 3"/>
          <p:cNvSpPr>
            <a:spLocks noGrp="1" noChangeArrowheads="1"/>
          </p:cNvSpPr>
          <p:nvPr>
            <p:ph type="body" idx="1"/>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spcAft>
                <a:spcPct val="10000"/>
              </a:spcAft>
            </a:pPr>
            <a:r>
              <a:rPr lang="zh-CN" altLang="en-US" sz="2400" smtClean="0">
                <a:solidFill>
                  <a:srgbClr val="FF0000"/>
                </a:solidFill>
              </a:rPr>
              <a:t>软件危机</a:t>
            </a:r>
            <a:r>
              <a:rPr lang="en-US" altLang="zh-CN" sz="2400" smtClean="0">
                <a:solidFill>
                  <a:srgbClr val="FF0000"/>
                </a:solidFill>
              </a:rPr>
              <a:t>(Software Crisis) </a:t>
            </a:r>
            <a:r>
              <a:rPr lang="zh-CN" altLang="en-US" sz="2400" smtClean="0"/>
              <a:t>是计算机软件在它的开发和维护过程中所遇到的一系列严重问题。概括地说，主要包含两方面的问题：</a:t>
            </a:r>
          </a:p>
          <a:p>
            <a:pPr lvl="1">
              <a:spcAft>
                <a:spcPct val="10000"/>
              </a:spcAft>
            </a:pPr>
            <a:r>
              <a:rPr lang="zh-CN" altLang="en-US" sz="2000" smtClean="0"/>
              <a:t>如何开发</a:t>
            </a:r>
            <a:r>
              <a:rPr lang="zh-CN" altLang="en-US" sz="2000" smtClean="0">
                <a:hlinkClick r:id="rId2"/>
              </a:rPr>
              <a:t>软件</a:t>
            </a:r>
            <a:r>
              <a:rPr lang="zh-CN" altLang="en-US" sz="2000" smtClean="0"/>
              <a:t>，怎样满足对软件日益增长的</a:t>
            </a:r>
            <a:r>
              <a:rPr lang="zh-CN" altLang="en-US" sz="2000" smtClean="0">
                <a:hlinkClick r:id="rId3"/>
              </a:rPr>
              <a:t>需求</a:t>
            </a:r>
            <a:r>
              <a:rPr lang="zh-CN" altLang="en-US" sz="2000" smtClean="0"/>
              <a:t>；</a:t>
            </a:r>
          </a:p>
          <a:p>
            <a:pPr lvl="1">
              <a:spcAft>
                <a:spcPct val="10000"/>
              </a:spcAft>
            </a:pPr>
            <a:r>
              <a:rPr lang="zh-CN" altLang="en-US" sz="2000" smtClean="0"/>
              <a:t>如何维护数量不断膨胀的已有软件。</a:t>
            </a:r>
          </a:p>
          <a:p>
            <a:pPr>
              <a:spcAft>
                <a:spcPct val="10000"/>
              </a:spcAft>
            </a:pPr>
            <a:r>
              <a:rPr lang="zh-CN" altLang="en-US" sz="2400" smtClean="0"/>
              <a:t>大型软件的开发过程中出现了的三大难题。</a:t>
            </a:r>
          </a:p>
          <a:p>
            <a:pPr lvl="1">
              <a:spcAft>
                <a:spcPct val="10000"/>
              </a:spcAft>
            </a:pPr>
            <a:r>
              <a:rPr lang="zh-CN" altLang="en-US" sz="2000" smtClean="0"/>
              <a:t>复杂程度高</a:t>
            </a:r>
          </a:p>
          <a:p>
            <a:pPr lvl="1">
              <a:spcAft>
                <a:spcPct val="10000"/>
              </a:spcAft>
            </a:pPr>
            <a:r>
              <a:rPr lang="zh-CN" altLang="en-US" sz="2000" smtClean="0"/>
              <a:t>研制周期长</a:t>
            </a:r>
          </a:p>
          <a:p>
            <a:pPr lvl="1">
              <a:spcAft>
                <a:spcPct val="10000"/>
              </a:spcAft>
            </a:pPr>
            <a:r>
              <a:rPr lang="zh-CN" altLang="en-US" sz="2000" smtClean="0"/>
              <a:t>正确性难以保证</a:t>
            </a:r>
          </a:p>
          <a:p>
            <a:pPr>
              <a:spcAft>
                <a:spcPct val="10000"/>
              </a:spcAft>
            </a:pPr>
            <a:r>
              <a:rPr lang="zh-CN" altLang="en-US" sz="2400" smtClean="0"/>
              <a:t>遇到的问题找不到解决办法，致使问题堆积起来，形成了人们难以控制的局面，出现了所谓的“</a:t>
            </a:r>
            <a:r>
              <a:rPr lang="zh-CN" altLang="en-US" sz="2400" smtClean="0">
                <a:solidFill>
                  <a:srgbClr val="FF0000"/>
                </a:solidFill>
              </a:rPr>
              <a:t>软件危机</a:t>
            </a:r>
            <a:r>
              <a:rPr lang="zh-CN" altLang="en-US" sz="2400" smtClean="0"/>
              <a:t>”。 </a:t>
            </a:r>
          </a:p>
        </p:txBody>
      </p:sp>
      <p:sp>
        <p:nvSpPr>
          <p:cNvPr id="2" name="灯片编号占位符 1"/>
          <p:cNvSpPr>
            <a:spLocks noGrp="1"/>
          </p:cNvSpPr>
          <p:nvPr>
            <p:ph type="sldNum" sz="quarter" idx="10"/>
          </p:nvPr>
        </p:nvSpPr>
        <p:spPr/>
        <p:txBody>
          <a:bodyPr/>
          <a:lstStyle/>
          <a:p>
            <a:pPr>
              <a:defRPr/>
            </a:pPr>
            <a:fld id="{E713271A-7471-4EA2-8C7C-5C8A4A0F63AA}" type="slidenum">
              <a:rPr lang="en-US" altLang="zh-CN"/>
              <a:pPr>
                <a:defRPr/>
              </a:pPr>
              <a:t>120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3060">
                                            <p:txEl>
                                              <p:pRg st="0" end="0"/>
                                            </p:txEl>
                                          </p:spTgt>
                                        </p:tgtEl>
                                        <p:attrNameLst>
                                          <p:attrName>style.visibility</p:attrName>
                                        </p:attrNameLst>
                                      </p:cBhvr>
                                      <p:to>
                                        <p:strVal val="visible"/>
                                      </p:to>
                                    </p:set>
                                    <p:animEffect transition="in" filter="fade">
                                      <p:cBhvr>
                                        <p:cTn id="7" dur="500"/>
                                        <p:tgtEl>
                                          <p:spTgt spid="17306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3060">
                                            <p:txEl>
                                              <p:pRg st="1" end="1"/>
                                            </p:txEl>
                                          </p:spTgt>
                                        </p:tgtEl>
                                        <p:attrNameLst>
                                          <p:attrName>style.visibility</p:attrName>
                                        </p:attrNameLst>
                                      </p:cBhvr>
                                      <p:to>
                                        <p:strVal val="visible"/>
                                      </p:to>
                                    </p:set>
                                    <p:animEffect transition="in" filter="fade">
                                      <p:cBhvr>
                                        <p:cTn id="12" dur="500"/>
                                        <p:tgtEl>
                                          <p:spTgt spid="17306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73060">
                                            <p:txEl>
                                              <p:pRg st="2" end="2"/>
                                            </p:txEl>
                                          </p:spTgt>
                                        </p:tgtEl>
                                        <p:attrNameLst>
                                          <p:attrName>style.visibility</p:attrName>
                                        </p:attrNameLst>
                                      </p:cBhvr>
                                      <p:to>
                                        <p:strVal val="visible"/>
                                      </p:to>
                                    </p:set>
                                    <p:animEffect transition="in" filter="fade">
                                      <p:cBhvr>
                                        <p:cTn id="17" dur="500"/>
                                        <p:tgtEl>
                                          <p:spTgt spid="17306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73060">
                                            <p:txEl>
                                              <p:pRg st="3" end="3"/>
                                            </p:txEl>
                                          </p:spTgt>
                                        </p:tgtEl>
                                        <p:attrNameLst>
                                          <p:attrName>style.visibility</p:attrName>
                                        </p:attrNameLst>
                                      </p:cBhvr>
                                      <p:to>
                                        <p:strVal val="visible"/>
                                      </p:to>
                                    </p:set>
                                    <p:animEffect transition="in" filter="fade">
                                      <p:cBhvr>
                                        <p:cTn id="22" dur="500"/>
                                        <p:tgtEl>
                                          <p:spTgt spid="173060">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73060">
                                            <p:txEl>
                                              <p:pRg st="4" end="4"/>
                                            </p:txEl>
                                          </p:spTgt>
                                        </p:tgtEl>
                                        <p:attrNameLst>
                                          <p:attrName>style.visibility</p:attrName>
                                        </p:attrNameLst>
                                      </p:cBhvr>
                                      <p:to>
                                        <p:strVal val="visible"/>
                                      </p:to>
                                    </p:set>
                                    <p:animEffect transition="in" filter="fade">
                                      <p:cBhvr>
                                        <p:cTn id="27" dur="500"/>
                                        <p:tgtEl>
                                          <p:spTgt spid="173060">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73060">
                                            <p:txEl>
                                              <p:pRg st="5" end="5"/>
                                            </p:txEl>
                                          </p:spTgt>
                                        </p:tgtEl>
                                        <p:attrNameLst>
                                          <p:attrName>style.visibility</p:attrName>
                                        </p:attrNameLst>
                                      </p:cBhvr>
                                      <p:to>
                                        <p:strVal val="visible"/>
                                      </p:to>
                                    </p:set>
                                    <p:animEffect transition="in" filter="fade">
                                      <p:cBhvr>
                                        <p:cTn id="32" dur="500"/>
                                        <p:tgtEl>
                                          <p:spTgt spid="173060">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173060">
                                            <p:txEl>
                                              <p:pRg st="6" end="6"/>
                                            </p:txEl>
                                          </p:spTgt>
                                        </p:tgtEl>
                                        <p:attrNameLst>
                                          <p:attrName>style.visibility</p:attrName>
                                        </p:attrNameLst>
                                      </p:cBhvr>
                                      <p:to>
                                        <p:strVal val="visible"/>
                                      </p:to>
                                    </p:set>
                                    <p:animEffect transition="in" filter="fade">
                                      <p:cBhvr>
                                        <p:cTn id="37" dur="500"/>
                                        <p:tgtEl>
                                          <p:spTgt spid="173060">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173060">
                                            <p:txEl>
                                              <p:pRg st="7" end="7"/>
                                            </p:txEl>
                                          </p:spTgt>
                                        </p:tgtEl>
                                        <p:attrNameLst>
                                          <p:attrName>style.visibility</p:attrName>
                                        </p:attrNameLst>
                                      </p:cBhvr>
                                      <p:to>
                                        <p:strVal val="visible"/>
                                      </p:to>
                                    </p:set>
                                    <p:animEffect transition="in" filter="fade">
                                      <p:cBhvr>
                                        <p:cTn id="42" dur="500"/>
                                        <p:tgtEl>
                                          <p:spTgt spid="17306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解决途径及软件方法学的形成 </a:t>
            </a:r>
          </a:p>
        </p:txBody>
      </p:sp>
      <p:sp>
        <p:nvSpPr>
          <p:cNvPr id="176132" name="Rectangle 3"/>
          <p:cNvSpPr>
            <a:spLocks noGrp="1" noChangeArrowheads="1"/>
          </p:cNvSpPr>
          <p:nvPr>
            <p:ph idx="1"/>
          </p:nvPr>
        </p:nvSpPr>
        <p:spPr/>
        <p:txBody>
          <a:bodyPr/>
          <a:lstStyle/>
          <a:p>
            <a:pPr>
              <a:lnSpc>
                <a:spcPct val="80000"/>
              </a:lnSpc>
              <a:buFont typeface="Wingdings" panose="05000000000000000000" pitchFamily="2" charset="2"/>
              <a:buNone/>
            </a:pPr>
            <a:r>
              <a:rPr lang="zh-CN" altLang="en-US" sz="2400" smtClean="0"/>
              <a:t>为了解决软件危机，形成了两个新的学科</a:t>
            </a:r>
          </a:p>
          <a:p>
            <a:pPr>
              <a:lnSpc>
                <a:spcPct val="80000"/>
              </a:lnSpc>
            </a:pPr>
            <a:endParaRPr lang="en-US" altLang="zh-CN" sz="2400" smtClean="0"/>
          </a:p>
          <a:p>
            <a:pPr>
              <a:lnSpc>
                <a:spcPct val="80000"/>
              </a:lnSpc>
            </a:pPr>
            <a:r>
              <a:rPr lang="zh-CN" altLang="en-US" sz="2400" smtClean="0"/>
              <a:t>程序设计方法学</a:t>
            </a:r>
            <a:endParaRPr lang="en-US" altLang="zh-CN" sz="2400" smtClean="0"/>
          </a:p>
          <a:p>
            <a:pPr>
              <a:lnSpc>
                <a:spcPct val="80000"/>
              </a:lnSpc>
            </a:pPr>
            <a:endParaRPr lang="en-US" altLang="zh-CN" sz="2400" smtClean="0"/>
          </a:p>
          <a:p>
            <a:pPr>
              <a:lnSpc>
                <a:spcPct val="80000"/>
              </a:lnSpc>
            </a:pPr>
            <a:r>
              <a:rPr lang="zh-CN" altLang="en-US" sz="2400" smtClean="0"/>
              <a:t>软件工程学</a:t>
            </a:r>
            <a:endParaRPr lang="zh-CN" altLang="en-US" smtClean="0"/>
          </a:p>
        </p:txBody>
      </p:sp>
      <p:sp>
        <p:nvSpPr>
          <p:cNvPr id="2" name="灯片编号占位符 1"/>
          <p:cNvSpPr>
            <a:spLocks noGrp="1"/>
          </p:cNvSpPr>
          <p:nvPr>
            <p:ph type="sldNum" sz="quarter" idx="10"/>
          </p:nvPr>
        </p:nvSpPr>
        <p:spPr/>
        <p:txBody>
          <a:bodyPr/>
          <a:lstStyle/>
          <a:p>
            <a:pPr>
              <a:defRPr/>
            </a:pPr>
            <a:fld id="{2C3463C0-000F-4536-A3C0-E35DCDC2A461}" type="slidenum">
              <a:rPr lang="en-US" altLang="zh-CN"/>
              <a:pPr>
                <a:defRPr/>
              </a:pPr>
              <a:t>121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6132">
                                            <p:txEl>
                                              <p:pRg st="2" end="2"/>
                                            </p:txEl>
                                          </p:spTgt>
                                        </p:tgtEl>
                                        <p:attrNameLst>
                                          <p:attrName>style.visibility</p:attrName>
                                        </p:attrNameLst>
                                      </p:cBhvr>
                                      <p:to>
                                        <p:strVal val="visible"/>
                                      </p:to>
                                    </p:set>
                                    <p:animEffect transition="in" filter="fade">
                                      <p:cBhvr>
                                        <p:cTn id="7" dur="500"/>
                                        <p:tgtEl>
                                          <p:spTgt spid="17613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6132">
                                            <p:txEl>
                                              <p:pRg st="4" end="4"/>
                                            </p:txEl>
                                          </p:spTgt>
                                        </p:tgtEl>
                                        <p:attrNameLst>
                                          <p:attrName>style.visibility</p:attrName>
                                        </p:attrNameLst>
                                      </p:cBhvr>
                                      <p:to>
                                        <p:strVal val="visible"/>
                                      </p:to>
                                    </p:set>
                                    <p:animEffect transition="in" filter="fade">
                                      <p:cBhvr>
                                        <p:cTn id="12" dur="500"/>
                                        <p:tgtEl>
                                          <p:spTgt spid="1761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程序设计方法学</a:t>
            </a:r>
          </a:p>
        </p:txBody>
      </p:sp>
      <p:sp>
        <p:nvSpPr>
          <p:cNvPr id="154627" name="Rectangle 3"/>
          <p:cNvSpPr>
            <a:spLocks noGrp="1" noChangeArrowheads="1"/>
          </p:cNvSpPr>
          <p:nvPr>
            <p:ph type="body" idx="1"/>
          </p:nvPr>
        </p:nvSpPr>
        <p:spPr>
          <a:xfrm>
            <a:off x="685800" y="1219200"/>
            <a:ext cx="8001000" cy="5257800"/>
          </a:xfrm>
        </p:spPr>
        <p:txBody>
          <a:bodyPr/>
          <a:lstStyle/>
          <a:p>
            <a:pPr>
              <a:lnSpc>
                <a:spcPct val="150000"/>
              </a:lnSpc>
            </a:pPr>
            <a:r>
              <a:rPr lang="zh-CN" altLang="en-US" sz="2400" smtClean="0"/>
              <a:t>程序设计方法学：运用数学方法研究程序的性质以及程序设计的理论和方法的一门学科。</a:t>
            </a:r>
          </a:p>
          <a:p>
            <a:pPr lvl="1">
              <a:lnSpc>
                <a:spcPct val="150000"/>
              </a:lnSpc>
              <a:buFont typeface="Wingdings" panose="05000000000000000000" pitchFamily="2" charset="2"/>
              <a:buChar char="Ø"/>
            </a:pPr>
            <a:r>
              <a:rPr lang="zh-CN" altLang="en-US" smtClean="0"/>
              <a:t>运用的是</a:t>
            </a:r>
            <a:r>
              <a:rPr lang="zh-CN" altLang="en-US" smtClean="0">
                <a:solidFill>
                  <a:srgbClr val="FF0000"/>
                </a:solidFill>
              </a:rPr>
              <a:t>数学方法</a:t>
            </a:r>
            <a:r>
              <a:rPr lang="zh-CN" altLang="en-US" smtClean="0"/>
              <a:t>，注重算法与逻辑方法的研究。  </a:t>
            </a:r>
          </a:p>
          <a:p>
            <a:pPr lvl="1">
              <a:lnSpc>
                <a:spcPct val="150000"/>
              </a:lnSpc>
              <a:buFont typeface="Wingdings" panose="05000000000000000000" pitchFamily="2" charset="2"/>
              <a:buChar char="Ø"/>
            </a:pPr>
            <a:r>
              <a:rPr lang="zh-CN" altLang="en-US" smtClean="0"/>
              <a:t>研究对象则侧重于一些</a:t>
            </a:r>
            <a:r>
              <a:rPr lang="zh-CN" altLang="en-US" smtClean="0">
                <a:solidFill>
                  <a:srgbClr val="FF0000"/>
                </a:solidFill>
              </a:rPr>
              <a:t>较小的具体程序模块</a:t>
            </a:r>
            <a:r>
              <a:rPr lang="zh-CN" altLang="en-US" smtClean="0"/>
              <a:t>。 </a:t>
            </a:r>
          </a:p>
          <a:p>
            <a:pPr lvl="1">
              <a:lnSpc>
                <a:spcPct val="150000"/>
              </a:lnSpc>
              <a:buFont typeface="Wingdings" panose="05000000000000000000" pitchFamily="2" charset="2"/>
              <a:buChar char="Ø"/>
            </a:pPr>
            <a:r>
              <a:rPr lang="zh-CN" altLang="en-US" smtClean="0"/>
              <a:t>注重“</a:t>
            </a:r>
            <a:r>
              <a:rPr lang="zh-CN" altLang="en-US" smtClean="0">
                <a:solidFill>
                  <a:srgbClr val="FF0000"/>
                </a:solidFill>
              </a:rPr>
              <a:t>微观正确性</a:t>
            </a:r>
            <a:r>
              <a:rPr lang="zh-CN" altLang="en-US" smtClean="0"/>
              <a:t>”</a:t>
            </a:r>
          </a:p>
        </p:txBody>
      </p:sp>
      <p:sp>
        <p:nvSpPr>
          <p:cNvPr id="2" name="灯片编号占位符 1"/>
          <p:cNvSpPr>
            <a:spLocks noGrp="1"/>
          </p:cNvSpPr>
          <p:nvPr>
            <p:ph type="sldNum" sz="quarter" idx="10"/>
          </p:nvPr>
        </p:nvSpPr>
        <p:spPr/>
        <p:txBody>
          <a:bodyPr/>
          <a:lstStyle/>
          <a:p>
            <a:pPr>
              <a:defRPr/>
            </a:pPr>
            <a:fld id="{1C3802D6-E2D7-4C70-9865-497916A819E3}" type="slidenum">
              <a:rPr lang="en-US" altLang="zh-CN"/>
              <a:pPr>
                <a:defRPr/>
              </a:pPr>
              <a:t>122</a:t>
            </a:fld>
            <a:endParaRPr lang="en-US" altLang="zh-CN"/>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软件工程学</a:t>
            </a:r>
          </a:p>
        </p:txBody>
      </p:sp>
      <p:sp>
        <p:nvSpPr>
          <p:cNvPr id="155651" name="Rectangle 3"/>
          <p:cNvSpPr>
            <a:spLocks noGrp="1" noChangeArrowheads="1"/>
          </p:cNvSpPr>
          <p:nvPr>
            <p:ph type="body" idx="1"/>
          </p:nvPr>
        </p:nvSpPr>
        <p:spPr>
          <a:xfrm>
            <a:off x="685800" y="1219200"/>
            <a:ext cx="8001000" cy="5257800"/>
          </a:xfrm>
        </p:spPr>
        <p:txBody>
          <a:bodyPr/>
          <a:lstStyle/>
          <a:p>
            <a:pPr>
              <a:lnSpc>
                <a:spcPct val="150000"/>
              </a:lnSpc>
              <a:spcBef>
                <a:spcPct val="0"/>
              </a:spcBef>
            </a:pPr>
            <a:r>
              <a:rPr lang="zh-CN" altLang="en-US" sz="2400" smtClean="0"/>
              <a:t>软件工程学：从软件开发的应用角度出发，主要研究软件生产的客观规律性，建立与系统化软件生产有关的概念、原则、方法、技术和工具，指导和支持软件系统的生产活动，以期达到降低软件生产成本 、改进软件产品质量、提高软件生产率水平的目标。</a:t>
            </a:r>
          </a:p>
          <a:p>
            <a:pPr lvl="1">
              <a:lnSpc>
                <a:spcPct val="150000"/>
              </a:lnSpc>
              <a:spcBef>
                <a:spcPct val="0"/>
              </a:spcBef>
              <a:buFont typeface="Wingdings" panose="05000000000000000000" pitchFamily="2" charset="2"/>
              <a:buChar char="Ø"/>
            </a:pPr>
            <a:r>
              <a:rPr lang="zh-CN" altLang="en-US" smtClean="0"/>
              <a:t>应用的是</a:t>
            </a:r>
            <a:r>
              <a:rPr lang="zh-CN" altLang="en-US" smtClean="0">
                <a:solidFill>
                  <a:srgbClr val="FF0000"/>
                </a:solidFill>
              </a:rPr>
              <a:t>工程方法</a:t>
            </a:r>
            <a:r>
              <a:rPr lang="zh-CN" altLang="en-US" smtClean="0"/>
              <a:t>，注重工程方法与工具研究 </a:t>
            </a:r>
          </a:p>
          <a:p>
            <a:pPr lvl="1">
              <a:lnSpc>
                <a:spcPct val="150000"/>
              </a:lnSpc>
              <a:spcBef>
                <a:spcPct val="0"/>
              </a:spcBef>
              <a:buFont typeface="Wingdings" panose="05000000000000000000" pitchFamily="2" charset="2"/>
              <a:buChar char="Ø"/>
            </a:pPr>
            <a:r>
              <a:rPr lang="zh-CN" altLang="en-US" smtClean="0"/>
              <a:t>研究对象一般指“</a:t>
            </a:r>
            <a:r>
              <a:rPr lang="zh-CN" altLang="en-US" smtClean="0">
                <a:solidFill>
                  <a:srgbClr val="FF0000"/>
                </a:solidFill>
              </a:rPr>
              <a:t>大型程序</a:t>
            </a:r>
            <a:r>
              <a:rPr lang="zh-CN" altLang="en-US" smtClean="0"/>
              <a:t>”，是一个系统 </a:t>
            </a:r>
          </a:p>
          <a:p>
            <a:pPr lvl="1">
              <a:lnSpc>
                <a:spcPct val="150000"/>
              </a:lnSpc>
              <a:spcBef>
                <a:spcPct val="0"/>
              </a:spcBef>
              <a:buFont typeface="Wingdings" panose="05000000000000000000" pitchFamily="2" charset="2"/>
              <a:buChar char="Ø"/>
            </a:pPr>
            <a:r>
              <a:rPr lang="zh-CN" altLang="en-US" smtClean="0"/>
              <a:t>注重“</a:t>
            </a:r>
            <a:r>
              <a:rPr lang="zh-CN" altLang="en-US" smtClean="0">
                <a:solidFill>
                  <a:srgbClr val="FF0000"/>
                </a:solidFill>
              </a:rPr>
              <a:t>宏观可用性</a:t>
            </a:r>
            <a:r>
              <a:rPr lang="zh-CN" altLang="en-US" smtClean="0"/>
              <a:t>”</a:t>
            </a:r>
          </a:p>
        </p:txBody>
      </p:sp>
      <p:sp>
        <p:nvSpPr>
          <p:cNvPr id="2" name="灯片编号占位符 1"/>
          <p:cNvSpPr>
            <a:spLocks noGrp="1"/>
          </p:cNvSpPr>
          <p:nvPr>
            <p:ph type="sldNum" sz="quarter" idx="10"/>
          </p:nvPr>
        </p:nvSpPr>
        <p:spPr/>
        <p:txBody>
          <a:bodyPr/>
          <a:lstStyle/>
          <a:p>
            <a:pPr>
              <a:defRPr/>
            </a:pPr>
            <a:fld id="{7D1E068C-5F68-4139-AE68-8580AC053CEC}" type="slidenum">
              <a:rPr lang="en-US" altLang="zh-CN"/>
              <a:pPr>
                <a:defRPr/>
              </a:pPr>
              <a:t>123</a:t>
            </a:fld>
            <a:endParaRPr lang="en-US" altLang="zh-CN"/>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软件方法学的形成</a:t>
            </a:r>
          </a:p>
        </p:txBody>
      </p:sp>
      <p:sp>
        <p:nvSpPr>
          <p:cNvPr id="183300" name="Rectangle 3"/>
          <p:cNvSpPr>
            <a:spLocks noGrp="1" noChangeArrowheads="1"/>
          </p:cNvSpPr>
          <p:nvPr>
            <p:ph type="body" idx="1"/>
          </p:nvPr>
        </p:nvSpPr>
        <p:spPr>
          <a:xfrm>
            <a:off x="684213" y="1412875"/>
            <a:ext cx="8459787" cy="4525963"/>
          </a:xfrm>
        </p:spPr>
        <p:txBody>
          <a:bodyPr/>
          <a:lstStyle/>
          <a:p>
            <a:pPr>
              <a:lnSpc>
                <a:spcPct val="150000"/>
              </a:lnSpc>
            </a:pPr>
            <a:r>
              <a:rPr lang="zh-CN" altLang="en-US" sz="2400" smtClean="0"/>
              <a:t>现在这两条研究途径的界限逐渐的模糊化、一体化了。</a:t>
            </a:r>
          </a:p>
          <a:p>
            <a:pPr>
              <a:lnSpc>
                <a:spcPct val="150000"/>
              </a:lnSpc>
            </a:pPr>
            <a:r>
              <a:rPr lang="zh-CN" altLang="en-US" sz="2400" smtClean="0"/>
              <a:t>一方面，程序设计方法学研究已发生了较大的变化，逐渐从“纯粹的程序”正确性证明等较老的课题专项“软件”的结构化、正确性、可靠性及软件设计方法方面的研究。 “程序设计方法学”正逐渐发展成“</a:t>
            </a:r>
            <a:r>
              <a:rPr lang="zh-CN" altLang="en-US" sz="2400" smtClean="0">
                <a:solidFill>
                  <a:srgbClr val="FF0000"/>
                </a:solidFill>
              </a:rPr>
              <a:t>软件设计方法学</a:t>
            </a:r>
            <a:r>
              <a:rPr lang="zh-CN" altLang="en-US" sz="2400" smtClean="0"/>
              <a:t>” 。</a:t>
            </a:r>
          </a:p>
          <a:p>
            <a:pPr>
              <a:lnSpc>
                <a:spcPct val="150000"/>
              </a:lnSpc>
            </a:pPr>
            <a:r>
              <a:rPr lang="zh-CN" altLang="en-US" sz="2400" smtClean="0"/>
              <a:t>另一方面，软件工程从一开始就是以程序设计方法学位基础的一门工程学科，而且还在不断吸收程序设计方法学和计算机科学理论新成果和新技术。从某种意义上，可以说，软件工程学实际上就是“</a:t>
            </a:r>
            <a:r>
              <a:rPr lang="zh-CN" altLang="en-US" sz="2400" smtClean="0">
                <a:solidFill>
                  <a:srgbClr val="FF0000"/>
                </a:solidFill>
              </a:rPr>
              <a:t>应用设计方法学</a:t>
            </a:r>
            <a:r>
              <a:rPr lang="zh-CN" altLang="en-US" sz="2400" smtClean="0"/>
              <a:t>” 。</a:t>
            </a:r>
          </a:p>
        </p:txBody>
      </p:sp>
      <p:sp>
        <p:nvSpPr>
          <p:cNvPr id="2" name="灯片编号占位符 1"/>
          <p:cNvSpPr>
            <a:spLocks noGrp="1"/>
          </p:cNvSpPr>
          <p:nvPr>
            <p:ph type="sldNum" sz="quarter" idx="10"/>
          </p:nvPr>
        </p:nvSpPr>
        <p:spPr/>
        <p:txBody>
          <a:bodyPr/>
          <a:lstStyle/>
          <a:p>
            <a:pPr>
              <a:defRPr/>
            </a:pPr>
            <a:fld id="{AA851527-2715-4141-AFE1-3CD6CA18EB9D}" type="slidenum">
              <a:rPr lang="en-US" altLang="zh-CN"/>
              <a:pPr>
                <a:defRPr/>
              </a:pPr>
              <a:t>124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300">
                                            <p:txEl>
                                              <p:pRg st="0" end="0"/>
                                            </p:txEl>
                                          </p:spTgt>
                                        </p:tgtEl>
                                        <p:attrNameLst>
                                          <p:attrName>style.visibility</p:attrName>
                                        </p:attrNameLst>
                                      </p:cBhvr>
                                      <p:to>
                                        <p:strVal val="visible"/>
                                      </p:to>
                                    </p:set>
                                    <p:animEffect transition="in" filter="fade">
                                      <p:cBhvr>
                                        <p:cTn id="7" dur="500"/>
                                        <p:tgtEl>
                                          <p:spTgt spid="18330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3300">
                                            <p:txEl>
                                              <p:pRg st="1" end="1"/>
                                            </p:txEl>
                                          </p:spTgt>
                                        </p:tgtEl>
                                        <p:attrNameLst>
                                          <p:attrName>style.visibility</p:attrName>
                                        </p:attrNameLst>
                                      </p:cBhvr>
                                      <p:to>
                                        <p:strVal val="visible"/>
                                      </p:to>
                                    </p:set>
                                    <p:animEffect transition="in" filter="fade">
                                      <p:cBhvr>
                                        <p:cTn id="12" dur="500"/>
                                        <p:tgtEl>
                                          <p:spTgt spid="18330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3300">
                                            <p:txEl>
                                              <p:pRg st="2" end="2"/>
                                            </p:txEl>
                                          </p:spTgt>
                                        </p:tgtEl>
                                        <p:attrNameLst>
                                          <p:attrName>style.visibility</p:attrName>
                                        </p:attrNameLst>
                                      </p:cBhvr>
                                      <p:to>
                                        <p:strVal val="visible"/>
                                      </p:to>
                                    </p:set>
                                    <p:animEffect transition="in" filter="fade">
                                      <p:cBhvr>
                                        <p:cTn id="17" dur="500"/>
                                        <p:tgtEl>
                                          <p:spTgt spid="1833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标题 1"/>
          <p:cNvSpPr>
            <a:spLocks noGrp="1"/>
          </p:cNvSpPr>
          <p:nvPr>
            <p:ph type="title"/>
          </p:nvPr>
        </p:nvSpPr>
        <p:spPr/>
        <p:txBody>
          <a:bodyPr/>
          <a:lstStyle/>
          <a:p>
            <a:pPr>
              <a:defRPr/>
            </a:pPr>
            <a:r>
              <a:rPr smtClean="0"/>
              <a:t>算法、程序结构和流程图</a:t>
            </a:r>
          </a:p>
        </p:txBody>
      </p:sp>
      <p:sp>
        <p:nvSpPr>
          <p:cNvPr id="3" name="内容占位符 2"/>
          <p:cNvSpPr>
            <a:spLocks noGrp="1"/>
          </p:cNvSpPr>
          <p:nvPr>
            <p:ph idx="1"/>
          </p:nvPr>
        </p:nvSpPr>
        <p:spPr/>
        <p:txBody>
          <a:bodyPr/>
          <a:lstStyle/>
          <a:p>
            <a:pPr>
              <a:defRPr/>
            </a:pPr>
            <a:r>
              <a:rPr lang="zh-CN" altLang="en-US" dirty="0" smtClean="0"/>
              <a:t>算法</a:t>
            </a:r>
            <a:endParaRPr lang="en-US" altLang="zh-CN" dirty="0" smtClean="0"/>
          </a:p>
          <a:p>
            <a:pPr marL="0" indent="0">
              <a:buFont typeface="Wingdings" panose="05000000000000000000" pitchFamily="2" charset="2"/>
              <a:buNone/>
              <a:defRPr/>
            </a:pPr>
            <a:endParaRPr lang="en-US" altLang="zh-CN" dirty="0" smtClean="0"/>
          </a:p>
          <a:p>
            <a:pPr>
              <a:defRPr/>
            </a:pPr>
            <a:r>
              <a:rPr lang="zh-CN" altLang="en-US" dirty="0" smtClean="0"/>
              <a:t>流程图及其画法</a:t>
            </a:r>
            <a:endParaRPr lang="en-US" altLang="zh-CN" dirty="0" smtClean="0"/>
          </a:p>
          <a:p>
            <a:pPr>
              <a:defRPr/>
            </a:pPr>
            <a:endParaRPr lang="en-US" altLang="zh-CN" dirty="0"/>
          </a:p>
          <a:p>
            <a:pPr>
              <a:defRPr/>
            </a:pPr>
            <a:r>
              <a:rPr lang="zh-CN" altLang="en-US" dirty="0" smtClean="0"/>
              <a:t>程序的三大基本结构</a:t>
            </a:r>
            <a:endParaRPr lang="en-US" altLang="zh-CN" dirty="0" smtClean="0"/>
          </a:p>
        </p:txBody>
      </p:sp>
      <p:sp>
        <p:nvSpPr>
          <p:cNvPr id="2" name="灯片编号占位符 1"/>
          <p:cNvSpPr>
            <a:spLocks noGrp="1"/>
          </p:cNvSpPr>
          <p:nvPr>
            <p:ph type="sldNum" sz="quarter" idx="10"/>
          </p:nvPr>
        </p:nvSpPr>
        <p:spPr/>
        <p:txBody>
          <a:bodyPr/>
          <a:lstStyle/>
          <a:p>
            <a:pPr>
              <a:defRPr/>
            </a:pPr>
            <a:fld id="{8FC01ABB-BDF2-4B55-9E50-F49F82659A92}" type="slidenum">
              <a:rPr lang="en-US" altLang="zh-CN"/>
              <a:pPr>
                <a:defRPr/>
              </a:pPr>
              <a:t>125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defRPr/>
            </a:pPr>
            <a:r>
              <a:rPr altLang="zh-CN" smtClean="0"/>
              <a:t>什么是算法</a:t>
            </a:r>
            <a:endParaRPr smtClean="0"/>
          </a:p>
        </p:txBody>
      </p:sp>
      <p:sp>
        <p:nvSpPr>
          <p:cNvPr id="100355" name="Rectangle 3"/>
          <p:cNvSpPr>
            <a:spLocks noGrp="1" noChangeArrowheads="1"/>
          </p:cNvSpPr>
          <p:nvPr>
            <p:ph idx="1"/>
          </p:nvPr>
        </p:nvSpPr>
        <p:spPr/>
        <p:txBody>
          <a:bodyPr/>
          <a:lstStyle/>
          <a:p>
            <a:pPr marL="0" indent="0" eaLnBrk="1" hangingPunct="1">
              <a:buFont typeface="Wingdings" panose="05000000000000000000" pitchFamily="2" charset="2"/>
              <a:buNone/>
            </a:pPr>
            <a:r>
              <a:rPr lang="zh-CN" altLang="en-US" sz="3200" smtClean="0">
                <a:solidFill>
                  <a:srgbClr val="FF0000"/>
                </a:solidFill>
              </a:rPr>
              <a:t>问题：</a:t>
            </a:r>
            <a:r>
              <a:rPr lang="zh-CN" altLang="en-US" sz="3200" smtClean="0"/>
              <a:t>计算长方形的面积 ？</a:t>
            </a:r>
          </a:p>
        </p:txBody>
      </p:sp>
      <p:sp>
        <p:nvSpPr>
          <p:cNvPr id="100357" name="Text Box 5"/>
          <p:cNvSpPr txBox="1">
            <a:spLocks noChangeArrowheads="1"/>
          </p:cNvSpPr>
          <p:nvPr/>
        </p:nvSpPr>
        <p:spPr bwMode="auto">
          <a:xfrm>
            <a:off x="1258888" y="2640013"/>
            <a:ext cx="5846762" cy="1938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Arial" panose="020B0604020202020204" pitchFamily="34" charset="0"/>
                <a:ea typeface="宋体" panose="02010600030101010101" pitchFamily="2" charset="-122"/>
              </a:defRPr>
            </a:lvl1pPr>
            <a:lvl2pPr marL="914400" indent="-457200">
              <a:defRPr sz="2400">
                <a:solidFill>
                  <a:schemeClr val="tx1"/>
                </a:solidFill>
                <a:latin typeface="Arial" panose="020B0604020202020204" pitchFamily="34" charset="0"/>
                <a:ea typeface="宋体" panose="02010600030101010101" pitchFamily="2" charset="-122"/>
              </a:defRPr>
            </a:lvl2pPr>
            <a:lvl3pPr marL="1371600" indent="-457200">
              <a:defRPr sz="2400">
                <a:solidFill>
                  <a:schemeClr val="tx1"/>
                </a:solidFill>
                <a:latin typeface="Arial" panose="020B0604020202020204" pitchFamily="34" charset="0"/>
                <a:ea typeface="宋体" panose="02010600030101010101" pitchFamily="2" charset="-122"/>
              </a:defRPr>
            </a:lvl3pPr>
            <a:lvl4pPr marL="1828800" indent="-457200">
              <a:defRPr sz="2400">
                <a:solidFill>
                  <a:schemeClr val="tx1"/>
                </a:solidFill>
                <a:latin typeface="Arial" panose="020B0604020202020204" pitchFamily="34" charset="0"/>
                <a:ea typeface="宋体" panose="02010600030101010101" pitchFamily="2" charset="-122"/>
              </a:defRPr>
            </a:lvl4pPr>
            <a:lvl5pPr marL="2286000" indent="-457200">
              <a:defRPr sz="2400">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GB" altLang="zh-CN" sz="2000">
                <a:latin typeface="华文新魏" panose="02010800040101010101" pitchFamily="2" charset="-122"/>
                <a:ea typeface="华文新魏" panose="02010800040101010101" pitchFamily="2" charset="-122"/>
              </a:rPr>
              <a:t>1.</a:t>
            </a:r>
            <a:r>
              <a:rPr lang="zh-CN" altLang="en-GB" sz="2000">
                <a:latin typeface="华文新魏" panose="02010800040101010101" pitchFamily="2" charset="-122"/>
                <a:ea typeface="华文新魏" panose="02010800040101010101" pitchFamily="2" charset="-122"/>
              </a:rPr>
              <a:t>用户输入的长度和宽度两个值；</a:t>
            </a:r>
          </a:p>
          <a:p>
            <a:pPr eaLnBrk="1" hangingPunct="1">
              <a:lnSpc>
                <a:spcPct val="150000"/>
              </a:lnSpc>
            </a:pPr>
            <a:r>
              <a:rPr lang="en-GB" altLang="zh-CN" sz="2000">
                <a:latin typeface="华文新魏" panose="02010800040101010101" pitchFamily="2" charset="-122"/>
                <a:ea typeface="华文新魏" panose="02010800040101010101" pitchFamily="2" charset="-122"/>
              </a:rPr>
              <a:t>2.</a:t>
            </a:r>
            <a:r>
              <a:rPr lang="zh-CN" altLang="en-GB" sz="2000">
                <a:latin typeface="华文新魏" panose="02010800040101010101" pitchFamily="2" charset="-122"/>
                <a:ea typeface="华文新魏" panose="02010800040101010101" pitchFamily="2" charset="-122"/>
              </a:rPr>
              <a:t>判断长度和宽度的值是否大于零；</a:t>
            </a:r>
          </a:p>
          <a:p>
            <a:pPr eaLnBrk="1" hangingPunct="1">
              <a:lnSpc>
                <a:spcPct val="150000"/>
              </a:lnSpc>
            </a:pPr>
            <a:r>
              <a:rPr lang="en-GB" altLang="zh-CN" sz="2000">
                <a:latin typeface="华文新魏" panose="02010800040101010101" pitchFamily="2" charset="-122"/>
                <a:ea typeface="华文新魏" panose="02010800040101010101" pitchFamily="2" charset="-122"/>
              </a:rPr>
              <a:t>3.</a:t>
            </a:r>
            <a:r>
              <a:rPr lang="zh-CN" altLang="en-GB" sz="2000">
                <a:latin typeface="华文新魏" panose="02010800040101010101" pitchFamily="2" charset="-122"/>
                <a:ea typeface="华文新魏" panose="02010800040101010101" pitchFamily="2" charset="-122"/>
              </a:rPr>
              <a:t>如果大于零，面积</a:t>
            </a:r>
            <a:r>
              <a:rPr lang="en-US" altLang="zh-CN" sz="2000">
                <a:latin typeface="华文新魏" panose="02010800040101010101" pitchFamily="2" charset="-122"/>
                <a:ea typeface="华文新魏" panose="02010800040101010101" pitchFamily="2" charset="-122"/>
              </a:rPr>
              <a:t>=</a:t>
            </a:r>
            <a:r>
              <a:rPr lang="zh-CN" altLang="en-US" sz="2000">
                <a:latin typeface="华文新魏" panose="02010800040101010101" pitchFamily="2" charset="-122"/>
                <a:ea typeface="华文新魏" panose="02010800040101010101" pitchFamily="2" charset="-122"/>
              </a:rPr>
              <a:t>长*宽</a:t>
            </a:r>
            <a:r>
              <a:rPr lang="zh-CN" altLang="en-GB" sz="2000">
                <a:latin typeface="华文新魏" panose="02010800040101010101" pitchFamily="2" charset="-122"/>
                <a:ea typeface="华文新魏" panose="02010800040101010101" pitchFamily="2" charset="-122"/>
              </a:rPr>
              <a:t>，否则显示输入错误；</a:t>
            </a:r>
          </a:p>
          <a:p>
            <a:pPr eaLnBrk="1" hangingPunct="1">
              <a:lnSpc>
                <a:spcPct val="150000"/>
              </a:lnSpc>
            </a:pPr>
            <a:r>
              <a:rPr lang="en-GB" altLang="zh-CN" sz="2000">
                <a:latin typeface="华文新魏" panose="02010800040101010101" pitchFamily="2" charset="-122"/>
                <a:ea typeface="华文新魏" panose="02010800040101010101" pitchFamily="2" charset="-122"/>
              </a:rPr>
              <a:t>4.</a:t>
            </a:r>
            <a:r>
              <a:rPr lang="zh-CN" altLang="en-GB" sz="2000">
                <a:latin typeface="华文新魏" panose="02010800040101010101" pitchFamily="2" charset="-122"/>
                <a:ea typeface="华文新魏" panose="02010800040101010101" pitchFamily="2" charset="-122"/>
              </a:rPr>
              <a:t>显示面积。</a:t>
            </a:r>
            <a:endParaRPr lang="zh-CN" altLang="en-US" sz="2000">
              <a:latin typeface="华文新魏" panose="02010800040101010101" pitchFamily="2" charset="-122"/>
              <a:ea typeface="华文新魏" panose="02010800040101010101" pitchFamily="2" charset="-122"/>
            </a:endParaRPr>
          </a:p>
        </p:txBody>
      </p:sp>
      <p:sp>
        <p:nvSpPr>
          <p:cNvPr id="100358" name="AutoShape 6"/>
          <p:cNvSpPr>
            <a:spLocks/>
          </p:cNvSpPr>
          <p:nvPr/>
        </p:nvSpPr>
        <p:spPr bwMode="auto">
          <a:xfrm>
            <a:off x="7308850" y="2781300"/>
            <a:ext cx="377825" cy="1725613"/>
          </a:xfrm>
          <a:prstGeom prst="rightBrace">
            <a:avLst>
              <a:gd name="adj1" fmla="val 34994"/>
              <a:gd name="adj2" fmla="val 44699"/>
            </a:avLst>
          </a:prstGeom>
          <a:noFill/>
          <a:ln w="38100">
            <a:solidFill>
              <a:schemeClr val="tx1"/>
            </a:solidFill>
            <a:round/>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lang="zh-CN" altLang="zh-CN" sz="2400">
              <a:ea typeface="宋体" panose="02010600030101010101" pitchFamily="2" charset="-122"/>
            </a:endParaRPr>
          </a:p>
        </p:txBody>
      </p:sp>
      <p:sp>
        <p:nvSpPr>
          <p:cNvPr id="100360" name="Text Box 8"/>
          <p:cNvSpPr txBox="1">
            <a:spLocks noChangeArrowheads="1"/>
          </p:cNvSpPr>
          <p:nvPr/>
        </p:nvSpPr>
        <p:spPr bwMode="auto">
          <a:xfrm>
            <a:off x="7667625" y="3141663"/>
            <a:ext cx="1270000"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3600">
                <a:solidFill>
                  <a:srgbClr val="FF0000"/>
                </a:solidFill>
                <a:latin typeface="Courier New" panose="02070309020205020404" pitchFamily="49" charset="0"/>
              </a:rPr>
              <a:t>算法</a:t>
            </a:r>
          </a:p>
        </p:txBody>
      </p:sp>
      <p:sp>
        <p:nvSpPr>
          <p:cNvPr id="100361" name="Text Box 9"/>
          <p:cNvSpPr txBox="1">
            <a:spLocks noChangeArrowheads="1"/>
          </p:cNvSpPr>
          <p:nvPr/>
        </p:nvSpPr>
        <p:spPr bwMode="auto">
          <a:xfrm>
            <a:off x="755650" y="4876800"/>
            <a:ext cx="6985000"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3200">
                <a:solidFill>
                  <a:srgbClr val="FF0000"/>
                </a:solidFill>
              </a:rPr>
              <a:t>算法：</a:t>
            </a:r>
            <a:r>
              <a:rPr lang="zh-CN" altLang="en-US" sz="3200"/>
              <a:t>解决问题的具体方法和步骤</a:t>
            </a:r>
          </a:p>
        </p:txBody>
      </p:sp>
      <p:sp>
        <p:nvSpPr>
          <p:cNvPr id="2" name="灯片编号占位符 1"/>
          <p:cNvSpPr>
            <a:spLocks noGrp="1"/>
          </p:cNvSpPr>
          <p:nvPr>
            <p:ph type="sldNum" sz="quarter" idx="10"/>
          </p:nvPr>
        </p:nvSpPr>
        <p:spPr/>
        <p:txBody>
          <a:bodyPr/>
          <a:lstStyle/>
          <a:p>
            <a:pPr>
              <a:defRPr/>
            </a:pPr>
            <a:fld id="{3229CC94-E34B-4BBB-B195-ACD50EDAE45C}" type="slidenum">
              <a:rPr lang="en-US" altLang="zh-CN"/>
              <a:pPr>
                <a:defRPr/>
              </a:pPr>
              <a:t>126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00355">
                                            <p:txEl>
                                              <p:pRg st="0" end="0"/>
                                            </p:txEl>
                                          </p:spTgt>
                                        </p:tgtEl>
                                        <p:attrNameLst>
                                          <p:attrName>style.visibility</p:attrName>
                                        </p:attrNameLst>
                                      </p:cBhvr>
                                      <p:to>
                                        <p:strVal val="visible"/>
                                      </p:to>
                                    </p:set>
                                    <p:anim calcmode="discrete" valueType="clr">
                                      <p:cBhvr override="childStyle">
                                        <p:cTn id="7" dur="80"/>
                                        <p:tgtEl>
                                          <p:spTgt spid="10035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035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00355">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00357"/>
                                        </p:tgtEl>
                                        <p:attrNameLst>
                                          <p:attrName>style.visibility</p:attrName>
                                        </p:attrNameLst>
                                      </p:cBhvr>
                                      <p:to>
                                        <p:strVal val="visible"/>
                                      </p:to>
                                    </p:set>
                                    <p:anim calcmode="discrete" valueType="clr">
                                      <p:cBhvr override="childStyle">
                                        <p:cTn id="14" dur="80"/>
                                        <p:tgtEl>
                                          <p:spTgt spid="100357"/>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00357"/>
                                        </p:tgtEl>
                                        <p:attrNameLst>
                                          <p:attrName>fillcolor</p:attrName>
                                        </p:attrNameLst>
                                      </p:cBhvr>
                                      <p:tavLst>
                                        <p:tav tm="0">
                                          <p:val>
                                            <p:clrVal>
                                              <a:schemeClr val="accent2"/>
                                            </p:clrVal>
                                          </p:val>
                                        </p:tav>
                                        <p:tav tm="50000">
                                          <p:val>
                                            <p:clrVal>
                                              <a:schemeClr val="hlink"/>
                                            </p:clrVal>
                                          </p:val>
                                        </p:tav>
                                      </p:tavLst>
                                    </p:anim>
                                    <p:set>
                                      <p:cBhvr>
                                        <p:cTn id="16" dur="80"/>
                                        <p:tgtEl>
                                          <p:spTgt spid="100357"/>
                                        </p:tgtEl>
                                        <p:attrNameLst>
                                          <p:attrName>fill.type</p:attrName>
                                        </p:attrNameLst>
                                      </p:cBhvr>
                                      <p:to>
                                        <p:strVal val="solid"/>
                                      </p:to>
                                    </p:set>
                                  </p:childTnLst>
                                </p:cTn>
                              </p:par>
                            </p:childTnLst>
                          </p:cTn>
                        </p:par>
                        <p:par>
                          <p:cTn id="17" fill="hold" nodeType="afterGroup">
                            <p:stCondLst>
                              <p:cond delay="2600"/>
                            </p:stCondLst>
                            <p:childTnLst>
                              <p:par>
                                <p:cTn id="18" presetID="22" presetClass="entr" presetSubtype="1" fill="hold" grpId="0" nodeType="afterEffect">
                                  <p:stCondLst>
                                    <p:cond delay="0"/>
                                  </p:stCondLst>
                                  <p:childTnLst>
                                    <p:set>
                                      <p:cBhvr>
                                        <p:cTn id="19" dur="1" fill="hold">
                                          <p:stCondLst>
                                            <p:cond delay="0"/>
                                          </p:stCondLst>
                                        </p:cTn>
                                        <p:tgtEl>
                                          <p:spTgt spid="100358"/>
                                        </p:tgtEl>
                                        <p:attrNameLst>
                                          <p:attrName>style.visibility</p:attrName>
                                        </p:attrNameLst>
                                      </p:cBhvr>
                                      <p:to>
                                        <p:strVal val="visible"/>
                                      </p:to>
                                    </p:set>
                                    <p:animEffect transition="in" filter="wipe(up)">
                                      <p:cBhvr>
                                        <p:cTn id="20" dur="500"/>
                                        <p:tgtEl>
                                          <p:spTgt spid="100358"/>
                                        </p:tgtEl>
                                      </p:cBhvr>
                                    </p:animEffect>
                                  </p:childTnLst>
                                </p:cTn>
                              </p:par>
                            </p:childTnLst>
                          </p:cTn>
                        </p:par>
                        <p:par>
                          <p:cTn id="21" fill="hold" nodeType="afterGroup">
                            <p:stCondLst>
                              <p:cond delay="310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100360"/>
                                        </p:tgtEl>
                                        <p:attrNameLst>
                                          <p:attrName>style.visibility</p:attrName>
                                        </p:attrNameLst>
                                      </p:cBhvr>
                                      <p:to>
                                        <p:strVal val="visible"/>
                                      </p:to>
                                    </p:set>
                                    <p:anim calcmode="discrete" valueType="clr">
                                      <p:cBhvr override="childStyle">
                                        <p:cTn id="24" dur="80"/>
                                        <p:tgtEl>
                                          <p:spTgt spid="100360"/>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00360"/>
                                        </p:tgtEl>
                                        <p:attrNameLst>
                                          <p:attrName>fillcolor</p:attrName>
                                        </p:attrNameLst>
                                      </p:cBhvr>
                                      <p:tavLst>
                                        <p:tav tm="0">
                                          <p:val>
                                            <p:clrVal>
                                              <a:schemeClr val="accent2"/>
                                            </p:clrVal>
                                          </p:val>
                                        </p:tav>
                                        <p:tav tm="50000">
                                          <p:val>
                                            <p:clrVal>
                                              <a:schemeClr val="hlink"/>
                                            </p:clrVal>
                                          </p:val>
                                        </p:tav>
                                      </p:tavLst>
                                    </p:anim>
                                    <p:set>
                                      <p:cBhvr>
                                        <p:cTn id="26" dur="80"/>
                                        <p:tgtEl>
                                          <p:spTgt spid="100360"/>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100361"/>
                                        </p:tgtEl>
                                        <p:attrNameLst>
                                          <p:attrName>style.visibility</p:attrName>
                                        </p:attrNameLst>
                                      </p:cBhvr>
                                      <p:to>
                                        <p:strVal val="visible"/>
                                      </p:to>
                                    </p:set>
                                    <p:anim calcmode="discrete" valueType="clr">
                                      <p:cBhvr override="childStyle">
                                        <p:cTn id="31" dur="80"/>
                                        <p:tgtEl>
                                          <p:spTgt spid="100361"/>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00361"/>
                                        </p:tgtEl>
                                        <p:attrNameLst>
                                          <p:attrName>fillcolor</p:attrName>
                                        </p:attrNameLst>
                                      </p:cBhvr>
                                      <p:tavLst>
                                        <p:tav tm="0">
                                          <p:val>
                                            <p:clrVal>
                                              <a:schemeClr val="accent2"/>
                                            </p:clrVal>
                                          </p:val>
                                        </p:tav>
                                        <p:tav tm="50000">
                                          <p:val>
                                            <p:clrVal>
                                              <a:schemeClr val="hlink"/>
                                            </p:clrVal>
                                          </p:val>
                                        </p:tav>
                                      </p:tavLst>
                                    </p:anim>
                                    <p:set>
                                      <p:cBhvr>
                                        <p:cTn id="33" dur="80"/>
                                        <p:tgtEl>
                                          <p:spTgt spid="100361"/>
                                        </p:tgtEl>
                                        <p:attrNameLst>
                                          <p:attrName>fill.type</p:attrName>
                                        </p:attrNameLst>
                                      </p:cBhvr>
                                      <p:to>
                                        <p:strVal val="solid"/>
                                      </p:to>
                                    </p:set>
                                  </p:childTnLst>
                                </p:cTn>
                              </p:par>
                            </p:childTnLst>
                          </p:cTn>
                        </p:par>
                        <p:par>
                          <p:cTn id="34" fill="hold" nodeType="afterGroup">
                            <p:stCondLst>
                              <p:cond delay="640"/>
                            </p:stCondLst>
                            <p:childTnLst>
                              <p:par>
                                <p:cTn id="35" presetID="34" presetClass="emph" presetSubtype="0" fill="hold" grpId="1" nodeType="afterEffect">
                                  <p:stCondLst>
                                    <p:cond delay="0"/>
                                  </p:stCondLst>
                                  <p:iterate type="lt">
                                    <p:tmPct val="10000"/>
                                  </p:iterate>
                                  <p:childTnLst>
                                    <p:animMotion origin="layout" path="M 0.0 0.0 L 0.0 -0.07213" pathEditMode="relative" ptsTypes="">
                                      <p:cBhvr>
                                        <p:cTn id="36" dur="250" accel="50000" decel="50000" autoRev="1" fill="hold">
                                          <p:stCondLst>
                                            <p:cond delay="0"/>
                                          </p:stCondLst>
                                        </p:cTn>
                                        <p:tgtEl>
                                          <p:spTgt spid="100361"/>
                                        </p:tgtEl>
                                        <p:attrNameLst>
                                          <p:attrName>ppt_x</p:attrName>
                                          <p:attrName>ppt_y</p:attrName>
                                        </p:attrNameLst>
                                      </p:cBhvr>
                                    </p:animMotion>
                                    <p:animRot by="1500000">
                                      <p:cBhvr>
                                        <p:cTn id="37" dur="125" fill="hold">
                                          <p:stCondLst>
                                            <p:cond delay="0"/>
                                          </p:stCondLst>
                                        </p:cTn>
                                        <p:tgtEl>
                                          <p:spTgt spid="100361"/>
                                        </p:tgtEl>
                                        <p:attrNameLst>
                                          <p:attrName>r</p:attrName>
                                        </p:attrNameLst>
                                      </p:cBhvr>
                                    </p:animRot>
                                    <p:animRot by="-1500000">
                                      <p:cBhvr>
                                        <p:cTn id="38" dur="125" fill="hold">
                                          <p:stCondLst>
                                            <p:cond delay="125"/>
                                          </p:stCondLst>
                                        </p:cTn>
                                        <p:tgtEl>
                                          <p:spTgt spid="100361"/>
                                        </p:tgtEl>
                                        <p:attrNameLst>
                                          <p:attrName>r</p:attrName>
                                        </p:attrNameLst>
                                      </p:cBhvr>
                                    </p:animRot>
                                    <p:animRot by="-1500000">
                                      <p:cBhvr>
                                        <p:cTn id="39" dur="125" fill="hold">
                                          <p:stCondLst>
                                            <p:cond delay="250"/>
                                          </p:stCondLst>
                                        </p:cTn>
                                        <p:tgtEl>
                                          <p:spTgt spid="100361"/>
                                        </p:tgtEl>
                                        <p:attrNameLst>
                                          <p:attrName>r</p:attrName>
                                        </p:attrNameLst>
                                      </p:cBhvr>
                                    </p:animRot>
                                    <p:animRot by="1500000">
                                      <p:cBhvr>
                                        <p:cTn id="40" dur="125" fill="hold">
                                          <p:stCondLst>
                                            <p:cond delay="375"/>
                                          </p:stCondLst>
                                        </p:cTn>
                                        <p:tgtEl>
                                          <p:spTgt spid="10036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P spid="100357" grpId="0" animBg="1"/>
      <p:bldP spid="100358" grpId="0" animBg="1"/>
      <p:bldP spid="100360" grpId="0" animBg="1"/>
      <p:bldP spid="100361" grpId="0"/>
      <p:bldP spid="100361" grpId="1"/>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eaLnBrk="1" hangingPunct="1">
              <a:defRPr/>
            </a:pPr>
            <a:r>
              <a:rPr altLang="zh-CN" smtClean="0"/>
              <a:t>算法</a:t>
            </a:r>
            <a:r>
              <a:rPr smtClean="0"/>
              <a:t>的</a:t>
            </a:r>
            <a:r>
              <a:rPr altLang="zh-CN" smtClean="0"/>
              <a:t>两大类别</a:t>
            </a:r>
            <a:endParaRPr smtClean="0"/>
          </a:p>
        </p:txBody>
      </p:sp>
      <p:sp>
        <p:nvSpPr>
          <p:cNvPr id="6147" name="Rectangle 3"/>
          <p:cNvSpPr>
            <a:spLocks noGrp="1" noChangeArrowheads="1"/>
          </p:cNvSpPr>
          <p:nvPr>
            <p:ph idx="1"/>
          </p:nvPr>
        </p:nvSpPr>
        <p:spPr/>
        <p:txBody>
          <a:bodyPr/>
          <a:lstStyle/>
          <a:p>
            <a:pPr>
              <a:defRPr/>
            </a:pPr>
            <a:r>
              <a:rPr lang="zh-CN" altLang="zh-CN" sz="3200" dirty="0" smtClean="0"/>
              <a:t>数值运算算法</a:t>
            </a:r>
            <a:endParaRPr lang="en-US" altLang="zh-CN" sz="3200" dirty="0" smtClean="0"/>
          </a:p>
          <a:p>
            <a:pPr lvl="1">
              <a:defRPr/>
            </a:pPr>
            <a:r>
              <a:rPr lang="zh-CN" altLang="zh-CN" dirty="0" smtClean="0"/>
              <a:t>目的是求数值解</a:t>
            </a:r>
            <a:endParaRPr lang="en-US" altLang="zh-CN" dirty="0" smtClean="0"/>
          </a:p>
          <a:p>
            <a:pPr marL="0" indent="0">
              <a:buFont typeface="Wingdings" panose="05000000000000000000" pitchFamily="2" charset="2"/>
              <a:buNone/>
              <a:defRPr/>
            </a:pPr>
            <a:endParaRPr lang="en-US" altLang="zh-CN" sz="3200" dirty="0" smtClean="0"/>
          </a:p>
          <a:p>
            <a:pPr>
              <a:defRPr/>
            </a:pPr>
            <a:r>
              <a:rPr lang="zh-CN" altLang="zh-CN" sz="3200" dirty="0" smtClean="0"/>
              <a:t>非数值运算算法</a:t>
            </a:r>
            <a:endParaRPr lang="en-US" altLang="zh-CN" sz="3200" dirty="0" smtClean="0"/>
          </a:p>
          <a:p>
            <a:pPr lvl="1">
              <a:defRPr/>
            </a:pPr>
            <a:r>
              <a:rPr lang="zh-CN" altLang="zh-CN" dirty="0" smtClean="0"/>
              <a:t>包括面十分广泛，最常见的是用于事务管理领域</a:t>
            </a:r>
            <a:endParaRPr lang="zh-CN" altLang="en-US" dirty="0" smtClean="0"/>
          </a:p>
        </p:txBody>
      </p:sp>
      <p:pic>
        <p:nvPicPr>
          <p:cNvPr id="160772" name="图片 4" descr="Untitled.png">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16900" y="5937250"/>
            <a:ext cx="9271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767481BB-31B8-4248-A02E-4D7D11D26ABB}" type="slidenum">
              <a:rPr lang="en-US" altLang="zh-CN"/>
              <a:pPr>
                <a:defRPr/>
              </a:pPr>
              <a:t>127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1" end="1"/>
                                            </p:txEl>
                                          </p:spTgt>
                                        </p:tgtEl>
                                        <p:attrNameLst>
                                          <p:attrName>style.visibility</p:attrName>
                                        </p:attrNameLst>
                                      </p:cBhvr>
                                      <p:to>
                                        <p:strVal val="visible"/>
                                      </p:to>
                                    </p:set>
                                    <p:animEffect transition="in" filter="fade">
                                      <p:cBhvr>
                                        <p:cTn id="7" dur="500"/>
                                        <p:tgtEl>
                                          <p:spTgt spid="614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47">
                                            <p:txEl>
                                              <p:pRg st="4" end="4"/>
                                            </p:txEl>
                                          </p:spTgt>
                                        </p:tgtEl>
                                        <p:attrNameLst>
                                          <p:attrName>style.visibility</p:attrName>
                                        </p:attrNameLst>
                                      </p:cBhvr>
                                      <p:to>
                                        <p:strVal val="visible"/>
                                      </p:to>
                                    </p:set>
                                    <p:animEffect transition="in" filter="blinds(horizontal)">
                                      <p:cBhvr>
                                        <p:cTn id="12" dur="500"/>
                                        <p:tgtEl>
                                          <p:spTgt spid="61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标题 1"/>
          <p:cNvSpPr>
            <a:spLocks noGrp="1"/>
          </p:cNvSpPr>
          <p:nvPr>
            <p:ph type="title"/>
          </p:nvPr>
        </p:nvSpPr>
        <p:spPr/>
        <p:txBody>
          <a:bodyPr/>
          <a:lstStyle/>
          <a:p>
            <a:pPr eaLnBrk="1" hangingPunct="1">
              <a:defRPr/>
            </a:pPr>
            <a:r>
              <a:rPr smtClean="0"/>
              <a:t>例</a:t>
            </a:r>
            <a:r>
              <a:rPr lang="en-US" altLang="zh-CN" smtClean="0"/>
              <a:t>——</a:t>
            </a:r>
            <a:r>
              <a:rPr smtClean="0"/>
              <a:t>判断闰年</a:t>
            </a:r>
          </a:p>
        </p:txBody>
      </p:sp>
      <p:sp>
        <p:nvSpPr>
          <p:cNvPr id="3" name="内容占位符 2"/>
          <p:cNvSpPr>
            <a:spLocks noGrp="1"/>
          </p:cNvSpPr>
          <p:nvPr>
            <p:ph idx="1"/>
          </p:nvPr>
        </p:nvSpPr>
        <p:spPr/>
        <p:txBody>
          <a:bodyPr/>
          <a:lstStyle/>
          <a:p>
            <a:r>
              <a:rPr lang="zh-CN" altLang="zh-CN" smtClean="0"/>
              <a:t>判定</a:t>
            </a:r>
            <a:r>
              <a:rPr lang="en-US" altLang="zh-CN" smtClean="0"/>
              <a:t>2000</a:t>
            </a:r>
            <a:r>
              <a:rPr lang="zh-CN" altLang="zh-CN" smtClean="0"/>
              <a:t>—</a:t>
            </a:r>
            <a:r>
              <a:rPr lang="en-US" altLang="zh-CN" smtClean="0"/>
              <a:t>2500</a:t>
            </a:r>
            <a:r>
              <a:rPr lang="zh-CN" altLang="zh-CN" smtClean="0"/>
              <a:t>年中的每一年是否闰年，并将结果输出。</a:t>
            </a:r>
            <a:endParaRPr lang="en-US" altLang="zh-CN" smtClean="0"/>
          </a:p>
          <a:p>
            <a:endParaRPr lang="en-US" altLang="zh-CN" smtClean="0"/>
          </a:p>
          <a:p>
            <a:r>
              <a:rPr lang="zh-CN" altLang="en-US" smtClean="0"/>
              <a:t>基本思想：</a:t>
            </a:r>
            <a:r>
              <a:rPr lang="zh-CN" altLang="en-US" smtClean="0">
                <a:solidFill>
                  <a:srgbClr val="FF0000"/>
                </a:solidFill>
              </a:rPr>
              <a:t>四年一闰，百年不闰，四百年又润</a:t>
            </a:r>
            <a:endParaRPr lang="en-US" altLang="zh-CN" smtClean="0"/>
          </a:p>
          <a:p>
            <a:r>
              <a:rPr lang="zh-CN" altLang="zh-CN" smtClean="0"/>
              <a:t>闰年的条件：</a:t>
            </a:r>
          </a:p>
          <a:p>
            <a:pPr lvl="1">
              <a:buFont typeface="Wingdings" panose="05000000000000000000" pitchFamily="2" charset="2"/>
              <a:buNone/>
            </a:pPr>
            <a:r>
              <a:rPr lang="en-US" altLang="zh-CN" smtClean="0"/>
              <a:t> (1)</a:t>
            </a:r>
            <a:r>
              <a:rPr lang="zh-CN" altLang="zh-CN" smtClean="0"/>
              <a:t>能被</a:t>
            </a:r>
            <a:r>
              <a:rPr lang="en-US" altLang="zh-CN" smtClean="0"/>
              <a:t>4</a:t>
            </a:r>
            <a:r>
              <a:rPr lang="zh-CN" altLang="zh-CN" smtClean="0"/>
              <a:t>整除，但不能被</a:t>
            </a:r>
            <a:r>
              <a:rPr lang="en-US" altLang="zh-CN" smtClean="0"/>
              <a:t>100</a:t>
            </a:r>
            <a:r>
              <a:rPr lang="zh-CN" altLang="zh-CN" smtClean="0"/>
              <a:t>整除的年份都是闰年，如</a:t>
            </a:r>
            <a:r>
              <a:rPr lang="en-US" altLang="zh-CN" smtClean="0"/>
              <a:t>2008</a:t>
            </a:r>
            <a:r>
              <a:rPr lang="zh-CN" altLang="zh-CN" smtClean="0"/>
              <a:t>、</a:t>
            </a:r>
            <a:r>
              <a:rPr lang="en-US" altLang="zh-CN" smtClean="0"/>
              <a:t>2012</a:t>
            </a:r>
            <a:r>
              <a:rPr lang="zh-CN" altLang="zh-CN" smtClean="0"/>
              <a:t>、</a:t>
            </a:r>
            <a:r>
              <a:rPr lang="en-US" altLang="zh-CN" smtClean="0"/>
              <a:t>2048</a:t>
            </a:r>
            <a:r>
              <a:rPr lang="zh-CN" altLang="zh-CN" smtClean="0"/>
              <a:t>年</a:t>
            </a:r>
          </a:p>
          <a:p>
            <a:pPr lvl="1">
              <a:buFont typeface="Wingdings" panose="05000000000000000000" pitchFamily="2" charset="2"/>
              <a:buNone/>
            </a:pPr>
            <a:r>
              <a:rPr lang="en-US" altLang="zh-CN" smtClean="0"/>
              <a:t> (2)</a:t>
            </a:r>
            <a:r>
              <a:rPr lang="zh-CN" altLang="zh-CN" smtClean="0"/>
              <a:t>能被</a:t>
            </a:r>
            <a:r>
              <a:rPr lang="en-US" altLang="zh-CN" smtClean="0"/>
              <a:t>400</a:t>
            </a:r>
            <a:r>
              <a:rPr lang="zh-CN" altLang="zh-CN" smtClean="0"/>
              <a:t>整除的年份是闰年，如</a:t>
            </a:r>
            <a:r>
              <a:rPr lang="en-US" altLang="zh-CN" smtClean="0"/>
              <a:t>2000</a:t>
            </a:r>
            <a:r>
              <a:rPr lang="zh-CN" altLang="zh-CN" smtClean="0"/>
              <a:t>年</a:t>
            </a:r>
          </a:p>
          <a:p>
            <a:pPr lvl="1"/>
            <a:r>
              <a:rPr lang="zh-CN" altLang="zh-CN" smtClean="0">
                <a:solidFill>
                  <a:srgbClr val="FF0000"/>
                </a:solidFill>
              </a:rPr>
              <a:t>不符合这两个条件的年份不是闰年</a:t>
            </a:r>
            <a:r>
              <a:rPr lang="zh-CN" altLang="en-US" smtClean="0">
                <a:solidFill>
                  <a:srgbClr val="FF0000"/>
                </a:solidFill>
              </a:rPr>
              <a:t>，</a:t>
            </a:r>
            <a:r>
              <a:rPr lang="zh-CN" altLang="zh-CN" smtClean="0">
                <a:solidFill>
                  <a:srgbClr val="FF0000"/>
                </a:solidFill>
              </a:rPr>
              <a:t>例如</a:t>
            </a:r>
            <a:r>
              <a:rPr lang="en-US" altLang="zh-CN" smtClean="0">
                <a:solidFill>
                  <a:srgbClr val="FF0000"/>
                </a:solidFill>
              </a:rPr>
              <a:t>2009</a:t>
            </a:r>
            <a:r>
              <a:rPr lang="zh-CN" altLang="zh-CN" smtClean="0">
                <a:solidFill>
                  <a:srgbClr val="FF0000"/>
                </a:solidFill>
              </a:rPr>
              <a:t>、</a:t>
            </a:r>
            <a:r>
              <a:rPr lang="en-US" altLang="zh-CN" smtClean="0">
                <a:solidFill>
                  <a:srgbClr val="FF0000"/>
                </a:solidFill>
              </a:rPr>
              <a:t>2100</a:t>
            </a:r>
            <a:r>
              <a:rPr lang="zh-CN" altLang="zh-CN" smtClean="0">
                <a:solidFill>
                  <a:srgbClr val="FF0000"/>
                </a:solidFill>
              </a:rPr>
              <a:t>年</a:t>
            </a:r>
            <a:endParaRPr lang="zh-CN" altLang="en-US" smtClean="0">
              <a:solidFill>
                <a:srgbClr val="FF0000"/>
              </a:solidFill>
            </a:endParaRPr>
          </a:p>
        </p:txBody>
      </p:sp>
      <p:pic>
        <p:nvPicPr>
          <p:cNvPr id="162820" name="图片 4" descr="Untitled.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16900" y="5937250"/>
            <a:ext cx="9271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0"/>
          </p:nvPr>
        </p:nvSpPr>
        <p:spPr/>
        <p:txBody>
          <a:bodyPr/>
          <a:lstStyle/>
          <a:p>
            <a:pPr>
              <a:defRPr/>
            </a:pPr>
            <a:fld id="{19F312C0-4C28-4F8F-BC4C-E3EE1ED0DB77}" type="slidenum">
              <a:rPr lang="en-US" altLang="zh-CN"/>
              <a:pPr>
                <a:defRPr/>
              </a:pPr>
              <a:t>128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标题 1"/>
          <p:cNvSpPr>
            <a:spLocks noGrp="1"/>
          </p:cNvSpPr>
          <p:nvPr>
            <p:ph type="title"/>
          </p:nvPr>
        </p:nvSpPr>
        <p:spPr/>
        <p:txBody>
          <a:bodyPr/>
          <a:lstStyle/>
          <a:p>
            <a:pPr>
              <a:defRPr/>
            </a:pPr>
            <a:r>
              <a:rPr smtClean="0"/>
              <a:t>算法描述</a:t>
            </a:r>
            <a:r>
              <a:rPr lang="en-US" altLang="zh-CN" smtClean="0"/>
              <a:t>1——</a:t>
            </a:r>
            <a:r>
              <a:rPr smtClean="0"/>
              <a:t>文字描述</a:t>
            </a:r>
          </a:p>
        </p:txBody>
      </p:sp>
      <p:sp>
        <p:nvSpPr>
          <p:cNvPr id="3" name="内容占位符 2"/>
          <p:cNvSpPr>
            <a:spLocks noGrp="1"/>
          </p:cNvSpPr>
          <p:nvPr>
            <p:ph idx="1"/>
          </p:nvPr>
        </p:nvSpPr>
        <p:spPr/>
        <p:txBody>
          <a:bodyPr/>
          <a:lstStyle/>
          <a:p>
            <a:r>
              <a:rPr lang="zh-CN" altLang="zh-CN" smtClean="0"/>
              <a:t>设</a:t>
            </a:r>
            <a:r>
              <a:rPr lang="en-US" altLang="zh-CN" smtClean="0"/>
              <a:t>year</a:t>
            </a:r>
            <a:r>
              <a:rPr lang="zh-CN" altLang="zh-CN" smtClean="0"/>
              <a:t>为被检测的年份。算法表示如下：</a:t>
            </a:r>
          </a:p>
          <a:p>
            <a:pPr lvl="1"/>
            <a:r>
              <a:rPr lang="en-US" altLang="zh-CN" smtClean="0"/>
              <a:t>S1</a:t>
            </a:r>
            <a:r>
              <a:rPr lang="zh-CN" altLang="zh-CN" smtClean="0"/>
              <a:t>：</a:t>
            </a:r>
            <a:r>
              <a:rPr lang="en-US" altLang="zh-CN" smtClean="0"/>
              <a:t>2000</a:t>
            </a:r>
            <a:r>
              <a:rPr lang="en-US" altLang="zh-CN" smtClean="0">
                <a:sym typeface="Symbol" panose="05050102010706020507" pitchFamily="18" charset="2"/>
              </a:rPr>
              <a:t></a:t>
            </a:r>
            <a:r>
              <a:rPr lang="en-US" altLang="zh-CN" smtClean="0"/>
              <a:t>year</a:t>
            </a:r>
            <a:endParaRPr lang="zh-CN" altLang="zh-CN" smtClean="0"/>
          </a:p>
          <a:p>
            <a:pPr lvl="1"/>
            <a:r>
              <a:rPr lang="en-US" altLang="zh-CN" smtClean="0"/>
              <a:t>S2</a:t>
            </a:r>
            <a:r>
              <a:rPr lang="zh-CN" altLang="zh-CN" smtClean="0"/>
              <a:t>：若</a:t>
            </a:r>
            <a:r>
              <a:rPr lang="en-US" altLang="zh-CN" smtClean="0"/>
              <a:t>year</a:t>
            </a:r>
            <a:r>
              <a:rPr lang="zh-CN" altLang="zh-CN" smtClean="0"/>
              <a:t>不能被</a:t>
            </a:r>
            <a:r>
              <a:rPr lang="en-US" altLang="zh-CN" smtClean="0"/>
              <a:t>4</a:t>
            </a:r>
            <a:r>
              <a:rPr lang="zh-CN" altLang="zh-CN" smtClean="0"/>
              <a:t>整除，则输出</a:t>
            </a:r>
            <a:r>
              <a:rPr lang="en-US" altLang="zh-CN" smtClean="0"/>
              <a:t>year </a:t>
            </a:r>
            <a:r>
              <a:rPr lang="zh-CN" altLang="zh-CN" smtClean="0"/>
              <a:t>的值和“不是闰年”。然后转到</a:t>
            </a:r>
            <a:r>
              <a:rPr lang="en-US" altLang="zh-CN" smtClean="0"/>
              <a:t>S6</a:t>
            </a:r>
            <a:endParaRPr lang="zh-CN" altLang="zh-CN" smtClean="0"/>
          </a:p>
          <a:p>
            <a:pPr lvl="1"/>
            <a:r>
              <a:rPr lang="en-US" altLang="zh-CN" smtClean="0"/>
              <a:t>S3</a:t>
            </a:r>
            <a:r>
              <a:rPr lang="zh-CN" altLang="zh-CN" smtClean="0"/>
              <a:t>：若</a:t>
            </a:r>
            <a:r>
              <a:rPr lang="en-US" altLang="zh-CN" smtClean="0"/>
              <a:t>year</a:t>
            </a:r>
            <a:r>
              <a:rPr lang="zh-CN" altLang="zh-CN" smtClean="0"/>
              <a:t>能被</a:t>
            </a:r>
            <a:r>
              <a:rPr lang="en-US" altLang="zh-CN" smtClean="0"/>
              <a:t>4</a:t>
            </a:r>
            <a:r>
              <a:rPr lang="zh-CN" altLang="zh-CN" smtClean="0"/>
              <a:t>整除，不能被</a:t>
            </a:r>
            <a:r>
              <a:rPr lang="en-US" altLang="zh-CN" smtClean="0"/>
              <a:t>100</a:t>
            </a:r>
            <a:r>
              <a:rPr lang="zh-CN" altLang="zh-CN" smtClean="0"/>
              <a:t>整除，则输出</a:t>
            </a:r>
            <a:r>
              <a:rPr lang="en-US" altLang="zh-CN" smtClean="0"/>
              <a:t>year</a:t>
            </a:r>
            <a:r>
              <a:rPr lang="zh-CN" altLang="zh-CN" smtClean="0"/>
              <a:t>的值和“是闰年”。然后转到</a:t>
            </a:r>
            <a:r>
              <a:rPr lang="en-US" altLang="zh-CN" smtClean="0"/>
              <a:t>S6</a:t>
            </a:r>
            <a:endParaRPr lang="zh-CN" altLang="zh-CN" smtClean="0"/>
          </a:p>
          <a:p>
            <a:pPr lvl="1"/>
            <a:r>
              <a:rPr lang="en-US" altLang="zh-CN" smtClean="0"/>
              <a:t>S4</a:t>
            </a:r>
            <a:r>
              <a:rPr lang="zh-CN" altLang="zh-CN" smtClean="0"/>
              <a:t>：若</a:t>
            </a:r>
            <a:r>
              <a:rPr lang="en-US" altLang="zh-CN" smtClean="0"/>
              <a:t>year</a:t>
            </a:r>
            <a:r>
              <a:rPr lang="zh-CN" altLang="zh-CN" smtClean="0"/>
              <a:t>能被</a:t>
            </a:r>
            <a:r>
              <a:rPr lang="en-US" altLang="zh-CN" smtClean="0"/>
              <a:t>400</a:t>
            </a:r>
            <a:r>
              <a:rPr lang="zh-CN" altLang="zh-CN" smtClean="0"/>
              <a:t>整除，</a:t>
            </a:r>
            <a:r>
              <a:rPr lang="zh-CN" altLang="en-US" smtClean="0"/>
              <a:t>则</a:t>
            </a:r>
            <a:r>
              <a:rPr lang="zh-CN" altLang="zh-CN" smtClean="0"/>
              <a:t>输出</a:t>
            </a:r>
            <a:r>
              <a:rPr lang="en-US" altLang="zh-CN" smtClean="0"/>
              <a:t>year</a:t>
            </a:r>
            <a:r>
              <a:rPr lang="zh-CN" altLang="zh-CN" smtClean="0"/>
              <a:t>的值和“是闰年” ，然后转到</a:t>
            </a:r>
            <a:r>
              <a:rPr lang="en-US" altLang="zh-CN" smtClean="0"/>
              <a:t>S6</a:t>
            </a:r>
            <a:endParaRPr lang="zh-CN" altLang="zh-CN" smtClean="0"/>
          </a:p>
          <a:p>
            <a:pPr lvl="1"/>
            <a:r>
              <a:rPr lang="en-US" altLang="zh-CN" smtClean="0"/>
              <a:t>S5: </a:t>
            </a:r>
            <a:r>
              <a:rPr lang="zh-CN" altLang="en-US" smtClean="0"/>
              <a:t>其他情况</a:t>
            </a:r>
            <a:r>
              <a:rPr lang="zh-CN" altLang="zh-CN" smtClean="0"/>
              <a:t>输出</a:t>
            </a:r>
            <a:r>
              <a:rPr lang="en-US" altLang="zh-CN" smtClean="0"/>
              <a:t>year</a:t>
            </a:r>
            <a:r>
              <a:rPr lang="zh-CN" altLang="zh-CN" smtClean="0"/>
              <a:t>的值和“不是闰年”</a:t>
            </a:r>
          </a:p>
          <a:p>
            <a:pPr lvl="1"/>
            <a:r>
              <a:rPr lang="en-US" altLang="zh-CN" smtClean="0"/>
              <a:t>S6</a:t>
            </a:r>
            <a:r>
              <a:rPr lang="zh-CN" altLang="zh-CN" smtClean="0"/>
              <a:t>：</a:t>
            </a:r>
            <a:r>
              <a:rPr lang="en-US" altLang="zh-CN" smtClean="0"/>
              <a:t>year+1</a:t>
            </a:r>
            <a:r>
              <a:rPr lang="en-US" altLang="zh-CN" smtClean="0">
                <a:sym typeface="Symbol" panose="05050102010706020507" pitchFamily="18" charset="2"/>
              </a:rPr>
              <a:t></a:t>
            </a:r>
            <a:r>
              <a:rPr lang="en-US" altLang="zh-CN" smtClean="0"/>
              <a:t>year</a:t>
            </a:r>
            <a:endParaRPr lang="zh-CN" altLang="zh-CN" smtClean="0"/>
          </a:p>
          <a:p>
            <a:pPr lvl="1"/>
            <a:r>
              <a:rPr lang="en-US" altLang="zh-CN" smtClean="0"/>
              <a:t>S7</a:t>
            </a:r>
            <a:r>
              <a:rPr lang="zh-CN" altLang="zh-CN" smtClean="0"/>
              <a:t>：当</a:t>
            </a:r>
            <a:r>
              <a:rPr lang="en-US" altLang="zh-CN" smtClean="0"/>
              <a:t>year</a:t>
            </a:r>
            <a:r>
              <a:rPr lang="zh-CN" altLang="zh-CN" smtClean="0"/>
              <a:t>≤</a:t>
            </a:r>
            <a:r>
              <a:rPr lang="en-US" altLang="zh-CN" smtClean="0"/>
              <a:t>2500</a:t>
            </a:r>
            <a:r>
              <a:rPr lang="zh-CN" altLang="zh-CN" smtClean="0"/>
              <a:t>时，转</a:t>
            </a:r>
            <a:r>
              <a:rPr lang="en-US" altLang="zh-CN" smtClean="0"/>
              <a:t>S2</a:t>
            </a:r>
            <a:r>
              <a:rPr lang="zh-CN" altLang="zh-CN" smtClean="0"/>
              <a:t>，否则停止</a:t>
            </a:r>
            <a:endParaRPr lang="zh-CN" altLang="en-US" smtClean="0"/>
          </a:p>
        </p:txBody>
      </p:sp>
      <p:pic>
        <p:nvPicPr>
          <p:cNvPr id="163844" name="图片 4" descr="Untitled.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16900" y="5937250"/>
            <a:ext cx="9271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0"/>
          </p:nvPr>
        </p:nvSpPr>
        <p:spPr/>
        <p:txBody>
          <a:bodyPr/>
          <a:lstStyle/>
          <a:p>
            <a:pPr>
              <a:defRPr/>
            </a:pPr>
            <a:fld id="{4D530552-8DD3-4A16-BAF2-E9AD11482FF4}" type="slidenum">
              <a:rPr lang="en-US" altLang="zh-CN"/>
              <a:pPr>
                <a:defRPr/>
              </a:pPr>
              <a:t>129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a:defRPr/>
            </a:pPr>
            <a:r>
              <a:rPr smtClean="0"/>
              <a:t>工作职责</a:t>
            </a:r>
          </a:p>
        </p:txBody>
      </p:sp>
      <p:sp>
        <p:nvSpPr>
          <p:cNvPr id="21507" name="内容占位符 2"/>
          <p:cNvSpPr>
            <a:spLocks noGrp="1"/>
          </p:cNvSpPr>
          <p:nvPr>
            <p:ph idx="1"/>
          </p:nvPr>
        </p:nvSpPr>
        <p:spPr/>
        <p:txBody>
          <a:bodyPr/>
          <a:lstStyle/>
          <a:p>
            <a:pPr marL="0" indent="0">
              <a:buFont typeface="Arial" panose="020B0604020202020204" pitchFamily="34" charset="0"/>
              <a:buNone/>
            </a:pPr>
            <a:r>
              <a:rPr lang="en-US" altLang="zh-CN" sz="2400" smtClean="0"/>
              <a:t>3</a:t>
            </a:r>
            <a:r>
              <a:rPr lang="zh-CN" altLang="en-US" sz="2400" smtClean="0"/>
              <a:t>、技术选型</a:t>
            </a:r>
          </a:p>
          <a:p>
            <a:pPr marL="355600" lvl="1" indent="0">
              <a:buFont typeface="Arial" panose="020B0604020202020204" pitchFamily="34" charset="0"/>
              <a:buNone/>
            </a:pPr>
            <a:r>
              <a:rPr lang="zh-CN" altLang="en-US" sz="2000" smtClean="0"/>
              <a:t>架构师通过对系统的一系列的分解，最终形成了软件的整体架构。技术选择主要取决于软件架构。</a:t>
            </a:r>
          </a:p>
          <a:p>
            <a:pPr marL="355600" lvl="1" indent="0">
              <a:buFont typeface="Arial" panose="020B0604020202020204" pitchFamily="34" charset="0"/>
              <a:buNone/>
            </a:pPr>
            <a:r>
              <a:rPr lang="en-US" altLang="zh-CN" sz="2000" smtClean="0"/>
              <a:t>Web Server</a:t>
            </a:r>
            <a:r>
              <a:rPr lang="zh-CN" altLang="en-US" sz="2000" smtClean="0"/>
              <a:t>运行在</a:t>
            </a:r>
            <a:r>
              <a:rPr lang="en-US" altLang="zh-CN" sz="2000" smtClean="0"/>
              <a:t>Windows</a:t>
            </a:r>
            <a:r>
              <a:rPr lang="zh-CN" altLang="en-US" sz="2000" smtClean="0"/>
              <a:t>上还是</a:t>
            </a:r>
            <a:r>
              <a:rPr lang="en-US" altLang="zh-CN" sz="2000" smtClean="0"/>
              <a:t>Linux</a:t>
            </a:r>
            <a:r>
              <a:rPr lang="zh-CN" altLang="en-US" sz="2000" smtClean="0"/>
              <a:t>上？数据库采用</a:t>
            </a:r>
            <a:r>
              <a:rPr lang="en-US" altLang="zh-CN" sz="2000" smtClean="0"/>
              <a:t>MSSql</a:t>
            </a:r>
            <a:r>
              <a:rPr lang="zh-CN" altLang="en-US" sz="2000" smtClean="0"/>
              <a:t>、</a:t>
            </a:r>
            <a:r>
              <a:rPr lang="en-US" altLang="zh-CN" sz="2000" smtClean="0"/>
              <a:t>Oracle</a:t>
            </a:r>
            <a:r>
              <a:rPr lang="zh-CN" altLang="en-US" sz="2000" smtClean="0"/>
              <a:t>还是</a:t>
            </a:r>
            <a:r>
              <a:rPr lang="en-US" altLang="zh-CN" sz="2000" smtClean="0"/>
              <a:t>Mysql</a:t>
            </a:r>
            <a:r>
              <a:rPr lang="zh-CN" altLang="en-US" sz="2000" smtClean="0"/>
              <a:t>？需要不需要采用</a:t>
            </a:r>
            <a:r>
              <a:rPr lang="en-US" altLang="zh-CN" sz="2000" smtClean="0"/>
              <a:t>MVC</a:t>
            </a:r>
            <a:r>
              <a:rPr lang="zh-CN" altLang="en-US" sz="2000" smtClean="0"/>
              <a:t>或者</a:t>
            </a:r>
            <a:r>
              <a:rPr lang="en-US" altLang="zh-CN" sz="2000" smtClean="0"/>
              <a:t>Spring</a:t>
            </a:r>
            <a:r>
              <a:rPr lang="zh-CN" altLang="en-US" sz="2000" smtClean="0"/>
              <a:t>等轻量级的框架？前端采用富客户端还是瘦客户端方式？类似的工作，都需要在这个阶段提出，并进行评估。</a:t>
            </a:r>
          </a:p>
          <a:p>
            <a:pPr marL="0" indent="0">
              <a:buFont typeface="Arial" panose="020B0604020202020204" pitchFamily="34" charset="0"/>
              <a:buNone/>
            </a:pPr>
            <a:r>
              <a:rPr lang="en-US" altLang="zh-CN" sz="2400" smtClean="0"/>
              <a:t>4</a:t>
            </a:r>
            <a:r>
              <a:rPr lang="zh-CN" altLang="en-US" sz="2400" smtClean="0"/>
              <a:t>、制定技术规格说明</a:t>
            </a:r>
          </a:p>
          <a:p>
            <a:pPr marL="355600" lvl="1" indent="0">
              <a:buFont typeface="Arial" panose="020B0604020202020204" pitchFamily="34" charset="0"/>
              <a:buNone/>
            </a:pPr>
            <a:r>
              <a:rPr lang="zh-CN" altLang="en-US" sz="2000" smtClean="0"/>
              <a:t>架构师在项目开发过程中，是技术权威。他需要协调所有的开发人员，与开发人员一直保持沟通，始终保证开发者依照它的架构意图去实现各项功能。</a:t>
            </a:r>
          </a:p>
          <a:p>
            <a:pPr marL="355600" lvl="1" indent="0">
              <a:buFont typeface="Arial" panose="020B0604020202020204" pitchFamily="34" charset="0"/>
              <a:buNone/>
            </a:pPr>
            <a:r>
              <a:rPr lang="zh-CN" altLang="en-US" sz="2000" smtClean="0"/>
              <a:t>架构师也需要与项目经理、需求分析员，甚至与最终用户保持沟通。所以，对于架构师来讲，不仅有技术方面的要求，还有人际交流方面的要求。</a:t>
            </a:r>
          </a:p>
          <a:p>
            <a:pPr marL="0" indent="0">
              <a:buFont typeface="Arial" panose="020B0604020202020204" pitchFamily="34" charset="0"/>
              <a:buNone/>
            </a:pPr>
            <a:endParaRPr lang="zh-CN" altLang="en-US" sz="2400" smtClean="0"/>
          </a:p>
        </p:txBody>
      </p:sp>
      <p:sp>
        <p:nvSpPr>
          <p:cNvPr id="3" name="灯片编号占位符 2"/>
          <p:cNvSpPr>
            <a:spLocks noGrp="1"/>
          </p:cNvSpPr>
          <p:nvPr>
            <p:ph type="sldNum" sz="quarter" idx="10"/>
          </p:nvPr>
        </p:nvSpPr>
        <p:spPr/>
        <p:txBody>
          <a:bodyPr/>
          <a:lstStyle/>
          <a:p>
            <a:pPr>
              <a:defRPr/>
            </a:pPr>
            <a:fld id="{25B5A829-59F0-404A-B873-286C74E65F9C}" type="slidenum">
              <a:rPr lang="en-US" altLang="zh-CN"/>
              <a:pPr>
                <a:defRPr/>
              </a:pPr>
              <a:t>13</a:t>
            </a:fld>
            <a:endParaRPr lang="en-US" altLang="zh-CN"/>
          </a:p>
        </p:txBody>
      </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altLang="zh-CN" smtClean="0"/>
              <a:t>用自然语言表示算法</a:t>
            </a:r>
            <a:endParaRPr smtClean="0"/>
          </a:p>
        </p:txBody>
      </p:sp>
      <p:sp>
        <p:nvSpPr>
          <p:cNvPr id="188419" name="Rectangle 3"/>
          <p:cNvSpPr>
            <a:spLocks noGrp="1" noChangeArrowheads="1"/>
          </p:cNvSpPr>
          <p:nvPr>
            <p:ph idx="1"/>
          </p:nvPr>
        </p:nvSpPr>
        <p:spPr/>
        <p:txBody>
          <a:bodyPr/>
          <a:lstStyle/>
          <a:p>
            <a:r>
              <a:rPr lang="zh-CN" altLang="zh-CN" smtClean="0"/>
              <a:t>用自然语言表示通俗易懂，但文字冗长，容易出现歧义性</a:t>
            </a:r>
            <a:endParaRPr lang="en-US" altLang="zh-CN" smtClean="0"/>
          </a:p>
          <a:p>
            <a:r>
              <a:rPr lang="zh-CN" altLang="zh-CN" smtClean="0"/>
              <a:t>用自然语言描述包含分支和循环的算法，不很方便</a:t>
            </a:r>
            <a:endParaRPr lang="en-US" altLang="zh-CN" smtClean="0"/>
          </a:p>
          <a:p>
            <a:r>
              <a:rPr lang="zh-CN" altLang="zh-CN" smtClean="0"/>
              <a:t>除了很简单的问题外，一般不用自然语言</a:t>
            </a:r>
            <a:endParaRPr lang="zh-CN" altLang="en-US" smtClean="0"/>
          </a:p>
        </p:txBody>
      </p:sp>
      <p:pic>
        <p:nvPicPr>
          <p:cNvPr id="164868"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A976F594-80A8-4A70-BCC8-D119ED3F309E}" type="slidenum">
              <a:rPr lang="en-US" altLang="zh-CN"/>
              <a:pPr>
                <a:defRPr/>
              </a:pPr>
              <a:t>130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8419">
                                            <p:txEl>
                                              <p:pRg st="1" end="1"/>
                                            </p:txEl>
                                          </p:spTgt>
                                        </p:tgtEl>
                                        <p:attrNameLst>
                                          <p:attrName>style.visibility</p:attrName>
                                        </p:attrNameLst>
                                      </p:cBhvr>
                                      <p:to>
                                        <p:strVal val="visible"/>
                                      </p:to>
                                    </p:set>
                                    <p:animEffect transition="in" filter="fade">
                                      <p:cBhvr>
                                        <p:cTn id="7" dur="500"/>
                                        <p:tgtEl>
                                          <p:spTgt spid="18841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88419">
                                            <p:txEl>
                                              <p:pRg st="2" end="2"/>
                                            </p:txEl>
                                          </p:spTgt>
                                        </p:tgtEl>
                                        <p:attrNameLst>
                                          <p:attrName>style.visibility</p:attrName>
                                        </p:attrNameLst>
                                      </p:cBhvr>
                                      <p:to>
                                        <p:strVal val="visible"/>
                                      </p:to>
                                    </p:set>
                                    <p:animEffect transition="in" filter="fade">
                                      <p:cBhvr>
                                        <p:cTn id="12" dur="500"/>
                                        <p:tgtEl>
                                          <p:spTgt spid="1884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椭圆 3"/>
          <p:cNvSpPr>
            <a:spLocks noChangeArrowheads="1"/>
          </p:cNvSpPr>
          <p:nvPr/>
        </p:nvSpPr>
        <p:spPr bwMode="auto">
          <a:xfrm rot="-3158859">
            <a:off x="549275" y="1243013"/>
            <a:ext cx="7358063" cy="4554537"/>
          </a:xfrm>
          <a:prstGeom prst="ellipse">
            <a:avLst/>
          </a:prstGeom>
          <a:solidFill>
            <a:schemeClr val="accent1"/>
          </a:solidFill>
          <a:ln w="38100" algn="ctr">
            <a:solidFill>
              <a:schemeClr val="tx1"/>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5" name="任意多边形 4"/>
          <p:cNvSpPr>
            <a:spLocks/>
          </p:cNvSpPr>
          <p:nvPr/>
        </p:nvSpPr>
        <p:spPr bwMode="auto">
          <a:xfrm>
            <a:off x="3532188" y="1014413"/>
            <a:ext cx="3468687" cy="1763712"/>
          </a:xfrm>
          <a:custGeom>
            <a:avLst/>
            <a:gdLst>
              <a:gd name="T0" fmla="*/ 0 w 3281819"/>
              <a:gd name="T1" fmla="*/ 0 h 1764082"/>
              <a:gd name="T2" fmla="*/ 4119129 w 3281819"/>
              <a:gd name="T3" fmla="*/ 1469415 h 1764082"/>
              <a:gd name="T4" fmla="*/ 16351662 w 3281819"/>
              <a:gd name="T5" fmla="*/ 1706017 h 1764082"/>
              <a:gd name="T6" fmla="*/ 0 60000 65536"/>
              <a:gd name="T7" fmla="*/ 0 60000 65536"/>
              <a:gd name="T8" fmla="*/ 0 60000 65536"/>
              <a:gd name="T9" fmla="*/ 0 w 3281819"/>
              <a:gd name="T10" fmla="*/ 0 h 1764082"/>
              <a:gd name="T11" fmla="*/ 3281819 w 3281819"/>
              <a:gd name="T12" fmla="*/ 1764082 h 1764082"/>
            </a:gdLst>
            <a:ahLst/>
            <a:cxnLst>
              <a:cxn ang="T6">
                <a:pos x="T0" y="T1"/>
              </a:cxn>
              <a:cxn ang="T7">
                <a:pos x="T2" y="T3"/>
              </a:cxn>
              <a:cxn ang="T8">
                <a:pos x="T4" y="T5"/>
              </a:cxn>
            </a:cxnLst>
            <a:rect l="T9" t="T10" r="T11" b="T12"/>
            <a:pathLst>
              <a:path w="3281819" h="1764082">
                <a:moveTo>
                  <a:pt x="0" y="0"/>
                </a:moveTo>
                <a:cubicBezTo>
                  <a:pt x="139874" y="596030"/>
                  <a:pt x="279748" y="1192060"/>
                  <a:pt x="826718" y="1478071"/>
                </a:cubicBezTo>
                <a:cubicBezTo>
                  <a:pt x="1373688" y="1764082"/>
                  <a:pt x="2327753" y="1740074"/>
                  <a:pt x="3281819" y="1716066"/>
                </a:cubicBezTo>
              </a:path>
            </a:pathLst>
          </a:custGeom>
          <a:noFill/>
          <a:ln w="38100" cap="flat" cmpd="sng" algn="ctr">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 name="TextBox 5"/>
          <p:cNvSpPr txBox="1">
            <a:spLocks noChangeArrowheads="1"/>
          </p:cNvSpPr>
          <p:nvPr/>
        </p:nvSpPr>
        <p:spPr bwMode="auto">
          <a:xfrm>
            <a:off x="4357688" y="642938"/>
            <a:ext cx="1785937"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b="1">
                <a:solidFill>
                  <a:srgbClr val="00B050"/>
                </a:solidFill>
                <a:ea typeface="宋体" panose="02010600030101010101" pitchFamily="2" charset="-122"/>
              </a:rPr>
              <a:t>year</a:t>
            </a:r>
            <a:r>
              <a:rPr kumimoji="1" lang="zh-CN" altLang="en-US" b="1">
                <a:solidFill>
                  <a:srgbClr val="00B050"/>
                </a:solidFill>
                <a:ea typeface="宋体" panose="02010600030101010101" pitchFamily="2" charset="-122"/>
              </a:rPr>
              <a:t>不能被</a:t>
            </a:r>
            <a:r>
              <a:rPr kumimoji="1" lang="en-US" altLang="zh-CN" b="1">
                <a:solidFill>
                  <a:srgbClr val="00B050"/>
                </a:solidFill>
                <a:ea typeface="宋体" panose="02010600030101010101" pitchFamily="2" charset="-122"/>
              </a:rPr>
              <a:t>4</a:t>
            </a:r>
            <a:r>
              <a:rPr kumimoji="1" lang="zh-CN" altLang="en-US" b="1">
                <a:solidFill>
                  <a:srgbClr val="00B050"/>
                </a:solidFill>
                <a:ea typeface="宋体" panose="02010600030101010101" pitchFamily="2" charset="-122"/>
              </a:rPr>
              <a:t>整除</a:t>
            </a:r>
          </a:p>
        </p:txBody>
      </p:sp>
      <p:sp>
        <p:nvSpPr>
          <p:cNvPr id="7" name="TextBox 6"/>
          <p:cNvSpPr txBox="1">
            <a:spLocks noChangeArrowheads="1"/>
          </p:cNvSpPr>
          <p:nvPr/>
        </p:nvSpPr>
        <p:spPr bwMode="auto">
          <a:xfrm>
            <a:off x="4643438" y="1785938"/>
            <a:ext cx="1785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9D138D"/>
                </a:solidFill>
                <a:ea typeface="宋体" panose="02010600030101010101" pitchFamily="2" charset="-122"/>
              </a:rPr>
              <a:t>非闰年</a:t>
            </a:r>
          </a:p>
        </p:txBody>
      </p:sp>
      <p:sp>
        <p:nvSpPr>
          <p:cNvPr id="8" name="TextBox 7"/>
          <p:cNvSpPr txBox="1">
            <a:spLocks noChangeArrowheads="1"/>
          </p:cNvSpPr>
          <p:nvPr/>
        </p:nvSpPr>
        <p:spPr bwMode="auto">
          <a:xfrm>
            <a:off x="4357688" y="2928938"/>
            <a:ext cx="21431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b="1">
                <a:solidFill>
                  <a:srgbClr val="00B050"/>
                </a:solidFill>
                <a:ea typeface="宋体" panose="02010600030101010101" pitchFamily="2" charset="-122"/>
              </a:rPr>
              <a:t>year</a:t>
            </a:r>
            <a:r>
              <a:rPr kumimoji="1" lang="zh-CN" altLang="en-US" b="1">
                <a:solidFill>
                  <a:srgbClr val="00B050"/>
                </a:solidFill>
                <a:ea typeface="宋体" panose="02010600030101010101" pitchFamily="2" charset="-122"/>
              </a:rPr>
              <a:t>被</a:t>
            </a:r>
            <a:r>
              <a:rPr kumimoji="1" lang="en-US" altLang="zh-CN" b="1">
                <a:solidFill>
                  <a:srgbClr val="00B050"/>
                </a:solidFill>
                <a:ea typeface="宋体" panose="02010600030101010101" pitchFamily="2" charset="-122"/>
              </a:rPr>
              <a:t>4</a:t>
            </a:r>
            <a:r>
              <a:rPr kumimoji="1" lang="zh-CN" altLang="en-US" b="1">
                <a:solidFill>
                  <a:srgbClr val="00B050"/>
                </a:solidFill>
                <a:ea typeface="宋体" panose="02010600030101010101" pitchFamily="2" charset="-122"/>
              </a:rPr>
              <a:t>整除，但不能被</a:t>
            </a:r>
            <a:r>
              <a:rPr kumimoji="1" lang="en-US" altLang="zh-CN" b="1">
                <a:solidFill>
                  <a:srgbClr val="00B050"/>
                </a:solidFill>
                <a:ea typeface="宋体" panose="02010600030101010101" pitchFamily="2" charset="-122"/>
              </a:rPr>
              <a:t>100</a:t>
            </a:r>
            <a:r>
              <a:rPr kumimoji="1" lang="zh-CN" altLang="en-US" b="1">
                <a:solidFill>
                  <a:srgbClr val="00B050"/>
                </a:solidFill>
                <a:ea typeface="宋体" panose="02010600030101010101" pitchFamily="2" charset="-122"/>
              </a:rPr>
              <a:t>整除</a:t>
            </a:r>
          </a:p>
        </p:txBody>
      </p:sp>
      <p:sp>
        <p:nvSpPr>
          <p:cNvPr id="9" name="任意多边形 8"/>
          <p:cNvSpPr>
            <a:spLocks/>
          </p:cNvSpPr>
          <p:nvPr/>
        </p:nvSpPr>
        <p:spPr bwMode="auto">
          <a:xfrm>
            <a:off x="3776663" y="2500313"/>
            <a:ext cx="1108075" cy="3500437"/>
          </a:xfrm>
          <a:custGeom>
            <a:avLst/>
            <a:gdLst>
              <a:gd name="T0" fmla="*/ 612581 w 1108554"/>
              <a:gd name="T1" fmla="*/ 0 h 3457183"/>
              <a:gd name="T2" fmla="*/ 80439 w 1108554"/>
              <a:gd name="T3" fmla="*/ 1849914 h 3457183"/>
              <a:gd name="T4" fmla="*/ 1095220 w 1108554"/>
              <a:gd name="T5" fmla="*/ 4957048 h 3457183"/>
              <a:gd name="T6" fmla="*/ 0 60000 65536"/>
              <a:gd name="T7" fmla="*/ 0 60000 65536"/>
              <a:gd name="T8" fmla="*/ 0 60000 65536"/>
              <a:gd name="T9" fmla="*/ 0 w 1108554"/>
              <a:gd name="T10" fmla="*/ 0 h 3457183"/>
              <a:gd name="T11" fmla="*/ 1108554 w 1108554"/>
              <a:gd name="T12" fmla="*/ 3457183 h 3457183"/>
            </a:gdLst>
            <a:ahLst/>
            <a:cxnLst>
              <a:cxn ang="T6">
                <a:pos x="T0" y="T1"/>
              </a:cxn>
              <a:cxn ang="T7">
                <a:pos x="T2" y="T3"/>
              </a:cxn>
              <a:cxn ang="T8">
                <a:pos x="T4" y="T5"/>
              </a:cxn>
            </a:cxnLst>
            <a:rect l="T9" t="T10" r="T11" b="T12"/>
            <a:pathLst>
              <a:path w="1108554" h="3457183">
                <a:moveTo>
                  <a:pt x="620039" y="0"/>
                </a:moveTo>
                <a:cubicBezTo>
                  <a:pt x="310019" y="356991"/>
                  <a:pt x="0" y="713983"/>
                  <a:pt x="81419" y="1290180"/>
                </a:cubicBezTo>
                <a:cubicBezTo>
                  <a:pt x="162838" y="1866377"/>
                  <a:pt x="635696" y="2661780"/>
                  <a:pt x="1108554" y="3457183"/>
                </a:cubicBezTo>
              </a:path>
            </a:pathLst>
          </a:custGeom>
          <a:noFill/>
          <a:ln w="38100" cap="flat" cmpd="sng" algn="ctr">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0" name="TextBox 9"/>
          <p:cNvSpPr txBox="1">
            <a:spLocks noChangeArrowheads="1"/>
          </p:cNvSpPr>
          <p:nvPr/>
        </p:nvSpPr>
        <p:spPr bwMode="auto">
          <a:xfrm>
            <a:off x="4286250" y="4357688"/>
            <a:ext cx="1785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9D138D"/>
                </a:solidFill>
                <a:ea typeface="宋体" panose="02010600030101010101" pitchFamily="2" charset="-122"/>
              </a:rPr>
              <a:t>闰年</a:t>
            </a:r>
          </a:p>
        </p:txBody>
      </p:sp>
      <p:sp>
        <p:nvSpPr>
          <p:cNvPr id="11" name="任意多边形 10"/>
          <p:cNvSpPr>
            <a:spLocks/>
          </p:cNvSpPr>
          <p:nvPr/>
        </p:nvSpPr>
        <p:spPr bwMode="auto">
          <a:xfrm>
            <a:off x="1327150" y="4710113"/>
            <a:ext cx="2806700" cy="623887"/>
          </a:xfrm>
          <a:custGeom>
            <a:avLst/>
            <a:gdLst>
              <a:gd name="T0" fmla="*/ 2830292 w 2805830"/>
              <a:gd name="T1" fmla="*/ 0 h 624214"/>
              <a:gd name="T2" fmla="*/ 2299612 w 2805830"/>
              <a:gd name="T3" fmla="*/ 259215 h 624214"/>
              <a:gd name="T4" fmla="*/ 1465687 w 2805830"/>
              <a:gd name="T5" fmla="*/ 185156 h 624214"/>
              <a:gd name="T6" fmla="*/ 720208 w 2805830"/>
              <a:gd name="T7" fmla="*/ 567805 h 624214"/>
              <a:gd name="T8" fmla="*/ 0 w 2805830"/>
              <a:gd name="T9" fmla="*/ 469057 h 624214"/>
              <a:gd name="T10" fmla="*/ 0 60000 65536"/>
              <a:gd name="T11" fmla="*/ 0 60000 65536"/>
              <a:gd name="T12" fmla="*/ 0 60000 65536"/>
              <a:gd name="T13" fmla="*/ 0 60000 65536"/>
              <a:gd name="T14" fmla="*/ 0 60000 65536"/>
              <a:gd name="T15" fmla="*/ 0 w 2805830"/>
              <a:gd name="T16" fmla="*/ 0 h 624214"/>
              <a:gd name="T17" fmla="*/ 2805830 w 2805830"/>
              <a:gd name="T18" fmla="*/ 624214 h 624214"/>
            </a:gdLst>
            <a:ahLst/>
            <a:cxnLst>
              <a:cxn ang="T10">
                <a:pos x="T0" y="T1"/>
              </a:cxn>
              <a:cxn ang="T11">
                <a:pos x="T2" y="T3"/>
              </a:cxn>
              <a:cxn ang="T12">
                <a:pos x="T4" y="T5"/>
              </a:cxn>
              <a:cxn ang="T13">
                <a:pos x="T6" y="T7"/>
              </a:cxn>
              <a:cxn ang="T14">
                <a:pos x="T8" y="T9"/>
              </a:cxn>
            </a:cxnLst>
            <a:rect l="T15" t="T16" r="T17" b="T18"/>
            <a:pathLst>
              <a:path w="2805830" h="624214">
                <a:moveTo>
                  <a:pt x="2805830" y="0"/>
                </a:moveTo>
                <a:cubicBezTo>
                  <a:pt x="2655517" y="115866"/>
                  <a:pt x="2505205" y="231732"/>
                  <a:pt x="2279737" y="263047"/>
                </a:cubicBezTo>
                <a:cubicBezTo>
                  <a:pt x="2054269" y="294362"/>
                  <a:pt x="1713978" y="135699"/>
                  <a:pt x="1453019" y="187891"/>
                </a:cubicBezTo>
                <a:cubicBezTo>
                  <a:pt x="1192060" y="240083"/>
                  <a:pt x="956153" y="528182"/>
                  <a:pt x="713983" y="576198"/>
                </a:cubicBezTo>
                <a:cubicBezTo>
                  <a:pt x="471813" y="624214"/>
                  <a:pt x="0" y="475989"/>
                  <a:pt x="0" y="475989"/>
                </a:cubicBezTo>
              </a:path>
            </a:pathLst>
          </a:custGeom>
          <a:solidFill>
            <a:schemeClr val="accent1"/>
          </a:solidFill>
          <a:ln w="38100" cap="flat" cmpd="sng" algn="ctr">
            <a:solidFill>
              <a:schemeClr val="tx1"/>
            </a:solidFill>
            <a:prstDash val="solid"/>
            <a:miter lim="800000"/>
            <a:headEnd type="none" w="med" len="med"/>
            <a:tailEnd type="none" w="med" len="med"/>
          </a:ln>
        </p:spPr>
        <p:txBody>
          <a:bodyPr wrap="none"/>
          <a:lstStyle/>
          <a:p>
            <a:endParaRPr lang="zh-CN" altLang="en-US"/>
          </a:p>
        </p:txBody>
      </p:sp>
      <p:sp>
        <p:nvSpPr>
          <p:cNvPr id="12" name="TextBox 11"/>
          <p:cNvSpPr txBox="1">
            <a:spLocks noChangeArrowheads="1"/>
          </p:cNvSpPr>
          <p:nvPr/>
        </p:nvSpPr>
        <p:spPr bwMode="auto">
          <a:xfrm>
            <a:off x="1785938" y="2973388"/>
            <a:ext cx="21431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b="1">
                <a:solidFill>
                  <a:srgbClr val="00B050"/>
                </a:solidFill>
                <a:ea typeface="宋体" panose="02010600030101010101" pitchFamily="2" charset="-122"/>
              </a:rPr>
              <a:t>能被</a:t>
            </a:r>
            <a:r>
              <a:rPr kumimoji="1" lang="en-US" altLang="zh-CN" b="1">
                <a:solidFill>
                  <a:srgbClr val="00B050"/>
                </a:solidFill>
                <a:ea typeface="宋体" panose="02010600030101010101" pitchFamily="2" charset="-122"/>
              </a:rPr>
              <a:t>400</a:t>
            </a:r>
            <a:r>
              <a:rPr kumimoji="1" lang="zh-CN" altLang="en-US" b="1">
                <a:solidFill>
                  <a:srgbClr val="00B050"/>
                </a:solidFill>
                <a:ea typeface="宋体" panose="02010600030101010101" pitchFamily="2" charset="-122"/>
              </a:rPr>
              <a:t>整除</a:t>
            </a:r>
          </a:p>
        </p:txBody>
      </p:sp>
      <p:sp>
        <p:nvSpPr>
          <p:cNvPr id="13" name="TextBox 12"/>
          <p:cNvSpPr txBox="1">
            <a:spLocks noChangeArrowheads="1"/>
          </p:cNvSpPr>
          <p:nvPr/>
        </p:nvSpPr>
        <p:spPr bwMode="auto">
          <a:xfrm>
            <a:off x="2214563" y="2357438"/>
            <a:ext cx="1785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9D138D"/>
                </a:solidFill>
                <a:ea typeface="宋体" panose="02010600030101010101" pitchFamily="2" charset="-122"/>
              </a:rPr>
              <a:t>闰年</a:t>
            </a:r>
          </a:p>
        </p:txBody>
      </p:sp>
      <p:sp>
        <p:nvSpPr>
          <p:cNvPr id="14" name="TextBox 13"/>
          <p:cNvSpPr txBox="1">
            <a:spLocks noChangeArrowheads="1"/>
          </p:cNvSpPr>
          <p:nvPr/>
        </p:nvSpPr>
        <p:spPr bwMode="auto">
          <a:xfrm>
            <a:off x="2714625" y="5143500"/>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b="1">
                <a:solidFill>
                  <a:srgbClr val="00B050"/>
                </a:solidFill>
                <a:ea typeface="宋体" panose="02010600030101010101" pitchFamily="2" charset="-122"/>
              </a:rPr>
              <a:t>其他</a:t>
            </a:r>
          </a:p>
        </p:txBody>
      </p:sp>
      <p:sp>
        <p:nvSpPr>
          <p:cNvPr id="15" name="TextBox 14"/>
          <p:cNvSpPr txBox="1">
            <a:spLocks noChangeArrowheads="1"/>
          </p:cNvSpPr>
          <p:nvPr/>
        </p:nvSpPr>
        <p:spPr bwMode="auto">
          <a:xfrm>
            <a:off x="2357438" y="5786438"/>
            <a:ext cx="1785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9D138D"/>
                </a:solidFill>
                <a:ea typeface="宋体" panose="02010600030101010101" pitchFamily="2" charset="-122"/>
              </a:rPr>
              <a:t>非闰年</a:t>
            </a:r>
          </a:p>
        </p:txBody>
      </p:sp>
      <p:sp>
        <p:nvSpPr>
          <p:cNvPr id="16" name="圆角矩形标注 15"/>
          <p:cNvSpPr>
            <a:spLocks noChangeArrowheads="1"/>
          </p:cNvSpPr>
          <p:nvPr/>
        </p:nvSpPr>
        <p:spPr bwMode="auto">
          <a:xfrm>
            <a:off x="6715125" y="4643438"/>
            <a:ext cx="2428875" cy="1071562"/>
          </a:xfrm>
          <a:prstGeom prst="wedgeRoundRectCallout">
            <a:avLst>
              <a:gd name="adj1" fmla="val -74296"/>
              <a:gd name="adj2" fmla="val -39977"/>
              <a:gd name="adj3" fmla="val 16667"/>
            </a:avLst>
          </a:prstGeom>
          <a:solidFill>
            <a:srgbClr val="FFFFCC"/>
          </a:solidFill>
          <a:ln w="9525" algn="ctr">
            <a:solidFill>
              <a:schemeClr val="tx1"/>
            </a:solidFill>
            <a:miter lim="800000"/>
            <a:headEnd/>
            <a:tailEnd/>
          </a:ln>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逐渐缩小判断的范围</a:t>
            </a:r>
          </a:p>
        </p:txBody>
      </p:sp>
      <p:pic>
        <p:nvPicPr>
          <p:cNvPr id="165903" name="图片 4" descr="Untitled.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16900" y="5937250"/>
            <a:ext cx="9271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D1B35644-4B7D-401C-B7C6-2164935A2BBB}" type="slidenum">
              <a:rPr lang="en-US" altLang="zh-CN"/>
              <a:pPr>
                <a:defRPr/>
              </a:pPr>
              <a:t>131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ox(in)">
                                      <p:cBhvr>
                                        <p:cTn id="21" dur="500"/>
                                        <p:tgtEl>
                                          <p:spTgt spid="9"/>
                                        </p:tgtEl>
                                      </p:cBhvr>
                                    </p:animEffect>
                                  </p:childTnLst>
                                </p:cTn>
                              </p:par>
                            </p:childTnLst>
                          </p:cTn>
                        </p:par>
                        <p:par>
                          <p:cTn id="22" fill="hold" nodeType="afterGroup">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ox(in)">
                                      <p:cBhvr>
                                        <p:cTn id="35" dur="500"/>
                                        <p:tgtEl>
                                          <p:spTgt spid="11"/>
                                        </p:tgtEl>
                                      </p:cBhvr>
                                    </p:animEffect>
                                  </p:childTnLst>
                                </p:cTn>
                              </p:par>
                            </p:childTnLst>
                          </p:cTn>
                        </p:par>
                        <p:par>
                          <p:cTn id="36" fill="hold" nodeType="afterGroup">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500"/>
                                        <p:tgtEl>
                                          <p:spTgt spid="14"/>
                                        </p:tgtEl>
                                      </p:cBhvr>
                                    </p:animEffect>
                                  </p:childTnLst>
                                </p:cTn>
                              </p:par>
                            </p:childTnLst>
                          </p:cTn>
                        </p:par>
                        <p:par>
                          <p:cTn id="50" fill="hold" nodeType="afterGroup">
                            <p:stCondLst>
                              <p:cond delay="500"/>
                            </p:stCondLst>
                            <p:childTnLst>
                              <p:par>
                                <p:cTn id="51" presetID="3" presetClass="entr" presetSubtype="1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blinds(horizontal)">
                                      <p:cBhvr>
                                        <p:cTn id="53" dur="500"/>
                                        <p:tgtEl>
                                          <p:spTgt spid="1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linds(horizontal)">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animBg="1"/>
      <p:bldP spid="10" grpId="0"/>
      <p:bldP spid="11" grpId="0" animBg="1"/>
      <p:bldP spid="12" grpId="0"/>
      <p:bldP spid="13" grpId="0"/>
      <p:bldP spid="14" grpId="0"/>
      <p:bldP spid="15" grpId="0"/>
      <p:bldP spid="16" grpId="0" animBg="1"/>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eaLnBrk="1" hangingPunct="1">
              <a:defRPr/>
            </a:pPr>
            <a:r>
              <a:rPr altLang="zh-CN" smtClean="0"/>
              <a:t>算法</a:t>
            </a:r>
            <a:r>
              <a:rPr smtClean="0"/>
              <a:t>描述</a:t>
            </a:r>
            <a:r>
              <a:rPr lang="en-US" altLang="zh-CN" smtClean="0"/>
              <a:t>2——</a:t>
            </a:r>
            <a:r>
              <a:rPr smtClean="0"/>
              <a:t>流程图</a:t>
            </a:r>
          </a:p>
        </p:txBody>
      </p:sp>
      <p:sp>
        <p:nvSpPr>
          <p:cNvPr id="166915" name="Rectangle 3"/>
          <p:cNvSpPr>
            <a:spLocks noGrp="1" noChangeArrowheads="1"/>
          </p:cNvSpPr>
          <p:nvPr>
            <p:ph idx="1"/>
          </p:nvPr>
        </p:nvSpPr>
        <p:spPr>
          <a:xfrm>
            <a:off x="684213" y="1900238"/>
            <a:ext cx="8229600" cy="4525962"/>
          </a:xfrm>
        </p:spPr>
        <p:txBody>
          <a:bodyPr/>
          <a:lstStyle/>
          <a:p>
            <a:r>
              <a:rPr lang="zh-CN" altLang="zh-CN" smtClean="0">
                <a:solidFill>
                  <a:srgbClr val="C00000"/>
                </a:solidFill>
              </a:rPr>
              <a:t>流程图</a:t>
            </a:r>
            <a:r>
              <a:rPr lang="zh-CN" altLang="zh-CN" smtClean="0"/>
              <a:t>是用一些图框来表示各种操作</a:t>
            </a:r>
            <a:endParaRPr lang="en-US" altLang="zh-CN" smtClean="0"/>
          </a:p>
          <a:p>
            <a:r>
              <a:rPr lang="zh-CN" altLang="zh-CN" smtClean="0"/>
              <a:t>用图形表示算法，直观形象，易于理解</a:t>
            </a:r>
            <a:endParaRPr lang="zh-CN" altLang="en-US" smtClean="0"/>
          </a:p>
        </p:txBody>
      </p:sp>
      <p:sp>
        <p:nvSpPr>
          <p:cNvPr id="4" name="流程图: 终止 3"/>
          <p:cNvSpPr>
            <a:spLocks noChangeArrowheads="1"/>
          </p:cNvSpPr>
          <p:nvPr/>
        </p:nvSpPr>
        <p:spPr bwMode="auto">
          <a:xfrm>
            <a:off x="785813" y="4178300"/>
            <a:ext cx="1428750" cy="500063"/>
          </a:xfrm>
          <a:prstGeom prst="flowChartTerminator">
            <a:avLst/>
          </a:prstGeom>
          <a:solidFill>
            <a:schemeClr val="accent1"/>
          </a:solidFill>
          <a:ln w="38100" algn="ctr">
            <a:solidFill>
              <a:schemeClr val="tx1"/>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5" name="TextBox 4"/>
          <p:cNvSpPr txBox="1">
            <a:spLocks noChangeArrowheads="1"/>
          </p:cNvSpPr>
          <p:nvPr/>
        </p:nvSpPr>
        <p:spPr bwMode="auto">
          <a:xfrm>
            <a:off x="757238" y="4678363"/>
            <a:ext cx="142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起止框</a:t>
            </a:r>
          </a:p>
        </p:txBody>
      </p:sp>
      <p:sp>
        <p:nvSpPr>
          <p:cNvPr id="7" name="TextBox 6"/>
          <p:cNvSpPr txBox="1">
            <a:spLocks noChangeArrowheads="1"/>
          </p:cNvSpPr>
          <p:nvPr/>
        </p:nvSpPr>
        <p:spPr bwMode="auto">
          <a:xfrm>
            <a:off x="2428875" y="4678363"/>
            <a:ext cx="2214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输入输出框</a:t>
            </a:r>
          </a:p>
        </p:txBody>
      </p:sp>
      <p:sp>
        <p:nvSpPr>
          <p:cNvPr id="8" name="流程图: 数据 7"/>
          <p:cNvSpPr>
            <a:spLocks noChangeArrowheads="1"/>
          </p:cNvSpPr>
          <p:nvPr/>
        </p:nvSpPr>
        <p:spPr bwMode="auto">
          <a:xfrm>
            <a:off x="2643188" y="4178300"/>
            <a:ext cx="1785937" cy="500063"/>
          </a:xfrm>
          <a:prstGeom prst="flowChartInputOutput">
            <a:avLst/>
          </a:prstGeom>
          <a:solidFill>
            <a:schemeClr val="accent1"/>
          </a:solidFill>
          <a:ln w="38100" algn="ctr">
            <a:solidFill>
              <a:schemeClr val="tx1"/>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9" name="TextBox 8"/>
          <p:cNvSpPr txBox="1">
            <a:spLocks noChangeArrowheads="1"/>
          </p:cNvSpPr>
          <p:nvPr/>
        </p:nvSpPr>
        <p:spPr bwMode="auto">
          <a:xfrm>
            <a:off x="6929438" y="4678363"/>
            <a:ext cx="157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处理框</a:t>
            </a:r>
          </a:p>
        </p:txBody>
      </p:sp>
      <p:sp>
        <p:nvSpPr>
          <p:cNvPr id="11" name="流程图: 决策 10"/>
          <p:cNvSpPr>
            <a:spLocks noChangeArrowheads="1"/>
          </p:cNvSpPr>
          <p:nvPr/>
        </p:nvSpPr>
        <p:spPr bwMode="auto">
          <a:xfrm>
            <a:off x="4929188" y="4106863"/>
            <a:ext cx="1643062" cy="571500"/>
          </a:xfrm>
          <a:prstGeom prst="flowChartDecision">
            <a:avLst/>
          </a:prstGeom>
          <a:solidFill>
            <a:schemeClr val="accent1"/>
          </a:solidFill>
          <a:ln w="38100" algn="ctr">
            <a:solidFill>
              <a:schemeClr val="tx1"/>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12" name="流程图: 过程 11"/>
          <p:cNvSpPr>
            <a:spLocks noChangeArrowheads="1"/>
          </p:cNvSpPr>
          <p:nvPr/>
        </p:nvSpPr>
        <p:spPr bwMode="auto">
          <a:xfrm>
            <a:off x="7072313" y="4106863"/>
            <a:ext cx="1357312" cy="571500"/>
          </a:xfrm>
          <a:prstGeom prst="flowChartProcess">
            <a:avLst/>
          </a:prstGeom>
          <a:solidFill>
            <a:schemeClr val="accent1"/>
          </a:solidFill>
          <a:ln w="38100" algn="ctr">
            <a:solidFill>
              <a:schemeClr val="tx1"/>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cxnSp>
        <p:nvCxnSpPr>
          <p:cNvPr id="14" name="直接箭头连接符 13"/>
          <p:cNvCxnSpPr>
            <a:cxnSpLocks noChangeShapeType="1"/>
          </p:cNvCxnSpPr>
          <p:nvPr/>
        </p:nvCxnSpPr>
        <p:spPr bwMode="auto">
          <a:xfrm rot="5400000">
            <a:off x="822325" y="5784850"/>
            <a:ext cx="642938" cy="1588"/>
          </a:xfrm>
          <a:prstGeom prst="straightConnector1">
            <a:avLst/>
          </a:prstGeom>
          <a:noFill/>
          <a:ln w="38100"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5" name="直接箭头连接符 14"/>
          <p:cNvCxnSpPr>
            <a:cxnSpLocks noChangeShapeType="1"/>
          </p:cNvCxnSpPr>
          <p:nvPr/>
        </p:nvCxnSpPr>
        <p:spPr bwMode="auto">
          <a:xfrm>
            <a:off x="1428750" y="5749925"/>
            <a:ext cx="712788" cy="1588"/>
          </a:xfrm>
          <a:prstGeom prst="straightConnector1">
            <a:avLst/>
          </a:prstGeom>
          <a:noFill/>
          <a:ln w="38100"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17" name="流程图: 联系 16"/>
          <p:cNvSpPr>
            <a:spLocks noChangeArrowheads="1"/>
          </p:cNvSpPr>
          <p:nvPr/>
        </p:nvSpPr>
        <p:spPr bwMode="auto">
          <a:xfrm>
            <a:off x="3143250" y="5464175"/>
            <a:ext cx="714375" cy="642938"/>
          </a:xfrm>
          <a:prstGeom prst="flowChartConnector">
            <a:avLst/>
          </a:prstGeom>
          <a:solidFill>
            <a:schemeClr val="accent1"/>
          </a:solidFill>
          <a:ln w="38100" algn="ctr">
            <a:solidFill>
              <a:schemeClr val="tx1"/>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18" name="TextBox 17"/>
          <p:cNvSpPr txBox="1">
            <a:spLocks noChangeArrowheads="1"/>
          </p:cNvSpPr>
          <p:nvPr/>
        </p:nvSpPr>
        <p:spPr bwMode="auto">
          <a:xfrm>
            <a:off x="5000625" y="4606925"/>
            <a:ext cx="157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判断框</a:t>
            </a:r>
          </a:p>
        </p:txBody>
      </p:sp>
      <p:sp>
        <p:nvSpPr>
          <p:cNvPr id="19" name="TextBox 18"/>
          <p:cNvSpPr txBox="1">
            <a:spLocks noChangeArrowheads="1"/>
          </p:cNvSpPr>
          <p:nvPr/>
        </p:nvSpPr>
        <p:spPr bwMode="auto">
          <a:xfrm>
            <a:off x="785813" y="6249988"/>
            <a:ext cx="157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流程线</a:t>
            </a:r>
          </a:p>
        </p:txBody>
      </p:sp>
      <p:sp>
        <p:nvSpPr>
          <p:cNvPr id="20" name="TextBox 19"/>
          <p:cNvSpPr txBox="1">
            <a:spLocks noChangeArrowheads="1"/>
          </p:cNvSpPr>
          <p:nvPr/>
        </p:nvSpPr>
        <p:spPr bwMode="auto">
          <a:xfrm>
            <a:off x="2786063" y="6249988"/>
            <a:ext cx="157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连接点</a:t>
            </a:r>
          </a:p>
        </p:txBody>
      </p:sp>
      <p:cxnSp>
        <p:nvCxnSpPr>
          <p:cNvPr id="22" name="直接连接符 21"/>
          <p:cNvCxnSpPr>
            <a:cxnSpLocks noChangeShapeType="1"/>
          </p:cNvCxnSpPr>
          <p:nvPr/>
        </p:nvCxnSpPr>
        <p:spPr bwMode="auto">
          <a:xfrm>
            <a:off x="5214938" y="5821363"/>
            <a:ext cx="785812" cy="0"/>
          </a:xfrm>
          <a:prstGeom prst="line">
            <a:avLst/>
          </a:prstGeom>
          <a:noFill/>
          <a:ln w="38100" algn="ctr">
            <a:solidFill>
              <a:schemeClr val="tx1"/>
            </a:solidFill>
            <a:prstDash val="dash"/>
            <a:miter lim="800000"/>
            <a:headEnd/>
            <a:tailE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a:off x="6000750" y="5383213"/>
            <a:ext cx="428625"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4" name="直接连接符 23"/>
          <p:cNvCxnSpPr>
            <a:cxnSpLocks noChangeShapeType="1"/>
          </p:cNvCxnSpPr>
          <p:nvPr/>
        </p:nvCxnSpPr>
        <p:spPr bwMode="auto">
          <a:xfrm rot="5400000">
            <a:off x="5572125" y="5821363"/>
            <a:ext cx="857250"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8" name="直接连接符 27"/>
          <p:cNvCxnSpPr>
            <a:cxnSpLocks noChangeShapeType="1"/>
          </p:cNvCxnSpPr>
          <p:nvPr/>
        </p:nvCxnSpPr>
        <p:spPr bwMode="auto">
          <a:xfrm>
            <a:off x="6000750" y="6249988"/>
            <a:ext cx="428625"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29" name="TextBox 28"/>
          <p:cNvSpPr txBox="1">
            <a:spLocks noChangeArrowheads="1"/>
          </p:cNvSpPr>
          <p:nvPr/>
        </p:nvSpPr>
        <p:spPr bwMode="auto">
          <a:xfrm>
            <a:off x="5143500" y="6249988"/>
            <a:ext cx="157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注释框</a:t>
            </a:r>
          </a:p>
        </p:txBody>
      </p:sp>
      <p:sp>
        <p:nvSpPr>
          <p:cNvPr id="31" name="矩形 30"/>
          <p:cNvSpPr>
            <a:spLocks noChangeArrowheads="1"/>
          </p:cNvSpPr>
          <p:nvPr/>
        </p:nvSpPr>
        <p:spPr bwMode="auto">
          <a:xfrm>
            <a:off x="642938" y="1323975"/>
            <a:ext cx="8001000" cy="2306638"/>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32" name="流程图: 决策 31"/>
          <p:cNvSpPr>
            <a:spLocks noChangeArrowheads="1"/>
          </p:cNvSpPr>
          <p:nvPr/>
        </p:nvSpPr>
        <p:spPr bwMode="auto">
          <a:xfrm>
            <a:off x="4929188" y="1630363"/>
            <a:ext cx="1714500" cy="857250"/>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sz="3200" b="1">
                <a:solidFill>
                  <a:srgbClr val="0000CC"/>
                </a:solidFill>
                <a:ea typeface="宋体" panose="02010600030101010101" pitchFamily="2" charset="-122"/>
              </a:rPr>
              <a:t>x≧0</a:t>
            </a:r>
            <a:endParaRPr kumimoji="1" lang="zh-CN" altLang="en-US" sz="3200" b="1">
              <a:solidFill>
                <a:srgbClr val="0000CC"/>
              </a:solidFill>
              <a:ea typeface="宋体" panose="02010600030101010101" pitchFamily="2" charset="-122"/>
            </a:endParaRPr>
          </a:p>
        </p:txBody>
      </p:sp>
      <p:cxnSp>
        <p:nvCxnSpPr>
          <p:cNvPr id="34" name="直接箭头连接符 33"/>
          <p:cNvCxnSpPr>
            <a:cxnSpLocks noChangeShapeType="1"/>
          </p:cNvCxnSpPr>
          <p:nvPr/>
        </p:nvCxnSpPr>
        <p:spPr bwMode="auto">
          <a:xfrm rot="5400000">
            <a:off x="5617369" y="1427957"/>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35" name="TextBox 34"/>
          <p:cNvSpPr txBox="1">
            <a:spLocks noChangeArrowheads="1"/>
          </p:cNvSpPr>
          <p:nvPr/>
        </p:nvSpPr>
        <p:spPr bwMode="auto">
          <a:xfrm>
            <a:off x="4214813" y="1516063"/>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cxnSp>
        <p:nvCxnSpPr>
          <p:cNvPr id="36" name="直接箭头连接符 35"/>
          <p:cNvCxnSpPr>
            <a:cxnSpLocks noChangeShapeType="1"/>
          </p:cNvCxnSpPr>
          <p:nvPr/>
        </p:nvCxnSpPr>
        <p:spPr bwMode="auto">
          <a:xfrm rot="5400000">
            <a:off x="3715544" y="2272507"/>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40" name="直接连接符 39"/>
          <p:cNvCxnSpPr>
            <a:cxnSpLocks noChangeShapeType="1"/>
            <a:stCxn id="32" idx="1"/>
          </p:cNvCxnSpPr>
          <p:nvPr/>
        </p:nvCxnSpPr>
        <p:spPr bwMode="auto">
          <a:xfrm rot="10800000">
            <a:off x="3929063" y="2058988"/>
            <a:ext cx="100012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41" name="TextBox 40"/>
          <p:cNvSpPr txBox="1">
            <a:spLocks noChangeArrowheads="1"/>
          </p:cNvSpPr>
          <p:nvPr/>
        </p:nvSpPr>
        <p:spPr bwMode="auto">
          <a:xfrm>
            <a:off x="3143250" y="2273300"/>
            <a:ext cx="1571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sz="3200" b="1">
                <a:solidFill>
                  <a:srgbClr val="00B050"/>
                </a:solidFill>
                <a:ea typeface="宋体" panose="02010600030101010101" pitchFamily="2" charset="-122"/>
              </a:rPr>
              <a:t>……</a:t>
            </a:r>
            <a:endParaRPr kumimoji="1" lang="zh-CN" altLang="en-US" sz="3200" b="1">
              <a:solidFill>
                <a:srgbClr val="00B050"/>
              </a:solidFill>
              <a:ea typeface="宋体" panose="02010600030101010101" pitchFamily="2" charset="-122"/>
            </a:endParaRPr>
          </a:p>
        </p:txBody>
      </p:sp>
      <p:sp>
        <p:nvSpPr>
          <p:cNvPr id="42" name="TextBox 41"/>
          <p:cNvSpPr txBox="1">
            <a:spLocks noChangeArrowheads="1"/>
          </p:cNvSpPr>
          <p:nvPr/>
        </p:nvSpPr>
        <p:spPr bwMode="auto">
          <a:xfrm>
            <a:off x="6715125" y="155892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cxnSp>
        <p:nvCxnSpPr>
          <p:cNvPr id="43" name="直接连接符 42"/>
          <p:cNvCxnSpPr>
            <a:cxnSpLocks noChangeShapeType="1"/>
          </p:cNvCxnSpPr>
          <p:nvPr/>
        </p:nvCxnSpPr>
        <p:spPr bwMode="auto">
          <a:xfrm rot="10800000">
            <a:off x="6642100" y="2058988"/>
            <a:ext cx="93027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44" name="直接箭头连接符 43"/>
          <p:cNvCxnSpPr>
            <a:cxnSpLocks noChangeShapeType="1"/>
          </p:cNvCxnSpPr>
          <p:nvPr/>
        </p:nvCxnSpPr>
        <p:spPr bwMode="auto">
          <a:xfrm rot="5400000">
            <a:off x="7358856" y="2272507"/>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45" name="TextBox 44"/>
          <p:cNvSpPr txBox="1">
            <a:spLocks noChangeArrowheads="1"/>
          </p:cNvSpPr>
          <p:nvPr/>
        </p:nvSpPr>
        <p:spPr bwMode="auto">
          <a:xfrm>
            <a:off x="6786563" y="2273300"/>
            <a:ext cx="1571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sz="3200" b="1">
                <a:solidFill>
                  <a:srgbClr val="00B050"/>
                </a:solidFill>
                <a:ea typeface="宋体" panose="02010600030101010101" pitchFamily="2" charset="-122"/>
              </a:rPr>
              <a:t>……</a:t>
            </a:r>
            <a:endParaRPr kumimoji="1" lang="zh-CN" altLang="en-US" sz="3200" b="1">
              <a:solidFill>
                <a:srgbClr val="00B050"/>
              </a:solidFill>
              <a:ea typeface="宋体" panose="02010600030101010101" pitchFamily="2" charset="-122"/>
            </a:endParaRPr>
          </a:p>
        </p:txBody>
      </p:sp>
      <p:cxnSp>
        <p:nvCxnSpPr>
          <p:cNvPr id="47" name="直接连接符 46"/>
          <p:cNvCxnSpPr>
            <a:cxnSpLocks noChangeShapeType="1"/>
          </p:cNvCxnSpPr>
          <p:nvPr/>
        </p:nvCxnSpPr>
        <p:spPr bwMode="auto">
          <a:xfrm rot="5400000">
            <a:off x="3786188" y="3059113"/>
            <a:ext cx="28575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48" name="直接连接符 47"/>
          <p:cNvCxnSpPr>
            <a:cxnSpLocks noChangeShapeType="1"/>
          </p:cNvCxnSpPr>
          <p:nvPr/>
        </p:nvCxnSpPr>
        <p:spPr bwMode="auto">
          <a:xfrm rot="5400000">
            <a:off x="7429500" y="3059113"/>
            <a:ext cx="28575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rot="10800000">
            <a:off x="3929063" y="3201988"/>
            <a:ext cx="3643312"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51" name="直接箭头连接符 50"/>
          <p:cNvCxnSpPr>
            <a:cxnSpLocks noChangeShapeType="1"/>
          </p:cNvCxnSpPr>
          <p:nvPr/>
        </p:nvCxnSpPr>
        <p:spPr bwMode="auto">
          <a:xfrm rot="5400000">
            <a:off x="5572919" y="3415507"/>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pic>
        <p:nvPicPr>
          <p:cNvPr id="166949" name="图片 4" descr="Untitled2.png">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29625" y="624681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78676209-15BF-4543-96B1-9E23E9C274E3}" type="slidenum">
              <a:rPr lang="en-US" altLang="zh-CN"/>
              <a:pPr>
                <a:defRPr/>
              </a:pPr>
              <a:t>132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grpId="0" nodeType="withEffect">
                                  <p:stCondLst>
                                    <p:cond delay="0"/>
                                  </p:stCondLst>
                                  <p:iterate type="lt">
                                    <p:tmPct val="0"/>
                                  </p:iterate>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blinds(horizontal)">
                                      <p:cBhvr>
                                        <p:cTn id="26" dur="500"/>
                                        <p:tgtEl>
                                          <p:spTgt spid="18">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par>
                                <p:cTn id="40" presetID="3" presetClass="entr" presetSubtype="1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blinds(horizontal)">
                                      <p:cBhvr>
                                        <p:cTn id="45" dur="500"/>
                                        <p:tgtEl>
                                          <p:spTgt spid="1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linds(horizontal)">
                                      <p:cBhvr>
                                        <p:cTn id="53" dur="500"/>
                                        <p:tgtEl>
                                          <p:spTgt spid="2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linds(horizontal)">
                                      <p:cBhvr>
                                        <p:cTn id="58" dur="500"/>
                                        <p:tgtEl>
                                          <p:spTgt spid="22"/>
                                        </p:tgtEl>
                                      </p:cBhvr>
                                    </p:animEffect>
                                  </p:childTnLst>
                                </p:cTn>
                              </p:par>
                              <p:par>
                                <p:cTn id="59" presetID="3" presetClass="entr" presetSubtype="1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linds(horizontal)">
                                      <p:cBhvr>
                                        <p:cTn id="61" dur="500"/>
                                        <p:tgtEl>
                                          <p:spTgt spid="23"/>
                                        </p:tgtEl>
                                      </p:cBhvr>
                                    </p:animEffect>
                                  </p:childTnLst>
                                </p:cTn>
                              </p:par>
                              <p:par>
                                <p:cTn id="62" presetID="3" presetClass="entr" presetSubtype="1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linds(horizontal)">
                                      <p:cBhvr>
                                        <p:cTn id="64" dur="500"/>
                                        <p:tgtEl>
                                          <p:spTgt spid="24"/>
                                        </p:tgtEl>
                                      </p:cBhvr>
                                    </p:animEffect>
                                  </p:childTnLst>
                                </p:cTn>
                              </p:par>
                              <p:par>
                                <p:cTn id="65" presetID="3" presetClass="entr" presetSubtype="1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linds(horizontal)">
                                      <p:cBhvr>
                                        <p:cTn id="67" dur="500"/>
                                        <p:tgtEl>
                                          <p:spTgt spid="28"/>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blinds(horizontal)">
                                      <p:cBhvr>
                                        <p:cTn id="70" dur="500"/>
                                        <p:tgtEl>
                                          <p:spTgt spid="29"/>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6" presetClass="emph" presetSubtype="0" fill="hold" nodeType="clickEffect">
                                  <p:stCondLst>
                                    <p:cond delay="0"/>
                                  </p:stCondLst>
                                  <p:iterate type="lt">
                                    <p:tmPct val="4000"/>
                                  </p:iterate>
                                  <p:childTnLst>
                                    <p:set>
                                      <p:cBhvr override="childStyle">
                                        <p:cTn id="74" dur="500" fill="hold"/>
                                        <p:tgtEl>
                                          <p:spTgt spid="18">
                                            <p:txEl>
                                              <p:pRg st="0" end="0"/>
                                            </p:txEl>
                                          </p:spTgt>
                                        </p:tgtEl>
                                        <p:attrNameLst>
                                          <p:attrName>style.color</p:attrName>
                                        </p:attrNameLst>
                                      </p:cBhvr>
                                      <p:to>
                                        <p:clrVal>
                                          <a:srgbClr val="FF3300"/>
                                        </p:clrVal>
                                      </p:to>
                                    </p:set>
                                    <p:set>
                                      <p:cBhvr>
                                        <p:cTn id="75" dur="500" fill="hold"/>
                                        <p:tgtEl>
                                          <p:spTgt spid="18">
                                            <p:txEl>
                                              <p:pRg st="0" end="0"/>
                                            </p:txEl>
                                          </p:spTgt>
                                        </p:tgtEl>
                                        <p:attrNameLst>
                                          <p:attrName>fillcolor</p:attrName>
                                        </p:attrNameLst>
                                      </p:cBhvr>
                                      <p:to>
                                        <p:clrVal>
                                          <a:srgbClr val="FF3300"/>
                                        </p:clrVal>
                                      </p:to>
                                    </p:set>
                                    <p:set>
                                      <p:cBhvr>
                                        <p:cTn id="76" dur="500" fill="hold"/>
                                        <p:tgtEl>
                                          <p:spTgt spid="18">
                                            <p:txEl>
                                              <p:pRg st="0" end="0"/>
                                            </p:txEl>
                                          </p:spTgt>
                                        </p:tgtEl>
                                        <p:attrNameLst>
                                          <p:attrName>fill.type</p:attrName>
                                        </p:attrNameLst>
                                      </p:cBhvr>
                                      <p:to>
                                        <p:strVal val="solid"/>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7" presetClass="entr" presetSubtype="1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p:cTn id="81" dur="500" fill="hold"/>
                                        <p:tgtEl>
                                          <p:spTgt spid="31"/>
                                        </p:tgtEl>
                                        <p:attrNameLst>
                                          <p:attrName>ppt_w</p:attrName>
                                        </p:attrNameLst>
                                      </p:cBhvr>
                                      <p:tavLst>
                                        <p:tav tm="0">
                                          <p:val>
                                            <p:fltVal val="0"/>
                                          </p:val>
                                        </p:tav>
                                        <p:tav tm="100000">
                                          <p:val>
                                            <p:strVal val="#ppt_w"/>
                                          </p:val>
                                        </p:tav>
                                      </p:tavLst>
                                    </p:anim>
                                    <p:anim calcmode="lin" valueType="num">
                                      <p:cBhvr>
                                        <p:cTn id="82" dur="500" fill="hold"/>
                                        <p:tgtEl>
                                          <p:spTgt spid="31"/>
                                        </p:tgtEl>
                                        <p:attrNameLst>
                                          <p:attrName>ppt_h</p:attrName>
                                        </p:attrNameLst>
                                      </p:cBhvr>
                                      <p:tavLst>
                                        <p:tav tm="0">
                                          <p:val>
                                            <p:strVal val="#ppt_h"/>
                                          </p:val>
                                        </p:tav>
                                        <p:tav tm="100000">
                                          <p:val>
                                            <p:strVal val="#ppt_h"/>
                                          </p:val>
                                        </p:tav>
                                      </p:tavLst>
                                    </p:anim>
                                  </p:childTnLst>
                                </p:cTn>
                              </p:par>
                            </p:childTnLst>
                          </p:cTn>
                        </p:par>
                        <p:par>
                          <p:cTn id="83" fill="hold" nodeType="afterGroup">
                            <p:stCondLst>
                              <p:cond delay="500"/>
                            </p:stCondLst>
                            <p:childTnLst>
                              <p:par>
                                <p:cTn id="84" presetID="12" presetClass="entr" presetSubtype="1" fill="hold"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slide(fromTop)">
                                      <p:cBhvr>
                                        <p:cTn id="86" dur="500"/>
                                        <p:tgtEl>
                                          <p:spTgt spid="34"/>
                                        </p:tgtEl>
                                      </p:cBhvr>
                                    </p:animEffect>
                                  </p:childTnLst>
                                </p:cTn>
                              </p:par>
                            </p:childTnLst>
                          </p:cTn>
                        </p:par>
                        <p:par>
                          <p:cTn id="87" fill="hold" nodeType="afterGroup">
                            <p:stCondLst>
                              <p:cond delay="1000"/>
                            </p:stCondLst>
                            <p:childTnLst>
                              <p:par>
                                <p:cTn id="88" presetID="3" presetClass="entr" presetSubtype="10" fill="hold" grpId="0" nodeType="after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blinds(horizontal)">
                                      <p:cBhvr>
                                        <p:cTn id="90" dur="500"/>
                                        <p:tgtEl>
                                          <p:spTgt spid="32"/>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blinds(horizontal)">
                                      <p:cBhvr>
                                        <p:cTn id="95" dur="500"/>
                                        <p:tgtEl>
                                          <p:spTgt spid="35"/>
                                        </p:tgtEl>
                                      </p:cBhvr>
                                    </p:animEffect>
                                  </p:childTnLst>
                                </p:cTn>
                              </p:par>
                            </p:childTnLst>
                          </p:cTn>
                        </p:par>
                        <p:par>
                          <p:cTn id="96" fill="hold" nodeType="afterGroup">
                            <p:stCondLst>
                              <p:cond delay="500"/>
                            </p:stCondLst>
                            <p:childTnLst>
                              <p:par>
                                <p:cTn id="97" presetID="12" presetClass="entr" presetSubtype="2" fill="hold"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slide(fromRight)">
                                      <p:cBhvr>
                                        <p:cTn id="99" dur="500"/>
                                        <p:tgtEl>
                                          <p:spTgt spid="40"/>
                                        </p:tgtEl>
                                      </p:cBhvr>
                                    </p:animEffect>
                                  </p:childTnLst>
                                </p:cTn>
                              </p:par>
                            </p:childTnLst>
                          </p:cTn>
                        </p:par>
                        <p:par>
                          <p:cTn id="100" fill="hold" nodeType="afterGroup">
                            <p:stCondLst>
                              <p:cond delay="1000"/>
                            </p:stCondLst>
                            <p:childTnLst>
                              <p:par>
                                <p:cTn id="101" presetID="12" presetClass="entr" presetSubtype="1"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slide(fromTop)">
                                      <p:cBhvr>
                                        <p:cTn id="103" dur="500"/>
                                        <p:tgtEl>
                                          <p:spTgt spid="36"/>
                                        </p:tgtEl>
                                      </p:cBhvr>
                                    </p:animEffect>
                                  </p:childTnLst>
                                </p:cTn>
                              </p:par>
                            </p:childTnLst>
                          </p:cTn>
                        </p:par>
                        <p:par>
                          <p:cTn id="104" fill="hold" nodeType="afterGroup">
                            <p:stCondLst>
                              <p:cond delay="1500"/>
                            </p:stCondLst>
                            <p:childTnLst>
                              <p:par>
                                <p:cTn id="105" presetID="3" presetClass="entr" presetSubtype="10" fill="hold" grpId="0"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blinds(horizontal)">
                                      <p:cBhvr>
                                        <p:cTn id="107" dur="500"/>
                                        <p:tgtEl>
                                          <p:spTgt spid="4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blinds(horizontal)">
                                      <p:cBhvr>
                                        <p:cTn id="112" dur="500"/>
                                        <p:tgtEl>
                                          <p:spTgt spid="42"/>
                                        </p:tgtEl>
                                      </p:cBhvr>
                                    </p:animEffect>
                                  </p:childTnLst>
                                </p:cTn>
                              </p:par>
                            </p:childTnLst>
                          </p:cTn>
                        </p:par>
                        <p:par>
                          <p:cTn id="113" fill="hold" nodeType="afterGroup">
                            <p:stCondLst>
                              <p:cond delay="500"/>
                            </p:stCondLst>
                            <p:childTnLst>
                              <p:par>
                                <p:cTn id="114" presetID="12" presetClass="entr" presetSubtype="8" fill="hold" nodeType="after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slide(fromLeft)">
                                      <p:cBhvr>
                                        <p:cTn id="116" dur="500"/>
                                        <p:tgtEl>
                                          <p:spTgt spid="43"/>
                                        </p:tgtEl>
                                      </p:cBhvr>
                                    </p:animEffect>
                                  </p:childTnLst>
                                </p:cTn>
                              </p:par>
                            </p:childTnLst>
                          </p:cTn>
                        </p:par>
                        <p:par>
                          <p:cTn id="117" fill="hold" nodeType="afterGroup">
                            <p:stCondLst>
                              <p:cond delay="1000"/>
                            </p:stCondLst>
                            <p:childTnLst>
                              <p:par>
                                <p:cTn id="118" presetID="12" presetClass="entr" presetSubtype="1" fill="hold" nodeType="after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slide(fromTop)">
                                      <p:cBhvr>
                                        <p:cTn id="120" dur="500"/>
                                        <p:tgtEl>
                                          <p:spTgt spid="44"/>
                                        </p:tgtEl>
                                      </p:cBhvr>
                                    </p:animEffect>
                                  </p:childTnLst>
                                </p:cTn>
                              </p:par>
                            </p:childTnLst>
                          </p:cTn>
                        </p:par>
                        <p:par>
                          <p:cTn id="121" fill="hold" nodeType="afterGroup">
                            <p:stCondLst>
                              <p:cond delay="1500"/>
                            </p:stCondLst>
                            <p:childTnLst>
                              <p:par>
                                <p:cTn id="122" presetID="3" presetClass="entr" presetSubtype="10" fill="hold" grpId="0" nodeType="afterEffect">
                                  <p:stCondLst>
                                    <p:cond delay="0"/>
                                  </p:stCondLst>
                                  <p:childTnLst>
                                    <p:set>
                                      <p:cBhvr>
                                        <p:cTn id="123" dur="1" fill="hold">
                                          <p:stCondLst>
                                            <p:cond delay="0"/>
                                          </p:stCondLst>
                                        </p:cTn>
                                        <p:tgtEl>
                                          <p:spTgt spid="45"/>
                                        </p:tgtEl>
                                        <p:attrNameLst>
                                          <p:attrName>style.visibility</p:attrName>
                                        </p:attrNameLst>
                                      </p:cBhvr>
                                      <p:to>
                                        <p:strVal val="visible"/>
                                      </p:to>
                                    </p:set>
                                    <p:animEffect transition="in" filter="blinds(horizontal)">
                                      <p:cBhvr>
                                        <p:cTn id="124" dur="500"/>
                                        <p:tgtEl>
                                          <p:spTgt spid="45"/>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2" presetClass="entr" presetSubtype="1" fill="hold" nodeType="clickEffect">
                                  <p:stCondLst>
                                    <p:cond delay="0"/>
                                  </p:stCondLst>
                                  <p:childTnLst>
                                    <p:set>
                                      <p:cBhvr>
                                        <p:cTn id="128" dur="1" fill="hold">
                                          <p:stCondLst>
                                            <p:cond delay="0"/>
                                          </p:stCondLst>
                                        </p:cTn>
                                        <p:tgtEl>
                                          <p:spTgt spid="47"/>
                                        </p:tgtEl>
                                        <p:attrNameLst>
                                          <p:attrName>style.visibility</p:attrName>
                                        </p:attrNameLst>
                                      </p:cBhvr>
                                      <p:to>
                                        <p:strVal val="visible"/>
                                      </p:to>
                                    </p:set>
                                    <p:animEffect transition="in" filter="slide(fromTop)">
                                      <p:cBhvr>
                                        <p:cTn id="129" dur="500"/>
                                        <p:tgtEl>
                                          <p:spTgt spid="47"/>
                                        </p:tgtEl>
                                      </p:cBhvr>
                                    </p:animEffect>
                                  </p:childTnLst>
                                </p:cTn>
                              </p:par>
                              <p:par>
                                <p:cTn id="130" presetID="12" presetClass="entr" presetSubtype="1" fill="hold"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slide(fromTop)">
                                      <p:cBhvr>
                                        <p:cTn id="132" dur="500"/>
                                        <p:tgtEl>
                                          <p:spTgt spid="48"/>
                                        </p:tgtEl>
                                      </p:cBhvr>
                                    </p:animEffect>
                                  </p:childTnLst>
                                </p:cTn>
                              </p:par>
                            </p:childTnLst>
                          </p:cTn>
                        </p:par>
                        <p:par>
                          <p:cTn id="133" fill="hold" nodeType="afterGroup">
                            <p:stCondLst>
                              <p:cond delay="500"/>
                            </p:stCondLst>
                            <p:childTnLst>
                              <p:par>
                                <p:cTn id="134" presetID="4" presetClass="entr" presetSubtype="16" fill="hold" nodeType="after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box(in)">
                                      <p:cBhvr>
                                        <p:cTn id="136" dur="500"/>
                                        <p:tgtEl>
                                          <p:spTgt spid="49"/>
                                        </p:tgtEl>
                                      </p:cBhvr>
                                    </p:animEffect>
                                  </p:childTnLst>
                                </p:cTn>
                              </p:par>
                            </p:childTnLst>
                          </p:cTn>
                        </p:par>
                        <p:par>
                          <p:cTn id="137" fill="hold" nodeType="afterGroup">
                            <p:stCondLst>
                              <p:cond delay="1000"/>
                            </p:stCondLst>
                            <p:childTnLst>
                              <p:par>
                                <p:cTn id="138" presetID="12" presetClass="entr" presetSubtype="1" fill="hold" nodeType="after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slide(fromTop)">
                                      <p:cBhvr>
                                        <p:cTn id="14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8" grpId="0" animBg="1"/>
      <p:bldP spid="9" grpId="0"/>
      <p:bldP spid="11" grpId="0" animBg="1"/>
      <p:bldP spid="12" grpId="0" animBg="1"/>
      <p:bldP spid="17" grpId="0" animBg="1"/>
      <p:bldP spid="18" grpId="0" build="allAtOnce"/>
      <p:bldP spid="19" grpId="0"/>
      <p:bldP spid="20" grpId="0"/>
      <p:bldP spid="29" grpId="0"/>
      <p:bldP spid="31" grpId="0" animBg="1"/>
      <p:bldP spid="32" grpId="0" animBg="1"/>
      <p:bldP spid="35" grpId="0"/>
      <p:bldP spid="41" grpId="0"/>
      <p:bldP spid="42" grpId="0"/>
      <p:bldP spid="45" grpId="0"/>
    </p:bld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defRPr/>
            </a:pPr>
            <a:r>
              <a:rPr altLang="zh-CN" smtClean="0"/>
              <a:t>用流程图表示算法</a:t>
            </a:r>
            <a:endParaRPr smtClean="0"/>
          </a:p>
        </p:txBody>
      </p:sp>
      <p:sp>
        <p:nvSpPr>
          <p:cNvPr id="168963" name="Rectangle 3"/>
          <p:cNvSpPr>
            <a:spLocks noGrp="1" noChangeArrowheads="1"/>
          </p:cNvSpPr>
          <p:nvPr>
            <p:ph idx="1"/>
          </p:nvPr>
        </p:nvSpPr>
        <p:spPr>
          <a:xfrm>
            <a:off x="1022350" y="1828800"/>
            <a:ext cx="8229600" cy="4525963"/>
          </a:xfrm>
        </p:spPr>
        <p:txBody>
          <a:bodyPr/>
          <a:lstStyle/>
          <a:p>
            <a:r>
              <a:rPr lang="zh-CN" altLang="zh-CN" smtClean="0">
                <a:solidFill>
                  <a:srgbClr val="C00000"/>
                </a:solidFill>
              </a:rPr>
              <a:t>流程图</a:t>
            </a:r>
            <a:r>
              <a:rPr lang="zh-CN" altLang="zh-CN" smtClean="0"/>
              <a:t>是用一些图框来表示各种操作</a:t>
            </a:r>
            <a:endParaRPr lang="en-US" altLang="zh-CN" smtClean="0"/>
          </a:p>
          <a:p>
            <a:r>
              <a:rPr lang="zh-CN" altLang="zh-CN" smtClean="0"/>
              <a:t>用图形表示算法，直观形象，易于理解</a:t>
            </a:r>
            <a:endParaRPr lang="zh-CN" altLang="en-US" smtClean="0"/>
          </a:p>
        </p:txBody>
      </p:sp>
      <p:sp>
        <p:nvSpPr>
          <p:cNvPr id="168964" name="流程图: 终止 3"/>
          <p:cNvSpPr>
            <a:spLocks noChangeArrowheads="1"/>
          </p:cNvSpPr>
          <p:nvPr/>
        </p:nvSpPr>
        <p:spPr bwMode="auto">
          <a:xfrm>
            <a:off x="1624013" y="4106863"/>
            <a:ext cx="1428750" cy="500062"/>
          </a:xfrm>
          <a:prstGeom prst="flowChartTerminator">
            <a:avLst/>
          </a:prstGeom>
          <a:solidFill>
            <a:schemeClr val="accent1"/>
          </a:solidFill>
          <a:ln w="38100" algn="ctr">
            <a:solidFill>
              <a:schemeClr val="tx1"/>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168965" name="TextBox 4"/>
          <p:cNvSpPr txBox="1">
            <a:spLocks noChangeArrowheads="1"/>
          </p:cNvSpPr>
          <p:nvPr/>
        </p:nvSpPr>
        <p:spPr bwMode="auto">
          <a:xfrm>
            <a:off x="1095375" y="4606925"/>
            <a:ext cx="142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起止框</a:t>
            </a:r>
          </a:p>
        </p:txBody>
      </p:sp>
      <p:sp>
        <p:nvSpPr>
          <p:cNvPr id="168966" name="TextBox 6"/>
          <p:cNvSpPr txBox="1">
            <a:spLocks noChangeArrowheads="1"/>
          </p:cNvSpPr>
          <p:nvPr/>
        </p:nvSpPr>
        <p:spPr bwMode="auto">
          <a:xfrm>
            <a:off x="2767013" y="4606925"/>
            <a:ext cx="2214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输入输出框</a:t>
            </a:r>
          </a:p>
        </p:txBody>
      </p:sp>
      <p:sp>
        <p:nvSpPr>
          <p:cNvPr id="168967" name="流程图: 数据 7"/>
          <p:cNvSpPr>
            <a:spLocks noChangeArrowheads="1"/>
          </p:cNvSpPr>
          <p:nvPr/>
        </p:nvSpPr>
        <p:spPr bwMode="auto">
          <a:xfrm>
            <a:off x="2981325" y="4106863"/>
            <a:ext cx="1785938" cy="500062"/>
          </a:xfrm>
          <a:prstGeom prst="flowChartInputOutput">
            <a:avLst/>
          </a:prstGeom>
          <a:solidFill>
            <a:schemeClr val="accent1"/>
          </a:solidFill>
          <a:ln w="38100" algn="ctr">
            <a:solidFill>
              <a:schemeClr val="tx1"/>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168968" name="TextBox 8"/>
          <p:cNvSpPr txBox="1">
            <a:spLocks noChangeArrowheads="1"/>
          </p:cNvSpPr>
          <p:nvPr/>
        </p:nvSpPr>
        <p:spPr bwMode="auto">
          <a:xfrm>
            <a:off x="7267575" y="4464050"/>
            <a:ext cx="157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处理框</a:t>
            </a:r>
          </a:p>
        </p:txBody>
      </p:sp>
      <p:sp>
        <p:nvSpPr>
          <p:cNvPr id="168969" name="流程图: 决策 10"/>
          <p:cNvSpPr>
            <a:spLocks noChangeArrowheads="1"/>
          </p:cNvSpPr>
          <p:nvPr/>
        </p:nvSpPr>
        <p:spPr bwMode="auto">
          <a:xfrm>
            <a:off x="5267325" y="3733800"/>
            <a:ext cx="1643063" cy="571500"/>
          </a:xfrm>
          <a:prstGeom prst="flowChartDecision">
            <a:avLst/>
          </a:prstGeom>
          <a:solidFill>
            <a:schemeClr val="accent1"/>
          </a:solidFill>
          <a:ln w="38100" algn="ctr">
            <a:solidFill>
              <a:schemeClr val="tx1"/>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168970" name="流程图: 过程 11"/>
          <p:cNvSpPr>
            <a:spLocks noChangeArrowheads="1"/>
          </p:cNvSpPr>
          <p:nvPr/>
        </p:nvSpPr>
        <p:spPr bwMode="auto">
          <a:xfrm>
            <a:off x="7410450" y="3892550"/>
            <a:ext cx="1357313" cy="571500"/>
          </a:xfrm>
          <a:prstGeom prst="flowChartProcess">
            <a:avLst/>
          </a:prstGeom>
          <a:solidFill>
            <a:schemeClr val="accent1"/>
          </a:solidFill>
          <a:ln w="38100" algn="ctr">
            <a:solidFill>
              <a:schemeClr val="tx1"/>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cxnSp>
        <p:nvCxnSpPr>
          <p:cNvPr id="168971" name="直接箭头连接符 13"/>
          <p:cNvCxnSpPr>
            <a:cxnSpLocks noChangeShapeType="1"/>
          </p:cNvCxnSpPr>
          <p:nvPr/>
        </p:nvCxnSpPr>
        <p:spPr bwMode="auto">
          <a:xfrm rot="5400000">
            <a:off x="1160463" y="5713413"/>
            <a:ext cx="642937" cy="1587"/>
          </a:xfrm>
          <a:prstGeom prst="straightConnector1">
            <a:avLst/>
          </a:prstGeom>
          <a:noFill/>
          <a:ln w="38100"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68972" name="直接箭头连接符 14"/>
          <p:cNvCxnSpPr>
            <a:cxnSpLocks noChangeShapeType="1"/>
          </p:cNvCxnSpPr>
          <p:nvPr/>
        </p:nvCxnSpPr>
        <p:spPr bwMode="auto">
          <a:xfrm>
            <a:off x="1766888" y="5678488"/>
            <a:ext cx="712787" cy="1587"/>
          </a:xfrm>
          <a:prstGeom prst="straightConnector1">
            <a:avLst/>
          </a:prstGeom>
          <a:noFill/>
          <a:ln w="38100"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168973" name="流程图: 联系 16"/>
          <p:cNvSpPr>
            <a:spLocks noChangeArrowheads="1"/>
          </p:cNvSpPr>
          <p:nvPr/>
        </p:nvSpPr>
        <p:spPr bwMode="auto">
          <a:xfrm>
            <a:off x="3481388" y="5392738"/>
            <a:ext cx="714375" cy="642937"/>
          </a:xfrm>
          <a:prstGeom prst="flowChartConnector">
            <a:avLst/>
          </a:prstGeom>
          <a:solidFill>
            <a:schemeClr val="accent1"/>
          </a:solidFill>
          <a:ln w="38100" algn="ctr">
            <a:solidFill>
              <a:schemeClr val="tx1"/>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168974" name="TextBox 17"/>
          <p:cNvSpPr txBox="1">
            <a:spLocks noChangeArrowheads="1"/>
          </p:cNvSpPr>
          <p:nvPr/>
        </p:nvSpPr>
        <p:spPr bwMode="auto">
          <a:xfrm>
            <a:off x="5338763" y="4233863"/>
            <a:ext cx="157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判断框</a:t>
            </a:r>
          </a:p>
        </p:txBody>
      </p:sp>
      <p:sp>
        <p:nvSpPr>
          <p:cNvPr id="168975" name="TextBox 18"/>
          <p:cNvSpPr txBox="1">
            <a:spLocks noChangeArrowheads="1"/>
          </p:cNvSpPr>
          <p:nvPr/>
        </p:nvSpPr>
        <p:spPr bwMode="auto">
          <a:xfrm>
            <a:off x="1123950" y="6178550"/>
            <a:ext cx="157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流程线</a:t>
            </a:r>
          </a:p>
        </p:txBody>
      </p:sp>
      <p:sp>
        <p:nvSpPr>
          <p:cNvPr id="20" name="TextBox 19"/>
          <p:cNvSpPr txBox="1">
            <a:spLocks noChangeArrowheads="1"/>
          </p:cNvSpPr>
          <p:nvPr/>
        </p:nvSpPr>
        <p:spPr bwMode="auto">
          <a:xfrm>
            <a:off x="3124200" y="6178550"/>
            <a:ext cx="157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连接点</a:t>
            </a:r>
          </a:p>
        </p:txBody>
      </p:sp>
      <p:cxnSp>
        <p:nvCxnSpPr>
          <p:cNvPr id="168977" name="直接连接符 21"/>
          <p:cNvCxnSpPr>
            <a:cxnSpLocks noChangeShapeType="1"/>
          </p:cNvCxnSpPr>
          <p:nvPr/>
        </p:nvCxnSpPr>
        <p:spPr bwMode="auto">
          <a:xfrm>
            <a:off x="5553075" y="5749925"/>
            <a:ext cx="785813" cy="0"/>
          </a:xfrm>
          <a:prstGeom prst="line">
            <a:avLst/>
          </a:prstGeom>
          <a:noFill/>
          <a:ln w="38100" algn="ctr">
            <a:solidFill>
              <a:schemeClr val="tx1"/>
            </a:solidFill>
            <a:prstDash val="dash"/>
            <a:miter lim="800000"/>
            <a:headEnd/>
            <a:tailEnd/>
          </a:ln>
          <a:extLst>
            <a:ext uri="{909E8E84-426E-40DD-AFC4-6F175D3DCCD1}">
              <a14:hiddenFill xmlns:a14="http://schemas.microsoft.com/office/drawing/2010/main">
                <a:noFill/>
              </a14:hiddenFill>
            </a:ext>
          </a:extLst>
        </p:spPr>
      </p:cxnSp>
      <p:cxnSp>
        <p:nvCxnSpPr>
          <p:cNvPr id="168978" name="直接连接符 22"/>
          <p:cNvCxnSpPr>
            <a:cxnSpLocks noChangeShapeType="1"/>
          </p:cNvCxnSpPr>
          <p:nvPr/>
        </p:nvCxnSpPr>
        <p:spPr bwMode="auto">
          <a:xfrm>
            <a:off x="6338888" y="5008563"/>
            <a:ext cx="428625"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68979" name="直接连接符 23"/>
          <p:cNvCxnSpPr>
            <a:cxnSpLocks noChangeShapeType="1"/>
          </p:cNvCxnSpPr>
          <p:nvPr/>
        </p:nvCxnSpPr>
        <p:spPr bwMode="auto">
          <a:xfrm rot="5400000">
            <a:off x="5910263" y="5749925"/>
            <a:ext cx="857250"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68980" name="直接连接符 27"/>
          <p:cNvCxnSpPr>
            <a:cxnSpLocks noChangeShapeType="1"/>
          </p:cNvCxnSpPr>
          <p:nvPr/>
        </p:nvCxnSpPr>
        <p:spPr bwMode="auto">
          <a:xfrm>
            <a:off x="6338888" y="6178550"/>
            <a:ext cx="428625"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168981" name="TextBox 28"/>
          <p:cNvSpPr txBox="1">
            <a:spLocks noChangeArrowheads="1"/>
          </p:cNvSpPr>
          <p:nvPr/>
        </p:nvSpPr>
        <p:spPr bwMode="auto">
          <a:xfrm>
            <a:off x="5481638" y="6178550"/>
            <a:ext cx="157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ea typeface="宋体" panose="02010600030101010101" pitchFamily="2" charset="-122"/>
              </a:rPr>
              <a:t>注释框</a:t>
            </a:r>
          </a:p>
        </p:txBody>
      </p:sp>
      <p:sp>
        <p:nvSpPr>
          <p:cNvPr id="168982" name="矩形 30"/>
          <p:cNvSpPr>
            <a:spLocks noChangeArrowheads="1"/>
          </p:cNvSpPr>
          <p:nvPr/>
        </p:nvSpPr>
        <p:spPr bwMode="auto">
          <a:xfrm>
            <a:off x="695325" y="1130300"/>
            <a:ext cx="8286750" cy="3929063"/>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32" name="流程图: 决策 31"/>
          <p:cNvSpPr>
            <a:spLocks noChangeArrowheads="1"/>
          </p:cNvSpPr>
          <p:nvPr/>
        </p:nvSpPr>
        <p:spPr bwMode="auto">
          <a:xfrm>
            <a:off x="1624013" y="2559050"/>
            <a:ext cx="1428750" cy="642938"/>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3200" b="1">
              <a:solidFill>
                <a:srgbClr val="0000CC"/>
              </a:solidFill>
              <a:ea typeface="宋体" panose="02010600030101010101" pitchFamily="2" charset="-122"/>
            </a:endParaRPr>
          </a:p>
        </p:txBody>
      </p:sp>
      <p:cxnSp>
        <p:nvCxnSpPr>
          <p:cNvPr id="34" name="直接箭头连接符 33"/>
          <p:cNvCxnSpPr>
            <a:cxnSpLocks noChangeShapeType="1"/>
          </p:cNvCxnSpPr>
          <p:nvPr/>
        </p:nvCxnSpPr>
        <p:spPr bwMode="auto">
          <a:xfrm rot="5400000">
            <a:off x="2104231" y="1389857"/>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35" name="TextBox 34"/>
          <p:cNvSpPr txBox="1">
            <a:spLocks noChangeArrowheads="1"/>
          </p:cNvSpPr>
          <p:nvPr/>
        </p:nvSpPr>
        <p:spPr bwMode="auto">
          <a:xfrm>
            <a:off x="400050" y="260667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③</a:t>
            </a:r>
            <a:endParaRPr kumimoji="1" lang="zh-CN" altLang="en-US" b="1">
              <a:solidFill>
                <a:srgbClr val="0000CC"/>
              </a:solidFill>
              <a:ea typeface="宋体" panose="02010600030101010101" pitchFamily="2" charset="-122"/>
            </a:endParaRPr>
          </a:p>
        </p:txBody>
      </p:sp>
      <p:cxnSp>
        <p:nvCxnSpPr>
          <p:cNvPr id="36" name="直接箭头连接符 35"/>
          <p:cNvCxnSpPr>
            <a:cxnSpLocks noChangeShapeType="1"/>
          </p:cNvCxnSpPr>
          <p:nvPr/>
        </p:nvCxnSpPr>
        <p:spPr bwMode="auto">
          <a:xfrm rot="10800000">
            <a:off x="838200" y="2876550"/>
            <a:ext cx="785813"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41" name="TextBox 40"/>
          <p:cNvSpPr txBox="1">
            <a:spLocks noChangeArrowheads="1"/>
          </p:cNvSpPr>
          <p:nvPr/>
        </p:nvSpPr>
        <p:spPr bwMode="auto">
          <a:xfrm>
            <a:off x="1935163" y="1604963"/>
            <a:ext cx="785812"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b="1">
              <a:solidFill>
                <a:srgbClr val="00B050"/>
              </a:solidFill>
              <a:ea typeface="宋体" panose="02010600030101010101" pitchFamily="2" charset="-122"/>
            </a:endParaRPr>
          </a:p>
        </p:txBody>
      </p:sp>
      <p:cxnSp>
        <p:nvCxnSpPr>
          <p:cNvPr id="46" name="直接箭头连接符 45"/>
          <p:cNvCxnSpPr>
            <a:cxnSpLocks noChangeShapeType="1"/>
          </p:cNvCxnSpPr>
          <p:nvPr/>
        </p:nvCxnSpPr>
        <p:spPr bwMode="auto">
          <a:xfrm rot="5400000">
            <a:off x="2124869" y="2343944"/>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0" name="直接箭头连接符 49"/>
          <p:cNvCxnSpPr>
            <a:cxnSpLocks noChangeShapeType="1"/>
          </p:cNvCxnSpPr>
          <p:nvPr/>
        </p:nvCxnSpPr>
        <p:spPr bwMode="auto">
          <a:xfrm rot="5400000">
            <a:off x="2124869" y="3415507"/>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52" name="TextBox 51"/>
          <p:cNvSpPr txBox="1">
            <a:spLocks noChangeArrowheads="1"/>
          </p:cNvSpPr>
          <p:nvPr/>
        </p:nvSpPr>
        <p:spPr bwMode="auto">
          <a:xfrm>
            <a:off x="1947863" y="3630613"/>
            <a:ext cx="785812"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b="1">
              <a:solidFill>
                <a:srgbClr val="00B050"/>
              </a:solidFill>
              <a:ea typeface="宋体" panose="02010600030101010101" pitchFamily="2" charset="-122"/>
            </a:endParaRPr>
          </a:p>
        </p:txBody>
      </p:sp>
      <p:cxnSp>
        <p:nvCxnSpPr>
          <p:cNvPr id="53" name="直接箭头连接符 52"/>
          <p:cNvCxnSpPr>
            <a:cxnSpLocks noChangeShapeType="1"/>
          </p:cNvCxnSpPr>
          <p:nvPr/>
        </p:nvCxnSpPr>
        <p:spPr bwMode="auto">
          <a:xfrm rot="5400000">
            <a:off x="2124869" y="4377532"/>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61" name="TextBox 60"/>
          <p:cNvSpPr txBox="1">
            <a:spLocks noChangeArrowheads="1"/>
          </p:cNvSpPr>
          <p:nvPr/>
        </p:nvSpPr>
        <p:spPr bwMode="auto">
          <a:xfrm>
            <a:off x="2065338" y="4462463"/>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C00000"/>
                </a:solidFill>
                <a:ea typeface="宋体" panose="02010600030101010101" pitchFamily="2" charset="-122"/>
              </a:rPr>
              <a:t>①</a:t>
            </a:r>
            <a:endParaRPr kumimoji="1" lang="zh-CN" altLang="en-US" b="1">
              <a:solidFill>
                <a:srgbClr val="C00000"/>
              </a:solidFill>
              <a:ea typeface="宋体" panose="02010600030101010101" pitchFamily="2" charset="-122"/>
            </a:endParaRPr>
          </a:p>
        </p:txBody>
      </p:sp>
      <p:cxnSp>
        <p:nvCxnSpPr>
          <p:cNvPr id="62" name="直接箭头连接符 61"/>
          <p:cNvCxnSpPr>
            <a:cxnSpLocks noChangeShapeType="1"/>
          </p:cNvCxnSpPr>
          <p:nvPr/>
        </p:nvCxnSpPr>
        <p:spPr bwMode="auto">
          <a:xfrm rot="10800000">
            <a:off x="2338388" y="2344738"/>
            <a:ext cx="785812"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63" name="TextBox 62"/>
          <p:cNvSpPr txBox="1">
            <a:spLocks noChangeArrowheads="1"/>
          </p:cNvSpPr>
          <p:nvPr/>
        </p:nvSpPr>
        <p:spPr bwMode="auto">
          <a:xfrm>
            <a:off x="3014663" y="2084388"/>
            <a:ext cx="5715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9D138D"/>
                </a:solidFill>
                <a:ea typeface="宋体" panose="02010600030101010101" pitchFamily="2" charset="-122"/>
              </a:rPr>
              <a:t>②</a:t>
            </a:r>
            <a:endParaRPr kumimoji="1" lang="zh-CN" altLang="en-US" b="1">
              <a:solidFill>
                <a:srgbClr val="9D138D"/>
              </a:solidFill>
              <a:ea typeface="宋体" panose="02010600030101010101" pitchFamily="2" charset="-122"/>
            </a:endParaRPr>
          </a:p>
        </p:txBody>
      </p:sp>
      <p:sp>
        <p:nvSpPr>
          <p:cNvPr id="64" name="TextBox 63"/>
          <p:cNvSpPr txBox="1">
            <a:spLocks noChangeArrowheads="1"/>
          </p:cNvSpPr>
          <p:nvPr/>
        </p:nvSpPr>
        <p:spPr bwMode="auto">
          <a:xfrm>
            <a:off x="4910138" y="822325"/>
            <a:ext cx="5715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C00000"/>
                </a:solidFill>
                <a:ea typeface="宋体" panose="02010600030101010101" pitchFamily="2" charset="-122"/>
              </a:rPr>
              <a:t>①</a:t>
            </a:r>
            <a:endParaRPr kumimoji="1" lang="zh-CN" altLang="en-US" b="1">
              <a:solidFill>
                <a:srgbClr val="C00000"/>
              </a:solidFill>
              <a:ea typeface="宋体" panose="02010600030101010101" pitchFamily="2" charset="-122"/>
            </a:endParaRPr>
          </a:p>
        </p:txBody>
      </p:sp>
      <p:cxnSp>
        <p:nvCxnSpPr>
          <p:cNvPr id="65" name="直接箭头连接符 64"/>
          <p:cNvCxnSpPr>
            <a:cxnSpLocks noChangeShapeType="1"/>
          </p:cNvCxnSpPr>
          <p:nvPr/>
        </p:nvCxnSpPr>
        <p:spPr bwMode="auto">
          <a:xfrm rot="5400000">
            <a:off x="4982369" y="1435894"/>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67" name="直接箭头连接符 66"/>
          <p:cNvCxnSpPr>
            <a:cxnSpLocks noChangeShapeType="1"/>
          </p:cNvCxnSpPr>
          <p:nvPr/>
        </p:nvCxnSpPr>
        <p:spPr bwMode="auto">
          <a:xfrm rot="5400000">
            <a:off x="5007769" y="2210594"/>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68" name="TextBox 67"/>
          <p:cNvSpPr txBox="1">
            <a:spLocks noChangeArrowheads="1"/>
          </p:cNvSpPr>
          <p:nvPr/>
        </p:nvSpPr>
        <p:spPr bwMode="auto">
          <a:xfrm>
            <a:off x="4838700" y="2403475"/>
            <a:ext cx="785813" cy="400050"/>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2000" b="1">
              <a:solidFill>
                <a:srgbClr val="00B050"/>
              </a:solidFill>
              <a:ea typeface="宋体" panose="02010600030101010101" pitchFamily="2" charset="-122"/>
            </a:endParaRPr>
          </a:p>
        </p:txBody>
      </p:sp>
      <p:sp>
        <p:nvSpPr>
          <p:cNvPr id="69" name="平行四边形 68"/>
          <p:cNvSpPr>
            <a:spLocks noChangeArrowheads="1"/>
          </p:cNvSpPr>
          <p:nvPr/>
        </p:nvSpPr>
        <p:spPr bwMode="auto">
          <a:xfrm>
            <a:off x="4481513" y="1639888"/>
            <a:ext cx="1428750" cy="357187"/>
          </a:xfrm>
          <a:prstGeom prst="parallelogram">
            <a:avLst>
              <a:gd name="adj" fmla="val 25000"/>
            </a:avLst>
          </a:prstGeom>
          <a:solidFill>
            <a:schemeClr val="accent1"/>
          </a:solidFill>
          <a:ln w="38100" algn="ctr">
            <a:solidFill>
              <a:srgbClr val="00B050"/>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70" name="流程图: 决策 69"/>
          <p:cNvSpPr>
            <a:spLocks noChangeArrowheads="1"/>
          </p:cNvSpPr>
          <p:nvPr/>
        </p:nvSpPr>
        <p:spPr bwMode="auto">
          <a:xfrm>
            <a:off x="4494213" y="3219450"/>
            <a:ext cx="1428750" cy="500063"/>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3200" b="1">
              <a:solidFill>
                <a:srgbClr val="0000CC"/>
              </a:solidFill>
              <a:ea typeface="宋体" panose="02010600030101010101" pitchFamily="2" charset="-122"/>
            </a:endParaRPr>
          </a:p>
        </p:txBody>
      </p:sp>
      <p:sp>
        <p:nvSpPr>
          <p:cNvPr id="71" name="TextBox 70"/>
          <p:cNvSpPr txBox="1">
            <a:spLocks noChangeArrowheads="1"/>
          </p:cNvSpPr>
          <p:nvPr/>
        </p:nvSpPr>
        <p:spPr bwMode="auto">
          <a:xfrm>
            <a:off x="3246438" y="3205163"/>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③</a:t>
            </a:r>
            <a:endParaRPr kumimoji="1" lang="zh-CN" altLang="en-US" b="1">
              <a:solidFill>
                <a:srgbClr val="0000CC"/>
              </a:solidFill>
              <a:ea typeface="宋体" panose="02010600030101010101" pitchFamily="2" charset="-122"/>
            </a:endParaRPr>
          </a:p>
        </p:txBody>
      </p:sp>
      <p:cxnSp>
        <p:nvCxnSpPr>
          <p:cNvPr id="72" name="直接箭头连接符 71"/>
          <p:cNvCxnSpPr>
            <a:cxnSpLocks noChangeShapeType="1"/>
          </p:cNvCxnSpPr>
          <p:nvPr/>
        </p:nvCxnSpPr>
        <p:spPr bwMode="auto">
          <a:xfrm rot="10800000">
            <a:off x="3683000" y="3475038"/>
            <a:ext cx="785813"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73" name="直接箭头连接符 72"/>
          <p:cNvCxnSpPr>
            <a:cxnSpLocks noChangeShapeType="1"/>
          </p:cNvCxnSpPr>
          <p:nvPr/>
        </p:nvCxnSpPr>
        <p:spPr bwMode="auto">
          <a:xfrm rot="5400000">
            <a:off x="5007769" y="3029744"/>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74" name="直接箭头连接符 73"/>
          <p:cNvCxnSpPr>
            <a:cxnSpLocks noChangeShapeType="1"/>
          </p:cNvCxnSpPr>
          <p:nvPr/>
        </p:nvCxnSpPr>
        <p:spPr bwMode="auto">
          <a:xfrm rot="5400000">
            <a:off x="4995069" y="3933032"/>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75" name="TextBox 74"/>
          <p:cNvSpPr txBox="1">
            <a:spLocks noChangeArrowheads="1"/>
          </p:cNvSpPr>
          <p:nvPr/>
        </p:nvSpPr>
        <p:spPr bwMode="auto">
          <a:xfrm>
            <a:off x="4805363" y="4148138"/>
            <a:ext cx="785812" cy="369887"/>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1800" b="1">
              <a:solidFill>
                <a:srgbClr val="00B050"/>
              </a:solidFill>
              <a:ea typeface="宋体" panose="02010600030101010101" pitchFamily="2" charset="-122"/>
            </a:endParaRPr>
          </a:p>
        </p:txBody>
      </p:sp>
      <p:cxnSp>
        <p:nvCxnSpPr>
          <p:cNvPr id="76" name="直接箭头连接符 75"/>
          <p:cNvCxnSpPr>
            <a:cxnSpLocks noChangeShapeType="1"/>
          </p:cNvCxnSpPr>
          <p:nvPr/>
        </p:nvCxnSpPr>
        <p:spPr bwMode="auto">
          <a:xfrm rot="5400000">
            <a:off x="5020469" y="4744244"/>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77" name="TextBox 76"/>
          <p:cNvSpPr txBox="1">
            <a:spLocks noChangeArrowheads="1"/>
          </p:cNvSpPr>
          <p:nvPr/>
        </p:nvSpPr>
        <p:spPr bwMode="auto">
          <a:xfrm>
            <a:off x="4960938" y="4832350"/>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9D138D"/>
                </a:solidFill>
                <a:ea typeface="宋体" panose="02010600030101010101" pitchFamily="2" charset="-122"/>
              </a:rPr>
              <a:t>②</a:t>
            </a:r>
            <a:endParaRPr kumimoji="1" lang="zh-CN" altLang="en-US" b="1">
              <a:solidFill>
                <a:srgbClr val="9D138D"/>
              </a:solidFill>
              <a:ea typeface="宋体" panose="02010600030101010101" pitchFamily="2" charset="-122"/>
            </a:endParaRPr>
          </a:p>
        </p:txBody>
      </p:sp>
      <p:sp>
        <p:nvSpPr>
          <p:cNvPr id="78" name="TextBox 77"/>
          <p:cNvSpPr txBox="1">
            <a:spLocks noChangeArrowheads="1"/>
          </p:cNvSpPr>
          <p:nvPr/>
        </p:nvSpPr>
        <p:spPr bwMode="auto">
          <a:xfrm>
            <a:off x="7397750" y="1184275"/>
            <a:ext cx="5715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③</a:t>
            </a:r>
            <a:endParaRPr kumimoji="1" lang="zh-CN" altLang="en-US" b="1">
              <a:solidFill>
                <a:srgbClr val="0000CC"/>
              </a:solidFill>
              <a:ea typeface="宋体" panose="02010600030101010101" pitchFamily="2" charset="-122"/>
            </a:endParaRPr>
          </a:p>
        </p:txBody>
      </p:sp>
      <p:cxnSp>
        <p:nvCxnSpPr>
          <p:cNvPr id="79" name="直接箭头连接符 78"/>
          <p:cNvCxnSpPr>
            <a:cxnSpLocks noChangeShapeType="1"/>
          </p:cNvCxnSpPr>
          <p:nvPr/>
        </p:nvCxnSpPr>
        <p:spPr bwMode="auto">
          <a:xfrm rot="5400000">
            <a:off x="7469981" y="1810544"/>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80" name="直接箭头连接符 79"/>
          <p:cNvCxnSpPr>
            <a:cxnSpLocks noChangeShapeType="1"/>
          </p:cNvCxnSpPr>
          <p:nvPr/>
        </p:nvCxnSpPr>
        <p:spPr bwMode="auto">
          <a:xfrm rot="5400000">
            <a:off x="7495381" y="2596357"/>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81" name="TextBox 80"/>
          <p:cNvSpPr txBox="1">
            <a:spLocks noChangeArrowheads="1"/>
          </p:cNvSpPr>
          <p:nvPr/>
        </p:nvSpPr>
        <p:spPr bwMode="auto">
          <a:xfrm>
            <a:off x="7326313" y="2801938"/>
            <a:ext cx="785812" cy="400050"/>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2000" b="1">
              <a:solidFill>
                <a:srgbClr val="00B050"/>
              </a:solidFill>
              <a:ea typeface="宋体" panose="02010600030101010101" pitchFamily="2" charset="-122"/>
            </a:endParaRPr>
          </a:p>
        </p:txBody>
      </p:sp>
      <p:sp>
        <p:nvSpPr>
          <p:cNvPr id="82" name="平行四边形 81"/>
          <p:cNvSpPr>
            <a:spLocks noChangeArrowheads="1"/>
          </p:cNvSpPr>
          <p:nvPr/>
        </p:nvSpPr>
        <p:spPr bwMode="auto">
          <a:xfrm>
            <a:off x="6969125" y="2025650"/>
            <a:ext cx="1428750" cy="357188"/>
          </a:xfrm>
          <a:prstGeom prst="parallelogram">
            <a:avLst>
              <a:gd name="adj" fmla="val 25000"/>
            </a:avLst>
          </a:prstGeom>
          <a:solidFill>
            <a:schemeClr val="accent1"/>
          </a:solidFill>
          <a:ln w="38100" algn="ctr">
            <a:solidFill>
              <a:srgbClr val="00B050"/>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83" name="流程图: 决策 82"/>
          <p:cNvSpPr>
            <a:spLocks noChangeArrowheads="1"/>
          </p:cNvSpPr>
          <p:nvPr/>
        </p:nvSpPr>
        <p:spPr bwMode="auto">
          <a:xfrm>
            <a:off x="6981825" y="3630613"/>
            <a:ext cx="1428750" cy="500062"/>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3200" b="1">
              <a:solidFill>
                <a:srgbClr val="0000CC"/>
              </a:solidFill>
              <a:ea typeface="宋体" panose="02010600030101010101" pitchFamily="2" charset="-122"/>
            </a:endParaRPr>
          </a:p>
        </p:txBody>
      </p:sp>
      <p:cxnSp>
        <p:nvCxnSpPr>
          <p:cNvPr id="84" name="直接箭头连接符 83"/>
          <p:cNvCxnSpPr>
            <a:cxnSpLocks noChangeShapeType="1"/>
          </p:cNvCxnSpPr>
          <p:nvPr/>
        </p:nvCxnSpPr>
        <p:spPr bwMode="auto">
          <a:xfrm rot="5400000">
            <a:off x="7495381" y="3428207"/>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87" name="直接连接符 86"/>
          <p:cNvCxnSpPr>
            <a:cxnSpLocks noChangeShapeType="1"/>
          </p:cNvCxnSpPr>
          <p:nvPr/>
        </p:nvCxnSpPr>
        <p:spPr bwMode="auto">
          <a:xfrm rot="5400000">
            <a:off x="7553325" y="4273550"/>
            <a:ext cx="28575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88" name="直接连接符 87"/>
          <p:cNvCxnSpPr>
            <a:cxnSpLocks noChangeShapeType="1"/>
          </p:cNvCxnSpPr>
          <p:nvPr/>
        </p:nvCxnSpPr>
        <p:spPr bwMode="auto">
          <a:xfrm rot="10800000">
            <a:off x="6696075" y="4416425"/>
            <a:ext cx="100012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91" name="直接连接符 90"/>
          <p:cNvCxnSpPr>
            <a:cxnSpLocks noChangeShapeType="1"/>
          </p:cNvCxnSpPr>
          <p:nvPr/>
        </p:nvCxnSpPr>
        <p:spPr bwMode="auto">
          <a:xfrm rot="5400000" flipH="1" flipV="1">
            <a:off x="5767387" y="3487738"/>
            <a:ext cx="185737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94" name="直接箭头连接符 93"/>
          <p:cNvCxnSpPr>
            <a:cxnSpLocks noChangeShapeType="1"/>
          </p:cNvCxnSpPr>
          <p:nvPr/>
        </p:nvCxnSpPr>
        <p:spPr bwMode="auto">
          <a:xfrm>
            <a:off x="6696075" y="2559050"/>
            <a:ext cx="10001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97" name="直接连接符 96"/>
          <p:cNvCxnSpPr>
            <a:cxnSpLocks noChangeShapeType="1"/>
          </p:cNvCxnSpPr>
          <p:nvPr/>
        </p:nvCxnSpPr>
        <p:spPr bwMode="auto">
          <a:xfrm rot="10800000">
            <a:off x="8408988" y="3883025"/>
            <a:ext cx="50165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99" name="直接连接符 98"/>
          <p:cNvCxnSpPr>
            <a:cxnSpLocks noChangeShapeType="1"/>
          </p:cNvCxnSpPr>
          <p:nvPr/>
        </p:nvCxnSpPr>
        <p:spPr bwMode="auto">
          <a:xfrm rot="5400000">
            <a:off x="8517732" y="4309269"/>
            <a:ext cx="785812"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101" name="直接连接符 100"/>
          <p:cNvCxnSpPr>
            <a:cxnSpLocks noChangeShapeType="1"/>
          </p:cNvCxnSpPr>
          <p:nvPr/>
        </p:nvCxnSpPr>
        <p:spPr bwMode="auto">
          <a:xfrm rot="10800000">
            <a:off x="7696200" y="4702175"/>
            <a:ext cx="121602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103" name="直接箭头连接符 102"/>
          <p:cNvCxnSpPr>
            <a:cxnSpLocks noChangeShapeType="1"/>
          </p:cNvCxnSpPr>
          <p:nvPr/>
        </p:nvCxnSpPr>
        <p:spPr bwMode="auto">
          <a:xfrm rot="5400000">
            <a:off x="7482681" y="4915694"/>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169023" name="直接连接符 103"/>
          <p:cNvCxnSpPr>
            <a:cxnSpLocks noChangeShapeType="1"/>
          </p:cNvCxnSpPr>
          <p:nvPr/>
        </p:nvCxnSpPr>
        <p:spPr bwMode="auto">
          <a:xfrm>
            <a:off x="6338888" y="5311775"/>
            <a:ext cx="428625"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105" name="圆角矩形标注 104"/>
          <p:cNvSpPr>
            <a:spLocks noChangeArrowheads="1"/>
          </p:cNvSpPr>
          <p:nvPr/>
        </p:nvSpPr>
        <p:spPr bwMode="auto">
          <a:xfrm>
            <a:off x="3338513" y="3987800"/>
            <a:ext cx="1928812" cy="642938"/>
          </a:xfrm>
          <a:prstGeom prst="wedgeRoundRectCallout">
            <a:avLst>
              <a:gd name="adj1" fmla="val -86630"/>
              <a:gd name="adj2" fmla="val 53296"/>
              <a:gd name="adj3" fmla="val 16667"/>
            </a:avLst>
          </a:prstGeom>
          <a:solidFill>
            <a:srgbClr val="FFFFCC"/>
          </a:solidFill>
          <a:ln w="9525" algn="ctr">
            <a:solidFill>
              <a:schemeClr val="tx1"/>
            </a:solidFill>
            <a:miter lim="800000"/>
            <a:headEnd/>
            <a:tailEnd/>
          </a:ln>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C00000"/>
                </a:solidFill>
                <a:ea typeface="宋体" panose="02010600030101010101" pitchFamily="2" charset="-122"/>
              </a:rPr>
              <a:t>位置不够</a:t>
            </a:r>
          </a:p>
        </p:txBody>
      </p:sp>
      <p:sp>
        <p:nvSpPr>
          <p:cNvPr id="106" name="圆角矩形标注 105"/>
          <p:cNvSpPr>
            <a:spLocks noChangeArrowheads="1"/>
          </p:cNvSpPr>
          <p:nvPr/>
        </p:nvSpPr>
        <p:spPr bwMode="auto">
          <a:xfrm>
            <a:off x="6267450" y="4344988"/>
            <a:ext cx="1928813" cy="642937"/>
          </a:xfrm>
          <a:prstGeom prst="wedgeRoundRectCallout">
            <a:avLst>
              <a:gd name="adj1" fmla="val -86630"/>
              <a:gd name="adj2" fmla="val 53296"/>
              <a:gd name="adj3" fmla="val 16667"/>
            </a:avLst>
          </a:prstGeom>
          <a:solidFill>
            <a:srgbClr val="FFFFCC"/>
          </a:solidFill>
          <a:ln w="9525" algn="ctr">
            <a:solidFill>
              <a:schemeClr val="tx1"/>
            </a:solidFill>
            <a:miter lim="800000"/>
            <a:headEnd/>
            <a:tailEnd/>
          </a:ln>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C00000"/>
                </a:solidFill>
                <a:ea typeface="宋体" panose="02010600030101010101" pitchFamily="2" charset="-122"/>
              </a:rPr>
              <a:t>防止交叉</a:t>
            </a:r>
          </a:p>
        </p:txBody>
      </p:sp>
      <p:pic>
        <p:nvPicPr>
          <p:cNvPr id="169026"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6450" y="62325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0EF4DA40-1693-451B-9108-B24F3C6704AF}" type="slidenum">
              <a:rPr lang="en-US" altLang="zh-CN"/>
              <a:pPr>
                <a:defRPr/>
              </a:pPr>
              <a:t>133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9" presetClass="entr" presetSubtype="0" decel="100000" fill="hold"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p:cTn id="11"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20">
                                            <p:txEl>
                                              <p:pRg st="0" end="0"/>
                                            </p:txEl>
                                          </p:spTgt>
                                        </p:tgtEl>
                                        <p:attrNameLst>
                                          <p:attrName>ppt_h</p:attrName>
                                        </p:attrNameLst>
                                      </p:cBhvr>
                                      <p:tavLst>
                                        <p:tav tm="0">
                                          <p:val>
                                            <p:fltVal val="0"/>
                                          </p:val>
                                        </p:tav>
                                        <p:tav tm="100000">
                                          <p:val>
                                            <p:strVal val="#ppt_h"/>
                                          </p:val>
                                        </p:tav>
                                      </p:tavLst>
                                    </p:anim>
                                    <p:anim calcmode="lin" valueType="num">
                                      <p:cBhvr>
                                        <p:cTn id="13" dur="500" fill="hold"/>
                                        <p:tgtEl>
                                          <p:spTgt spid="20">
                                            <p:txEl>
                                              <p:pRg st="0" end="0"/>
                                            </p:txEl>
                                          </p:spTgt>
                                        </p:tgtEl>
                                        <p:attrNameLst>
                                          <p:attrName>style.rotation</p:attrName>
                                        </p:attrNameLst>
                                      </p:cBhvr>
                                      <p:tavLst>
                                        <p:tav tm="0">
                                          <p:val>
                                            <p:fltVal val="360"/>
                                          </p:val>
                                        </p:tav>
                                        <p:tav tm="100000">
                                          <p:val>
                                            <p:fltVal val="0"/>
                                          </p:val>
                                        </p:tav>
                                      </p:tavLst>
                                    </p:anim>
                                    <p:animEffect transition="in" filter="fade">
                                      <p:cBhvr>
                                        <p:cTn id="14" dur="500"/>
                                        <p:tgtEl>
                                          <p:spTgt spid="20">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1"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slide(fromTop)">
                                      <p:cBhvr>
                                        <p:cTn id="19" dur="500"/>
                                        <p:tgtEl>
                                          <p:spTgt spid="34"/>
                                        </p:tgtEl>
                                      </p:cBhvr>
                                    </p:animEffect>
                                  </p:childTnLst>
                                </p:cTn>
                              </p:par>
                            </p:childTnLst>
                          </p:cTn>
                        </p:par>
                        <p:par>
                          <p:cTn id="20" fill="hold" nodeType="afterGroup">
                            <p:stCondLst>
                              <p:cond delay="500"/>
                            </p:stCondLst>
                            <p:childTnLst>
                              <p:par>
                                <p:cTn id="21" presetID="3" presetClass="entr" presetSubtype="1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blinds(horizontal)">
                                      <p:cBhvr>
                                        <p:cTn id="23" dur="500"/>
                                        <p:tgtEl>
                                          <p:spTgt spid="41"/>
                                        </p:tgtEl>
                                      </p:cBhvr>
                                    </p:animEffect>
                                  </p:childTnLst>
                                </p:cTn>
                              </p:par>
                            </p:childTnLst>
                          </p:cTn>
                        </p:par>
                        <p:par>
                          <p:cTn id="24" fill="hold" nodeType="afterGroup">
                            <p:stCondLst>
                              <p:cond delay="1000"/>
                            </p:stCondLst>
                            <p:childTnLst>
                              <p:par>
                                <p:cTn id="25" presetID="12" presetClass="entr" presetSubtype="1"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slide(fromTop)">
                                      <p:cBhvr>
                                        <p:cTn id="27" dur="500"/>
                                        <p:tgtEl>
                                          <p:spTgt spid="46"/>
                                        </p:tgtEl>
                                      </p:cBhvr>
                                    </p:animEffect>
                                  </p:childTnLst>
                                </p:cTn>
                              </p:par>
                            </p:childTnLst>
                          </p:cTn>
                        </p:par>
                        <p:par>
                          <p:cTn id="28" fill="hold" nodeType="afterGroup">
                            <p:stCondLst>
                              <p:cond delay="1500"/>
                            </p:stCondLst>
                            <p:childTnLst>
                              <p:par>
                                <p:cTn id="29" presetID="3" presetClass="entr" presetSubtype="1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linds(horizontal)">
                                      <p:cBhvr>
                                        <p:cTn id="31" dur="500"/>
                                        <p:tgtEl>
                                          <p:spTgt spid="3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1" fill="hold"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slide(fromTop)">
                                      <p:cBhvr>
                                        <p:cTn id="36" dur="500"/>
                                        <p:tgtEl>
                                          <p:spTgt spid="50"/>
                                        </p:tgtEl>
                                      </p:cBhvr>
                                    </p:animEffect>
                                  </p:childTnLst>
                                </p:cTn>
                              </p:par>
                            </p:childTnLst>
                          </p:cTn>
                        </p:par>
                        <p:par>
                          <p:cTn id="37" fill="hold" nodeType="afterGroup">
                            <p:stCondLst>
                              <p:cond delay="500"/>
                            </p:stCondLst>
                            <p:childTnLst>
                              <p:par>
                                <p:cTn id="38" presetID="3" presetClass="entr" presetSubtype="1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blinds(horizontal)">
                                      <p:cBhvr>
                                        <p:cTn id="40" dur="500"/>
                                        <p:tgtEl>
                                          <p:spTgt spid="52"/>
                                        </p:tgtEl>
                                      </p:cBhvr>
                                    </p:animEffect>
                                  </p:childTnLst>
                                </p:cTn>
                              </p:par>
                            </p:childTnLst>
                          </p:cTn>
                        </p:par>
                        <p:par>
                          <p:cTn id="41" fill="hold" nodeType="afterGroup">
                            <p:stCondLst>
                              <p:cond delay="1000"/>
                            </p:stCondLst>
                            <p:childTnLst>
                              <p:par>
                                <p:cTn id="42" presetID="12" presetClass="entr" presetSubtype="1"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slide(fromTop)">
                                      <p:cBhvr>
                                        <p:cTn id="44" dur="500"/>
                                        <p:tgtEl>
                                          <p:spTgt spid="5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05"/>
                                        </p:tgtEl>
                                        <p:attrNameLst>
                                          <p:attrName>style.visibility</p:attrName>
                                        </p:attrNameLst>
                                      </p:cBhvr>
                                      <p:to>
                                        <p:strVal val="visible"/>
                                      </p:to>
                                    </p:set>
                                    <p:animEffect transition="in" filter="blinds(horizontal)">
                                      <p:cBhvr>
                                        <p:cTn id="49" dur="500"/>
                                        <p:tgtEl>
                                          <p:spTgt spid="105"/>
                                        </p:tgtEl>
                                      </p:cBhvr>
                                    </p:animEffect>
                                  </p:childTnLst>
                                  <p:subTnLst>
                                    <p:set>
                                      <p:cBhvr override="childStyle">
                                        <p:cTn dur="1" fill="hold" display="0" masterRel="nextClick" afterEffect="1"/>
                                        <p:tgtEl>
                                          <p:spTgt spid="105"/>
                                        </p:tgtEl>
                                        <p:attrNameLst>
                                          <p:attrName>style.visibility</p:attrName>
                                        </p:attrNameLst>
                                      </p:cBhvr>
                                      <p:to>
                                        <p:strVal val="hidden"/>
                                      </p:to>
                                    </p:set>
                                  </p:sub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blinds(horizontal)">
                                      <p:cBhvr>
                                        <p:cTn id="54" dur="500"/>
                                        <p:tgtEl>
                                          <p:spTgt spid="6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blinds(horizontal)">
                                      <p:cBhvr>
                                        <p:cTn id="59" dur="500"/>
                                        <p:tgtEl>
                                          <p:spTgt spid="6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1" fill="hold" nodeType="click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slide(fromTop)">
                                      <p:cBhvr>
                                        <p:cTn id="64" dur="500"/>
                                        <p:tgtEl>
                                          <p:spTgt spid="65"/>
                                        </p:tgtEl>
                                      </p:cBhvr>
                                    </p:animEffect>
                                  </p:childTnLst>
                                </p:cTn>
                              </p:par>
                            </p:childTnLst>
                          </p:cTn>
                        </p:par>
                        <p:par>
                          <p:cTn id="65" fill="hold" nodeType="afterGroup">
                            <p:stCondLst>
                              <p:cond delay="500"/>
                            </p:stCondLst>
                            <p:childTnLst>
                              <p:par>
                                <p:cTn id="66" presetID="3" presetClass="entr" presetSubtype="10" fill="hold" grpId="0" nodeType="after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blinds(horizontal)">
                                      <p:cBhvr>
                                        <p:cTn id="68" dur="500"/>
                                        <p:tgtEl>
                                          <p:spTgt spid="69"/>
                                        </p:tgtEl>
                                      </p:cBhvr>
                                    </p:animEffect>
                                  </p:childTnLst>
                                </p:cTn>
                              </p:par>
                            </p:childTnLst>
                          </p:cTn>
                        </p:par>
                        <p:par>
                          <p:cTn id="69" fill="hold" nodeType="afterGroup">
                            <p:stCondLst>
                              <p:cond delay="1000"/>
                            </p:stCondLst>
                            <p:childTnLst>
                              <p:par>
                                <p:cTn id="70" presetID="12" presetClass="entr" presetSubtype="1" fill="hold" nodeType="after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slide(fromTop)">
                                      <p:cBhvr>
                                        <p:cTn id="72" dur="500"/>
                                        <p:tgtEl>
                                          <p:spTgt spid="67"/>
                                        </p:tgtEl>
                                      </p:cBhvr>
                                    </p:animEffect>
                                  </p:childTnLst>
                                </p:cTn>
                              </p:par>
                            </p:childTnLst>
                          </p:cTn>
                        </p:par>
                        <p:par>
                          <p:cTn id="73" fill="hold" nodeType="afterGroup">
                            <p:stCondLst>
                              <p:cond delay="1500"/>
                            </p:stCondLst>
                            <p:childTnLst>
                              <p:par>
                                <p:cTn id="74" presetID="3" presetClass="entr" presetSubtype="10" fill="hold" grpId="0" nodeType="after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blinds(horizontal)">
                                      <p:cBhvr>
                                        <p:cTn id="76" dur="500"/>
                                        <p:tgtEl>
                                          <p:spTgt spid="68"/>
                                        </p:tgtEl>
                                      </p:cBhvr>
                                    </p:animEffect>
                                  </p:childTnLst>
                                </p:cTn>
                              </p:par>
                            </p:childTnLst>
                          </p:cTn>
                        </p:par>
                        <p:par>
                          <p:cTn id="77" fill="hold" nodeType="afterGroup">
                            <p:stCondLst>
                              <p:cond delay="2000"/>
                            </p:stCondLst>
                            <p:childTnLst>
                              <p:par>
                                <p:cTn id="78" presetID="12" presetClass="entr" presetSubtype="1" fill="hold" nodeType="after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slide(fromTop)">
                                      <p:cBhvr>
                                        <p:cTn id="80" dur="500"/>
                                        <p:tgtEl>
                                          <p:spTgt spid="73"/>
                                        </p:tgtEl>
                                      </p:cBhvr>
                                    </p:animEffect>
                                  </p:childTnLst>
                                </p:cTn>
                              </p:par>
                            </p:childTnLst>
                          </p:cTn>
                        </p:par>
                        <p:par>
                          <p:cTn id="81" fill="hold" nodeType="afterGroup">
                            <p:stCondLst>
                              <p:cond delay="2500"/>
                            </p:stCondLst>
                            <p:childTnLst>
                              <p:par>
                                <p:cTn id="82" presetID="3" presetClass="entr" presetSubtype="10" fill="hold" grpId="0" nodeType="afterEffect">
                                  <p:stCondLst>
                                    <p:cond delay="0"/>
                                  </p:stCondLst>
                                  <p:childTnLst>
                                    <p:set>
                                      <p:cBhvr>
                                        <p:cTn id="83" dur="1" fill="hold">
                                          <p:stCondLst>
                                            <p:cond delay="0"/>
                                          </p:stCondLst>
                                        </p:cTn>
                                        <p:tgtEl>
                                          <p:spTgt spid="70"/>
                                        </p:tgtEl>
                                        <p:attrNameLst>
                                          <p:attrName>style.visibility</p:attrName>
                                        </p:attrNameLst>
                                      </p:cBhvr>
                                      <p:to>
                                        <p:strVal val="visible"/>
                                      </p:to>
                                    </p:set>
                                    <p:animEffect transition="in" filter="blinds(horizontal)">
                                      <p:cBhvr>
                                        <p:cTn id="84" dur="500"/>
                                        <p:tgtEl>
                                          <p:spTgt spid="7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2" presetClass="entr" presetSubtype="1" fill="hold" nodeType="click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slide(fromTop)">
                                      <p:cBhvr>
                                        <p:cTn id="89" dur="500"/>
                                        <p:tgtEl>
                                          <p:spTgt spid="74"/>
                                        </p:tgtEl>
                                      </p:cBhvr>
                                    </p:animEffect>
                                  </p:childTnLst>
                                </p:cTn>
                              </p:par>
                            </p:childTnLst>
                          </p:cTn>
                        </p:par>
                        <p:par>
                          <p:cTn id="90" fill="hold" nodeType="afterGroup">
                            <p:stCondLst>
                              <p:cond delay="500"/>
                            </p:stCondLst>
                            <p:childTnLst>
                              <p:par>
                                <p:cTn id="91" presetID="3" presetClass="entr" presetSubtype="10" fill="hold" grpId="0" nodeType="after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blinds(horizontal)">
                                      <p:cBhvr>
                                        <p:cTn id="93" dur="500"/>
                                        <p:tgtEl>
                                          <p:spTgt spid="75"/>
                                        </p:tgtEl>
                                      </p:cBhvr>
                                    </p:animEffect>
                                  </p:childTnLst>
                                </p:cTn>
                              </p:par>
                            </p:childTnLst>
                          </p:cTn>
                        </p:par>
                        <p:par>
                          <p:cTn id="94" fill="hold" nodeType="afterGroup">
                            <p:stCondLst>
                              <p:cond delay="1000"/>
                            </p:stCondLst>
                            <p:childTnLst>
                              <p:par>
                                <p:cTn id="95" presetID="12" presetClass="entr" presetSubtype="1" fill="hold" nodeType="after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slide(fromTop)">
                                      <p:cBhvr>
                                        <p:cTn id="97" dur="500"/>
                                        <p:tgtEl>
                                          <p:spTgt spid="7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06"/>
                                        </p:tgtEl>
                                        <p:attrNameLst>
                                          <p:attrName>style.visibility</p:attrName>
                                        </p:attrNameLst>
                                      </p:cBhvr>
                                      <p:to>
                                        <p:strVal val="visible"/>
                                      </p:to>
                                    </p:set>
                                    <p:animEffect transition="in" filter="blinds(horizontal)">
                                      <p:cBhvr>
                                        <p:cTn id="102" dur="500"/>
                                        <p:tgtEl>
                                          <p:spTgt spid="106"/>
                                        </p:tgtEl>
                                      </p:cBhvr>
                                    </p:animEffect>
                                  </p:childTnLst>
                                  <p:subTnLst>
                                    <p:set>
                                      <p:cBhvr override="childStyle">
                                        <p:cTn dur="1" fill="hold" display="0" masterRel="nextClick" afterEffect="1"/>
                                        <p:tgtEl>
                                          <p:spTgt spid="106"/>
                                        </p:tgtEl>
                                        <p:attrNameLst>
                                          <p:attrName>style.visibility</p:attrName>
                                        </p:attrNameLst>
                                      </p:cBhvr>
                                      <p:to>
                                        <p:strVal val="hidden"/>
                                      </p:to>
                                    </p:set>
                                  </p:sub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77"/>
                                        </p:tgtEl>
                                        <p:attrNameLst>
                                          <p:attrName>style.visibility</p:attrName>
                                        </p:attrNameLst>
                                      </p:cBhvr>
                                      <p:to>
                                        <p:strVal val="visible"/>
                                      </p:to>
                                    </p:set>
                                    <p:animEffect transition="in" filter="blinds(horizontal)">
                                      <p:cBhvr>
                                        <p:cTn id="107" dur="500"/>
                                        <p:tgtEl>
                                          <p:spTgt spid="7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blinds(horizontal)">
                                      <p:cBhvr>
                                        <p:cTn id="112" dur="500"/>
                                        <p:tgtEl>
                                          <p:spTgt spid="63"/>
                                        </p:tgtEl>
                                      </p:cBhvr>
                                    </p:animEffect>
                                  </p:childTnLst>
                                </p:cTn>
                              </p:par>
                            </p:childTnLst>
                          </p:cTn>
                        </p:par>
                        <p:par>
                          <p:cTn id="113" fill="hold" nodeType="afterGroup">
                            <p:stCondLst>
                              <p:cond delay="500"/>
                            </p:stCondLst>
                            <p:childTnLst>
                              <p:par>
                                <p:cTn id="114" presetID="12" presetClass="entr" presetSubtype="2" fill="hold" nodeType="afterEffect">
                                  <p:stCondLst>
                                    <p:cond delay="0"/>
                                  </p:stCondLst>
                                  <p:childTnLst>
                                    <p:set>
                                      <p:cBhvr>
                                        <p:cTn id="115" dur="1" fill="hold">
                                          <p:stCondLst>
                                            <p:cond delay="0"/>
                                          </p:stCondLst>
                                        </p:cTn>
                                        <p:tgtEl>
                                          <p:spTgt spid="62"/>
                                        </p:tgtEl>
                                        <p:attrNameLst>
                                          <p:attrName>style.visibility</p:attrName>
                                        </p:attrNameLst>
                                      </p:cBhvr>
                                      <p:to>
                                        <p:strVal val="visible"/>
                                      </p:to>
                                    </p:set>
                                    <p:animEffect transition="in" filter="slide(fromRight)">
                                      <p:cBhvr>
                                        <p:cTn id="116" dur="500"/>
                                        <p:tgtEl>
                                          <p:spTgt spid="62"/>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2" presetClass="entr" presetSubtype="2" fill="hold" nodeType="click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slide(fromRight)">
                                      <p:cBhvr>
                                        <p:cTn id="121" dur="500"/>
                                        <p:tgtEl>
                                          <p:spTgt spid="72"/>
                                        </p:tgtEl>
                                      </p:cBhvr>
                                    </p:animEffect>
                                  </p:childTnLst>
                                </p:cTn>
                              </p:par>
                            </p:childTnLst>
                          </p:cTn>
                        </p:par>
                        <p:par>
                          <p:cTn id="122" fill="hold" nodeType="afterGroup">
                            <p:stCondLst>
                              <p:cond delay="500"/>
                            </p:stCondLst>
                            <p:childTnLst>
                              <p:par>
                                <p:cTn id="123" presetID="3" presetClass="entr" presetSubtype="10" fill="hold" grpId="0" nodeType="afterEffect">
                                  <p:stCondLst>
                                    <p:cond delay="0"/>
                                  </p:stCondLst>
                                  <p:childTnLst>
                                    <p:set>
                                      <p:cBhvr>
                                        <p:cTn id="124" dur="1" fill="hold">
                                          <p:stCondLst>
                                            <p:cond delay="0"/>
                                          </p:stCondLst>
                                        </p:cTn>
                                        <p:tgtEl>
                                          <p:spTgt spid="71"/>
                                        </p:tgtEl>
                                        <p:attrNameLst>
                                          <p:attrName>style.visibility</p:attrName>
                                        </p:attrNameLst>
                                      </p:cBhvr>
                                      <p:to>
                                        <p:strVal val="visible"/>
                                      </p:to>
                                    </p:set>
                                    <p:animEffect transition="in" filter="blinds(horizontal)">
                                      <p:cBhvr>
                                        <p:cTn id="125" dur="500"/>
                                        <p:tgtEl>
                                          <p:spTgt spid="71"/>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2" presetClass="entr" presetSubtype="2" fill="hold" nodeType="click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slide(fromRight)">
                                      <p:cBhvr>
                                        <p:cTn id="130" dur="500"/>
                                        <p:tgtEl>
                                          <p:spTgt spid="36"/>
                                        </p:tgtEl>
                                      </p:cBhvr>
                                    </p:animEffect>
                                  </p:childTnLst>
                                </p:cTn>
                              </p:par>
                            </p:childTnLst>
                          </p:cTn>
                        </p:par>
                        <p:par>
                          <p:cTn id="131" fill="hold" nodeType="afterGroup">
                            <p:stCondLst>
                              <p:cond delay="500"/>
                            </p:stCondLst>
                            <p:childTnLst>
                              <p:par>
                                <p:cTn id="132" presetID="3" presetClass="entr" presetSubtype="10" fill="hold" grpId="0" nodeType="afterEffect">
                                  <p:stCondLst>
                                    <p:cond delay="0"/>
                                  </p:stCondLst>
                                  <p:childTnLst>
                                    <p:set>
                                      <p:cBhvr>
                                        <p:cTn id="133" dur="1" fill="hold">
                                          <p:stCondLst>
                                            <p:cond delay="0"/>
                                          </p:stCondLst>
                                        </p:cTn>
                                        <p:tgtEl>
                                          <p:spTgt spid="35"/>
                                        </p:tgtEl>
                                        <p:attrNameLst>
                                          <p:attrName>style.visibility</p:attrName>
                                        </p:attrNameLst>
                                      </p:cBhvr>
                                      <p:to>
                                        <p:strVal val="visible"/>
                                      </p:to>
                                    </p:set>
                                    <p:animEffect transition="in" filter="blinds(horizontal)">
                                      <p:cBhvr>
                                        <p:cTn id="134" dur="500"/>
                                        <p:tgtEl>
                                          <p:spTgt spid="35"/>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blinds(horizontal)">
                                      <p:cBhvr>
                                        <p:cTn id="139" dur="500"/>
                                        <p:tgtEl>
                                          <p:spTgt spid="78"/>
                                        </p:tgtEl>
                                      </p:cBhvr>
                                    </p:animEffect>
                                  </p:childTnLst>
                                </p:cTn>
                              </p:par>
                            </p:childTnLst>
                          </p:cTn>
                        </p:par>
                        <p:par>
                          <p:cTn id="140" fill="hold" nodeType="afterGroup">
                            <p:stCondLst>
                              <p:cond delay="500"/>
                            </p:stCondLst>
                            <p:childTnLst>
                              <p:par>
                                <p:cTn id="141" presetID="12" presetClass="entr" presetSubtype="1" fill="hold" nodeType="afterEffect">
                                  <p:stCondLst>
                                    <p:cond delay="0"/>
                                  </p:stCondLst>
                                  <p:childTnLst>
                                    <p:set>
                                      <p:cBhvr>
                                        <p:cTn id="142" dur="1" fill="hold">
                                          <p:stCondLst>
                                            <p:cond delay="0"/>
                                          </p:stCondLst>
                                        </p:cTn>
                                        <p:tgtEl>
                                          <p:spTgt spid="79"/>
                                        </p:tgtEl>
                                        <p:attrNameLst>
                                          <p:attrName>style.visibility</p:attrName>
                                        </p:attrNameLst>
                                      </p:cBhvr>
                                      <p:to>
                                        <p:strVal val="visible"/>
                                      </p:to>
                                    </p:set>
                                    <p:animEffect transition="in" filter="slide(fromTop)">
                                      <p:cBhvr>
                                        <p:cTn id="143" dur="500"/>
                                        <p:tgtEl>
                                          <p:spTgt spid="79"/>
                                        </p:tgtEl>
                                      </p:cBhvr>
                                    </p:animEffect>
                                  </p:childTnLst>
                                </p:cTn>
                              </p:par>
                            </p:childTnLst>
                          </p:cTn>
                        </p:par>
                        <p:par>
                          <p:cTn id="144" fill="hold" nodeType="afterGroup">
                            <p:stCondLst>
                              <p:cond delay="1000"/>
                            </p:stCondLst>
                            <p:childTnLst>
                              <p:par>
                                <p:cTn id="145" presetID="3" presetClass="entr" presetSubtype="10" fill="hold" grpId="0" nodeType="afterEffect">
                                  <p:stCondLst>
                                    <p:cond delay="0"/>
                                  </p:stCondLst>
                                  <p:childTnLst>
                                    <p:set>
                                      <p:cBhvr>
                                        <p:cTn id="146" dur="1" fill="hold">
                                          <p:stCondLst>
                                            <p:cond delay="0"/>
                                          </p:stCondLst>
                                        </p:cTn>
                                        <p:tgtEl>
                                          <p:spTgt spid="82"/>
                                        </p:tgtEl>
                                        <p:attrNameLst>
                                          <p:attrName>style.visibility</p:attrName>
                                        </p:attrNameLst>
                                      </p:cBhvr>
                                      <p:to>
                                        <p:strVal val="visible"/>
                                      </p:to>
                                    </p:set>
                                    <p:animEffect transition="in" filter="blinds(horizontal)">
                                      <p:cBhvr>
                                        <p:cTn id="147" dur="500"/>
                                        <p:tgtEl>
                                          <p:spTgt spid="82"/>
                                        </p:tgtEl>
                                      </p:cBhvr>
                                    </p:animEffect>
                                  </p:childTnLst>
                                </p:cTn>
                              </p:par>
                            </p:childTnLst>
                          </p:cTn>
                        </p:par>
                        <p:par>
                          <p:cTn id="148" fill="hold" nodeType="afterGroup">
                            <p:stCondLst>
                              <p:cond delay="1500"/>
                            </p:stCondLst>
                            <p:childTnLst>
                              <p:par>
                                <p:cTn id="149" presetID="12" presetClass="entr" presetSubtype="1" fill="hold" nodeType="after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slide(fromTop)">
                                      <p:cBhvr>
                                        <p:cTn id="151" dur="500"/>
                                        <p:tgtEl>
                                          <p:spTgt spid="80"/>
                                        </p:tgtEl>
                                      </p:cBhvr>
                                    </p:animEffect>
                                  </p:childTnLst>
                                </p:cTn>
                              </p:par>
                            </p:childTnLst>
                          </p:cTn>
                        </p:par>
                        <p:par>
                          <p:cTn id="152" fill="hold" nodeType="afterGroup">
                            <p:stCondLst>
                              <p:cond delay="2000"/>
                            </p:stCondLst>
                            <p:childTnLst>
                              <p:par>
                                <p:cTn id="153" presetID="3" presetClass="entr" presetSubtype="10" fill="hold" grpId="0" nodeType="afterEffect">
                                  <p:stCondLst>
                                    <p:cond delay="0"/>
                                  </p:stCondLst>
                                  <p:childTnLst>
                                    <p:set>
                                      <p:cBhvr>
                                        <p:cTn id="154" dur="1" fill="hold">
                                          <p:stCondLst>
                                            <p:cond delay="0"/>
                                          </p:stCondLst>
                                        </p:cTn>
                                        <p:tgtEl>
                                          <p:spTgt spid="81"/>
                                        </p:tgtEl>
                                        <p:attrNameLst>
                                          <p:attrName>style.visibility</p:attrName>
                                        </p:attrNameLst>
                                      </p:cBhvr>
                                      <p:to>
                                        <p:strVal val="visible"/>
                                      </p:to>
                                    </p:set>
                                    <p:animEffect transition="in" filter="blinds(horizontal)">
                                      <p:cBhvr>
                                        <p:cTn id="155" dur="500"/>
                                        <p:tgtEl>
                                          <p:spTgt spid="81"/>
                                        </p:tgtEl>
                                      </p:cBhvr>
                                    </p:animEffect>
                                  </p:childTnLst>
                                </p:cTn>
                              </p:par>
                            </p:childTnLst>
                          </p:cTn>
                        </p:par>
                        <p:par>
                          <p:cTn id="156" fill="hold" nodeType="afterGroup">
                            <p:stCondLst>
                              <p:cond delay="2500"/>
                            </p:stCondLst>
                            <p:childTnLst>
                              <p:par>
                                <p:cTn id="157" presetID="12" presetClass="entr" presetSubtype="1" fill="hold" nodeType="afterEffect">
                                  <p:stCondLst>
                                    <p:cond delay="0"/>
                                  </p:stCondLst>
                                  <p:childTnLst>
                                    <p:set>
                                      <p:cBhvr>
                                        <p:cTn id="158" dur="1" fill="hold">
                                          <p:stCondLst>
                                            <p:cond delay="0"/>
                                          </p:stCondLst>
                                        </p:cTn>
                                        <p:tgtEl>
                                          <p:spTgt spid="84"/>
                                        </p:tgtEl>
                                        <p:attrNameLst>
                                          <p:attrName>style.visibility</p:attrName>
                                        </p:attrNameLst>
                                      </p:cBhvr>
                                      <p:to>
                                        <p:strVal val="visible"/>
                                      </p:to>
                                    </p:set>
                                    <p:animEffect transition="in" filter="slide(fromTop)">
                                      <p:cBhvr>
                                        <p:cTn id="159" dur="500"/>
                                        <p:tgtEl>
                                          <p:spTgt spid="84"/>
                                        </p:tgtEl>
                                      </p:cBhvr>
                                    </p:animEffect>
                                  </p:childTnLst>
                                </p:cTn>
                              </p:par>
                            </p:childTnLst>
                          </p:cTn>
                        </p:par>
                        <p:par>
                          <p:cTn id="160" fill="hold" nodeType="afterGroup">
                            <p:stCondLst>
                              <p:cond delay="3000"/>
                            </p:stCondLst>
                            <p:childTnLst>
                              <p:par>
                                <p:cTn id="161" presetID="3" presetClass="entr" presetSubtype="10" fill="hold" grpId="0" nodeType="after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blinds(horizontal)">
                                      <p:cBhvr>
                                        <p:cTn id="163" dur="500"/>
                                        <p:tgtEl>
                                          <p:spTgt spid="83"/>
                                        </p:tgtEl>
                                      </p:cBhvr>
                                    </p:animEffect>
                                  </p:childTnLst>
                                </p:cTn>
                              </p:par>
                              <p:par>
                                <p:cTn id="164" presetID="12" presetClass="entr" presetSubtype="1" fill="hold" nodeType="withEffect">
                                  <p:stCondLst>
                                    <p:cond delay="0"/>
                                  </p:stCondLst>
                                  <p:childTnLst>
                                    <p:set>
                                      <p:cBhvr>
                                        <p:cTn id="165" dur="1" fill="hold">
                                          <p:stCondLst>
                                            <p:cond delay="0"/>
                                          </p:stCondLst>
                                        </p:cTn>
                                        <p:tgtEl>
                                          <p:spTgt spid="87"/>
                                        </p:tgtEl>
                                        <p:attrNameLst>
                                          <p:attrName>style.visibility</p:attrName>
                                        </p:attrNameLst>
                                      </p:cBhvr>
                                      <p:to>
                                        <p:strVal val="visible"/>
                                      </p:to>
                                    </p:set>
                                    <p:animEffect transition="in" filter="slide(fromTop)">
                                      <p:cBhvr>
                                        <p:cTn id="166" dur="500"/>
                                        <p:tgtEl>
                                          <p:spTgt spid="87"/>
                                        </p:tgtEl>
                                      </p:cBhvr>
                                    </p:animEffect>
                                  </p:childTnLst>
                                </p:cTn>
                              </p:par>
                            </p:childTnLst>
                          </p:cTn>
                        </p:par>
                        <p:par>
                          <p:cTn id="167" fill="hold" nodeType="afterGroup">
                            <p:stCondLst>
                              <p:cond delay="3500"/>
                            </p:stCondLst>
                            <p:childTnLst>
                              <p:par>
                                <p:cTn id="168" presetID="12" presetClass="entr" presetSubtype="2" fill="hold" nodeType="afterEffect">
                                  <p:stCondLst>
                                    <p:cond delay="0"/>
                                  </p:stCondLst>
                                  <p:childTnLst>
                                    <p:set>
                                      <p:cBhvr>
                                        <p:cTn id="169" dur="1" fill="hold">
                                          <p:stCondLst>
                                            <p:cond delay="0"/>
                                          </p:stCondLst>
                                        </p:cTn>
                                        <p:tgtEl>
                                          <p:spTgt spid="88"/>
                                        </p:tgtEl>
                                        <p:attrNameLst>
                                          <p:attrName>style.visibility</p:attrName>
                                        </p:attrNameLst>
                                      </p:cBhvr>
                                      <p:to>
                                        <p:strVal val="visible"/>
                                      </p:to>
                                    </p:set>
                                    <p:animEffect transition="in" filter="slide(fromRight)">
                                      <p:cBhvr>
                                        <p:cTn id="170" dur="500"/>
                                        <p:tgtEl>
                                          <p:spTgt spid="88"/>
                                        </p:tgtEl>
                                      </p:cBhvr>
                                    </p:animEffect>
                                  </p:childTnLst>
                                </p:cTn>
                              </p:par>
                            </p:childTnLst>
                          </p:cTn>
                        </p:par>
                        <p:par>
                          <p:cTn id="171" fill="hold" nodeType="afterGroup">
                            <p:stCondLst>
                              <p:cond delay="4000"/>
                            </p:stCondLst>
                            <p:childTnLst>
                              <p:par>
                                <p:cTn id="172" presetID="12" presetClass="entr" presetSubtype="4" fill="hold" nodeType="afterEffect">
                                  <p:stCondLst>
                                    <p:cond delay="0"/>
                                  </p:stCondLst>
                                  <p:childTnLst>
                                    <p:set>
                                      <p:cBhvr>
                                        <p:cTn id="173" dur="1" fill="hold">
                                          <p:stCondLst>
                                            <p:cond delay="0"/>
                                          </p:stCondLst>
                                        </p:cTn>
                                        <p:tgtEl>
                                          <p:spTgt spid="91"/>
                                        </p:tgtEl>
                                        <p:attrNameLst>
                                          <p:attrName>style.visibility</p:attrName>
                                        </p:attrNameLst>
                                      </p:cBhvr>
                                      <p:to>
                                        <p:strVal val="visible"/>
                                      </p:to>
                                    </p:set>
                                    <p:animEffect transition="in" filter="slide(fromBottom)">
                                      <p:cBhvr>
                                        <p:cTn id="174" dur="500"/>
                                        <p:tgtEl>
                                          <p:spTgt spid="91"/>
                                        </p:tgtEl>
                                      </p:cBhvr>
                                    </p:animEffect>
                                  </p:childTnLst>
                                </p:cTn>
                              </p:par>
                            </p:childTnLst>
                          </p:cTn>
                        </p:par>
                        <p:par>
                          <p:cTn id="175" fill="hold" nodeType="afterGroup">
                            <p:stCondLst>
                              <p:cond delay="4500"/>
                            </p:stCondLst>
                            <p:childTnLst>
                              <p:par>
                                <p:cTn id="176" presetID="12" presetClass="entr" presetSubtype="8" fill="hold" nodeType="afterEffect">
                                  <p:stCondLst>
                                    <p:cond delay="0"/>
                                  </p:stCondLst>
                                  <p:childTnLst>
                                    <p:set>
                                      <p:cBhvr>
                                        <p:cTn id="177" dur="1" fill="hold">
                                          <p:stCondLst>
                                            <p:cond delay="0"/>
                                          </p:stCondLst>
                                        </p:cTn>
                                        <p:tgtEl>
                                          <p:spTgt spid="94"/>
                                        </p:tgtEl>
                                        <p:attrNameLst>
                                          <p:attrName>style.visibility</p:attrName>
                                        </p:attrNameLst>
                                      </p:cBhvr>
                                      <p:to>
                                        <p:strVal val="visible"/>
                                      </p:to>
                                    </p:set>
                                    <p:animEffect transition="in" filter="slide(fromLeft)">
                                      <p:cBhvr>
                                        <p:cTn id="178" dur="500"/>
                                        <p:tgtEl>
                                          <p:spTgt spid="94"/>
                                        </p:tgtEl>
                                      </p:cBhvr>
                                    </p:animEffect>
                                  </p:childTnLst>
                                </p:cTn>
                              </p:par>
                            </p:childTnLst>
                          </p:cTn>
                        </p:par>
                        <p:par>
                          <p:cTn id="179" fill="hold" nodeType="afterGroup">
                            <p:stCondLst>
                              <p:cond delay="5000"/>
                            </p:stCondLst>
                            <p:childTnLst>
                              <p:par>
                                <p:cTn id="180" presetID="12" presetClass="entr" presetSubtype="8" fill="hold" nodeType="afterEffect">
                                  <p:stCondLst>
                                    <p:cond delay="0"/>
                                  </p:stCondLst>
                                  <p:childTnLst>
                                    <p:set>
                                      <p:cBhvr>
                                        <p:cTn id="181" dur="1" fill="hold">
                                          <p:stCondLst>
                                            <p:cond delay="0"/>
                                          </p:stCondLst>
                                        </p:cTn>
                                        <p:tgtEl>
                                          <p:spTgt spid="97"/>
                                        </p:tgtEl>
                                        <p:attrNameLst>
                                          <p:attrName>style.visibility</p:attrName>
                                        </p:attrNameLst>
                                      </p:cBhvr>
                                      <p:to>
                                        <p:strVal val="visible"/>
                                      </p:to>
                                    </p:set>
                                    <p:animEffect transition="in" filter="slide(fromLeft)">
                                      <p:cBhvr>
                                        <p:cTn id="182" dur="500"/>
                                        <p:tgtEl>
                                          <p:spTgt spid="97"/>
                                        </p:tgtEl>
                                      </p:cBhvr>
                                    </p:animEffect>
                                  </p:childTnLst>
                                </p:cTn>
                              </p:par>
                              <p:par>
                                <p:cTn id="183" presetID="12" presetClass="entr" presetSubtype="1" fill="hold" nodeType="withEffect">
                                  <p:stCondLst>
                                    <p:cond delay="0"/>
                                  </p:stCondLst>
                                  <p:childTnLst>
                                    <p:set>
                                      <p:cBhvr>
                                        <p:cTn id="184" dur="1" fill="hold">
                                          <p:stCondLst>
                                            <p:cond delay="0"/>
                                          </p:stCondLst>
                                        </p:cTn>
                                        <p:tgtEl>
                                          <p:spTgt spid="99"/>
                                        </p:tgtEl>
                                        <p:attrNameLst>
                                          <p:attrName>style.visibility</p:attrName>
                                        </p:attrNameLst>
                                      </p:cBhvr>
                                      <p:to>
                                        <p:strVal val="visible"/>
                                      </p:to>
                                    </p:set>
                                    <p:animEffect transition="in" filter="slide(fromTop)">
                                      <p:cBhvr>
                                        <p:cTn id="185" dur="500"/>
                                        <p:tgtEl>
                                          <p:spTgt spid="99"/>
                                        </p:tgtEl>
                                      </p:cBhvr>
                                    </p:animEffect>
                                  </p:childTnLst>
                                </p:cTn>
                              </p:par>
                            </p:childTnLst>
                          </p:cTn>
                        </p:par>
                        <p:par>
                          <p:cTn id="186" fill="hold" nodeType="afterGroup">
                            <p:stCondLst>
                              <p:cond delay="5500"/>
                            </p:stCondLst>
                            <p:childTnLst>
                              <p:par>
                                <p:cTn id="187" presetID="12" presetClass="entr" presetSubtype="2" fill="hold" nodeType="afterEffect">
                                  <p:stCondLst>
                                    <p:cond delay="0"/>
                                  </p:stCondLst>
                                  <p:childTnLst>
                                    <p:set>
                                      <p:cBhvr>
                                        <p:cTn id="188" dur="1" fill="hold">
                                          <p:stCondLst>
                                            <p:cond delay="0"/>
                                          </p:stCondLst>
                                        </p:cTn>
                                        <p:tgtEl>
                                          <p:spTgt spid="101"/>
                                        </p:tgtEl>
                                        <p:attrNameLst>
                                          <p:attrName>style.visibility</p:attrName>
                                        </p:attrNameLst>
                                      </p:cBhvr>
                                      <p:to>
                                        <p:strVal val="visible"/>
                                      </p:to>
                                    </p:set>
                                    <p:animEffect transition="in" filter="slide(fromRight)">
                                      <p:cBhvr>
                                        <p:cTn id="189" dur="500"/>
                                        <p:tgtEl>
                                          <p:spTgt spid="101"/>
                                        </p:tgtEl>
                                      </p:cBhvr>
                                    </p:animEffect>
                                  </p:childTnLst>
                                </p:cTn>
                              </p:par>
                            </p:childTnLst>
                          </p:cTn>
                        </p:par>
                        <p:par>
                          <p:cTn id="190" fill="hold" nodeType="afterGroup">
                            <p:stCondLst>
                              <p:cond delay="6000"/>
                            </p:stCondLst>
                            <p:childTnLst>
                              <p:par>
                                <p:cTn id="191" presetID="12" presetClass="entr" presetSubtype="1" fill="hold" nodeType="afterEffect">
                                  <p:stCondLst>
                                    <p:cond delay="0"/>
                                  </p:stCondLst>
                                  <p:childTnLst>
                                    <p:set>
                                      <p:cBhvr>
                                        <p:cTn id="192" dur="1" fill="hold">
                                          <p:stCondLst>
                                            <p:cond delay="0"/>
                                          </p:stCondLst>
                                        </p:cTn>
                                        <p:tgtEl>
                                          <p:spTgt spid="103"/>
                                        </p:tgtEl>
                                        <p:attrNameLst>
                                          <p:attrName>style.visibility</p:attrName>
                                        </p:attrNameLst>
                                      </p:cBhvr>
                                      <p:to>
                                        <p:strVal val="visible"/>
                                      </p:to>
                                    </p:set>
                                    <p:animEffect transition="in" filter="slide(fromTop)">
                                      <p:cBhvr>
                                        <p:cTn id="193"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p:bldP spid="41" grpId="0" animBg="1"/>
      <p:bldP spid="52" grpId="0" animBg="1"/>
      <p:bldP spid="61" grpId="0"/>
      <p:bldP spid="63" grpId="0"/>
      <p:bldP spid="64" grpId="0"/>
      <p:bldP spid="68" grpId="0" animBg="1"/>
      <p:bldP spid="69" grpId="0" animBg="1"/>
      <p:bldP spid="70" grpId="0" animBg="1"/>
      <p:bldP spid="71" grpId="0"/>
      <p:bldP spid="75" grpId="0" animBg="1"/>
      <p:bldP spid="77" grpId="0"/>
      <p:bldP spid="78" grpId="0"/>
      <p:bldP spid="81" grpId="0" animBg="1"/>
      <p:bldP spid="82" grpId="0" animBg="1"/>
      <p:bldP spid="83" grpId="0" animBg="1"/>
      <p:bldP spid="105" grpId="0" animBg="1"/>
      <p:bldP spid="10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a:cxnSpLocks noChangeShapeType="1"/>
          </p:cNvCxnSpPr>
          <p:nvPr/>
        </p:nvCxnSpPr>
        <p:spPr bwMode="auto">
          <a:xfrm rot="5400000">
            <a:off x="1893094" y="737394"/>
            <a:ext cx="269875" cy="11113"/>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 name="直接箭头连接符 4"/>
          <p:cNvCxnSpPr>
            <a:cxnSpLocks noChangeShapeType="1"/>
          </p:cNvCxnSpPr>
          <p:nvPr/>
        </p:nvCxnSpPr>
        <p:spPr bwMode="auto">
          <a:xfrm rot="5400000">
            <a:off x="1906588" y="2700338"/>
            <a:ext cx="261937"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8" name="直接箭头连接符 7"/>
          <p:cNvCxnSpPr>
            <a:cxnSpLocks noChangeShapeType="1"/>
          </p:cNvCxnSpPr>
          <p:nvPr/>
        </p:nvCxnSpPr>
        <p:spPr bwMode="auto">
          <a:xfrm rot="5400000">
            <a:off x="1858963" y="5081588"/>
            <a:ext cx="357187"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10" name="直接连接符 9"/>
          <p:cNvCxnSpPr>
            <a:cxnSpLocks noChangeShapeType="1"/>
          </p:cNvCxnSpPr>
          <p:nvPr/>
        </p:nvCxnSpPr>
        <p:spPr bwMode="auto">
          <a:xfrm rot="5400000" flipH="1" flipV="1">
            <a:off x="-2239169" y="3847307"/>
            <a:ext cx="4837113"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11" name="直接箭头连接符 10"/>
          <p:cNvCxnSpPr>
            <a:cxnSpLocks noChangeShapeType="1"/>
          </p:cNvCxnSpPr>
          <p:nvPr/>
        </p:nvCxnSpPr>
        <p:spPr bwMode="auto">
          <a:xfrm flipV="1">
            <a:off x="3394075" y="6267450"/>
            <a:ext cx="428625" cy="19050"/>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13" name="直接箭头连接符 12"/>
          <p:cNvCxnSpPr>
            <a:cxnSpLocks noChangeShapeType="1"/>
          </p:cNvCxnSpPr>
          <p:nvPr/>
        </p:nvCxnSpPr>
        <p:spPr bwMode="auto">
          <a:xfrm rot="5400000">
            <a:off x="1860550" y="1408113"/>
            <a:ext cx="350837"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15" name="直接箭头连接符 14"/>
          <p:cNvCxnSpPr>
            <a:cxnSpLocks noChangeShapeType="1"/>
          </p:cNvCxnSpPr>
          <p:nvPr/>
        </p:nvCxnSpPr>
        <p:spPr bwMode="auto">
          <a:xfrm>
            <a:off x="179388" y="1403350"/>
            <a:ext cx="185737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16" name="TextBox 15"/>
          <p:cNvSpPr txBox="1">
            <a:spLocks noChangeArrowheads="1"/>
          </p:cNvSpPr>
          <p:nvPr/>
        </p:nvSpPr>
        <p:spPr bwMode="auto">
          <a:xfrm>
            <a:off x="214313" y="633412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sp>
        <p:nvSpPr>
          <p:cNvPr id="19" name="TextBox 18"/>
          <p:cNvSpPr txBox="1">
            <a:spLocks noChangeArrowheads="1"/>
          </p:cNvSpPr>
          <p:nvPr/>
        </p:nvSpPr>
        <p:spPr bwMode="auto">
          <a:xfrm>
            <a:off x="2036763" y="4046538"/>
            <a:ext cx="5715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sp>
        <p:nvSpPr>
          <p:cNvPr id="22" name="TextBox 21"/>
          <p:cNvSpPr txBox="1">
            <a:spLocks noChangeArrowheads="1"/>
          </p:cNvSpPr>
          <p:nvPr/>
        </p:nvSpPr>
        <p:spPr bwMode="auto">
          <a:xfrm>
            <a:off x="2101850" y="2493963"/>
            <a:ext cx="5715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cxnSp>
        <p:nvCxnSpPr>
          <p:cNvPr id="24" name="直接箭头连接符 23"/>
          <p:cNvCxnSpPr>
            <a:cxnSpLocks noChangeShapeType="1"/>
          </p:cNvCxnSpPr>
          <p:nvPr/>
        </p:nvCxnSpPr>
        <p:spPr bwMode="auto">
          <a:xfrm rot="5400000">
            <a:off x="1857375" y="4295775"/>
            <a:ext cx="357188"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rot="10800000">
            <a:off x="3894138" y="2760663"/>
            <a:ext cx="185737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grpSp>
        <p:nvGrpSpPr>
          <p:cNvPr id="2" name="组合 131"/>
          <p:cNvGrpSpPr>
            <a:grpSpLocks/>
          </p:cNvGrpSpPr>
          <p:nvPr/>
        </p:nvGrpSpPr>
        <p:grpSpPr bwMode="auto">
          <a:xfrm>
            <a:off x="1322388" y="123825"/>
            <a:ext cx="1285875" cy="522288"/>
            <a:chOff x="1214415" y="123666"/>
            <a:chExt cx="1285883" cy="523220"/>
          </a:xfrm>
        </p:grpSpPr>
        <p:sp>
          <p:nvSpPr>
            <p:cNvPr id="170055" name="流程图: 终止 11"/>
            <p:cNvSpPr>
              <a:spLocks noChangeArrowheads="1"/>
            </p:cNvSpPr>
            <p:nvPr/>
          </p:nvSpPr>
          <p:spPr bwMode="auto">
            <a:xfrm>
              <a:off x="1214415" y="161766"/>
              <a:ext cx="1285883" cy="428628"/>
            </a:xfrm>
            <a:prstGeom prst="flowChartTerminator">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b="1">
                <a:solidFill>
                  <a:srgbClr val="0000CC"/>
                </a:solidFill>
                <a:ea typeface="宋体" panose="02010600030101010101" pitchFamily="2" charset="-122"/>
              </a:endParaRPr>
            </a:p>
          </p:txBody>
        </p:sp>
        <p:sp>
          <p:nvSpPr>
            <p:cNvPr id="170056" name="TextBox 28"/>
            <p:cNvSpPr txBox="1">
              <a:spLocks noChangeArrowheads="1"/>
            </p:cNvSpPr>
            <p:nvPr/>
          </p:nvSpPr>
          <p:spPr bwMode="auto">
            <a:xfrm>
              <a:off x="1462066" y="123666"/>
              <a:ext cx="9286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b="1">
                  <a:solidFill>
                    <a:srgbClr val="0000CC"/>
                  </a:solidFill>
                  <a:ea typeface="宋体" panose="02010600030101010101" pitchFamily="2" charset="-122"/>
                </a:rPr>
                <a:t>开始</a:t>
              </a:r>
              <a:endParaRPr kumimoji="1" lang="zh-CN" altLang="en-US">
                <a:ea typeface="宋体" panose="02010600030101010101" pitchFamily="2" charset="-122"/>
              </a:endParaRPr>
            </a:p>
          </p:txBody>
        </p:sp>
      </p:grpSp>
      <p:grpSp>
        <p:nvGrpSpPr>
          <p:cNvPr id="3" name="组合 132"/>
          <p:cNvGrpSpPr>
            <a:grpSpLocks/>
          </p:cNvGrpSpPr>
          <p:nvPr/>
        </p:nvGrpSpPr>
        <p:grpSpPr bwMode="auto">
          <a:xfrm>
            <a:off x="893763" y="779463"/>
            <a:ext cx="2286000" cy="523875"/>
            <a:chOff x="785786" y="779671"/>
            <a:chExt cx="2286016" cy="523220"/>
          </a:xfrm>
        </p:grpSpPr>
        <p:sp>
          <p:nvSpPr>
            <p:cNvPr id="170053" name="TextBox 5"/>
            <p:cNvSpPr txBox="1">
              <a:spLocks noChangeArrowheads="1"/>
            </p:cNvSpPr>
            <p:nvPr/>
          </p:nvSpPr>
          <p:spPr bwMode="auto">
            <a:xfrm>
              <a:off x="785786" y="855055"/>
              <a:ext cx="2286016" cy="400110"/>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2000" b="1">
                <a:solidFill>
                  <a:srgbClr val="0000CC"/>
                </a:solidFill>
                <a:ea typeface="宋体" panose="02010600030101010101" pitchFamily="2" charset="-122"/>
              </a:endParaRPr>
            </a:p>
          </p:txBody>
        </p:sp>
        <p:sp>
          <p:nvSpPr>
            <p:cNvPr id="170054" name="TextBox 29"/>
            <p:cNvSpPr txBox="1">
              <a:spLocks noChangeArrowheads="1"/>
            </p:cNvSpPr>
            <p:nvPr/>
          </p:nvSpPr>
          <p:spPr bwMode="auto">
            <a:xfrm>
              <a:off x="922539" y="779671"/>
              <a:ext cx="20717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b="1">
                  <a:solidFill>
                    <a:srgbClr val="0000CC"/>
                  </a:solidFill>
                  <a:ea typeface="宋体" panose="02010600030101010101" pitchFamily="2" charset="-122"/>
                </a:rPr>
                <a:t>2000</a:t>
              </a:r>
              <a:r>
                <a:rPr kumimoji="1" lang="en-US" altLang="zh-CN" b="1">
                  <a:solidFill>
                    <a:srgbClr val="0000CC"/>
                  </a:solidFill>
                  <a:ea typeface="宋体" panose="02010600030101010101" pitchFamily="2" charset="-122"/>
                  <a:sym typeface="Symbol" panose="05050102010706020507" pitchFamily="18" charset="2"/>
                </a:rPr>
                <a:t>year</a:t>
              </a:r>
              <a:endParaRPr kumimoji="1" lang="zh-CN" altLang="en-US" b="1">
                <a:solidFill>
                  <a:srgbClr val="0000CC"/>
                </a:solidFill>
                <a:ea typeface="宋体" panose="02010600030101010101" pitchFamily="2" charset="-122"/>
              </a:endParaRPr>
            </a:p>
          </p:txBody>
        </p:sp>
      </p:grpSp>
      <p:grpSp>
        <p:nvGrpSpPr>
          <p:cNvPr id="6" name="组合 133"/>
          <p:cNvGrpSpPr>
            <a:grpSpLocks/>
          </p:cNvGrpSpPr>
          <p:nvPr/>
        </p:nvGrpSpPr>
        <p:grpSpPr bwMode="auto">
          <a:xfrm>
            <a:off x="322263" y="1557338"/>
            <a:ext cx="3429000" cy="1047750"/>
            <a:chOff x="214282" y="1558095"/>
            <a:chExt cx="3429024" cy="1047622"/>
          </a:xfrm>
        </p:grpSpPr>
        <p:sp>
          <p:nvSpPr>
            <p:cNvPr id="170051" name="流程图: 决策 6"/>
            <p:cNvSpPr>
              <a:spLocks noChangeArrowheads="1"/>
            </p:cNvSpPr>
            <p:nvPr/>
          </p:nvSpPr>
          <p:spPr bwMode="auto">
            <a:xfrm>
              <a:off x="214282" y="1558095"/>
              <a:ext cx="3429024" cy="1047622"/>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2400" b="1">
                <a:solidFill>
                  <a:srgbClr val="0000CC"/>
                </a:solidFill>
                <a:ea typeface="宋体" panose="02010600030101010101" pitchFamily="2" charset="-122"/>
              </a:endParaRPr>
            </a:p>
          </p:txBody>
        </p:sp>
        <p:sp>
          <p:nvSpPr>
            <p:cNvPr id="170052" name="TextBox 31"/>
            <p:cNvSpPr txBox="1">
              <a:spLocks noChangeArrowheads="1"/>
            </p:cNvSpPr>
            <p:nvPr/>
          </p:nvSpPr>
          <p:spPr bwMode="auto">
            <a:xfrm>
              <a:off x="857224" y="1730793"/>
              <a:ext cx="207170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2700"/>
                </a:lnSpc>
                <a:spcBef>
                  <a:spcPct val="0"/>
                </a:spcBef>
                <a:buClrTx/>
                <a:buFontTx/>
                <a:buNone/>
              </a:pPr>
              <a:r>
                <a:rPr kumimoji="1" lang="en-US" altLang="zh-CN" b="1">
                  <a:solidFill>
                    <a:srgbClr val="0000CC"/>
                  </a:solidFill>
                  <a:ea typeface="宋体" panose="02010600030101010101" pitchFamily="2" charset="-122"/>
                </a:rPr>
                <a:t>year</a:t>
              </a:r>
              <a:r>
                <a:rPr kumimoji="1" lang="zh-CN" altLang="en-US" b="1">
                  <a:solidFill>
                    <a:srgbClr val="0000CC"/>
                  </a:solidFill>
                  <a:ea typeface="宋体" panose="02010600030101010101" pitchFamily="2" charset="-122"/>
                </a:rPr>
                <a:t>不能</a:t>
              </a:r>
              <a:endParaRPr kumimoji="1" lang="en-US" altLang="zh-CN" b="1">
                <a:solidFill>
                  <a:srgbClr val="0000CC"/>
                </a:solidFill>
                <a:ea typeface="宋体" panose="02010600030101010101" pitchFamily="2" charset="-122"/>
              </a:endParaRPr>
            </a:p>
            <a:p>
              <a:pPr algn="ctr" eaLnBrk="1" hangingPunct="1">
                <a:lnSpc>
                  <a:spcPts val="2700"/>
                </a:lnSpc>
                <a:spcBef>
                  <a:spcPct val="0"/>
                </a:spcBef>
                <a:buClrTx/>
                <a:buFontTx/>
                <a:buNone/>
              </a:pPr>
              <a:r>
                <a:rPr kumimoji="1" lang="zh-CN" altLang="en-US" b="1">
                  <a:solidFill>
                    <a:srgbClr val="0000CC"/>
                  </a:solidFill>
                  <a:ea typeface="宋体" panose="02010600030101010101" pitchFamily="2" charset="-122"/>
                </a:rPr>
                <a:t>被</a:t>
              </a:r>
              <a:r>
                <a:rPr kumimoji="1" lang="en-US" altLang="zh-CN" b="1">
                  <a:solidFill>
                    <a:srgbClr val="0000CC"/>
                  </a:solidFill>
                  <a:ea typeface="宋体" panose="02010600030101010101" pitchFamily="2" charset="-122"/>
                </a:rPr>
                <a:t>4</a:t>
              </a:r>
              <a:r>
                <a:rPr kumimoji="1" lang="zh-CN" altLang="en-US" b="1">
                  <a:solidFill>
                    <a:srgbClr val="0000CC"/>
                  </a:solidFill>
                  <a:ea typeface="宋体" panose="02010600030101010101" pitchFamily="2" charset="-122"/>
                </a:rPr>
                <a:t>整除</a:t>
              </a:r>
            </a:p>
          </p:txBody>
        </p:sp>
      </p:grpSp>
      <p:grpSp>
        <p:nvGrpSpPr>
          <p:cNvPr id="7" name="组合 135"/>
          <p:cNvGrpSpPr>
            <a:grpSpLocks/>
          </p:cNvGrpSpPr>
          <p:nvPr/>
        </p:nvGrpSpPr>
        <p:grpSpPr bwMode="auto">
          <a:xfrm>
            <a:off x="893763" y="4405313"/>
            <a:ext cx="2357437" cy="522287"/>
            <a:chOff x="785786" y="4405161"/>
            <a:chExt cx="2357454" cy="523220"/>
          </a:xfrm>
        </p:grpSpPr>
        <p:sp>
          <p:nvSpPr>
            <p:cNvPr id="170049" name="平行四边形 16"/>
            <p:cNvSpPr>
              <a:spLocks noChangeArrowheads="1"/>
            </p:cNvSpPr>
            <p:nvPr/>
          </p:nvSpPr>
          <p:spPr bwMode="auto">
            <a:xfrm>
              <a:off x="785786" y="4467504"/>
              <a:ext cx="2357454" cy="428628"/>
            </a:xfrm>
            <a:prstGeom prst="parallelogram">
              <a:avLst>
                <a:gd name="adj" fmla="val 25005"/>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2000" b="1" baseline="-25000">
                <a:solidFill>
                  <a:srgbClr val="0000CC"/>
                </a:solidFill>
                <a:ea typeface="宋体" panose="02010600030101010101" pitchFamily="2" charset="-122"/>
              </a:endParaRPr>
            </a:p>
          </p:txBody>
        </p:sp>
        <p:sp>
          <p:nvSpPr>
            <p:cNvPr id="170050" name="TextBox 32"/>
            <p:cNvSpPr txBox="1">
              <a:spLocks noChangeArrowheads="1"/>
            </p:cNvSpPr>
            <p:nvPr/>
          </p:nvSpPr>
          <p:spPr bwMode="auto">
            <a:xfrm>
              <a:off x="882624" y="4405161"/>
              <a:ext cx="22145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year</a:t>
              </a:r>
              <a:r>
                <a:rPr kumimoji="1" lang="zh-CN" altLang="en-US" b="1">
                  <a:solidFill>
                    <a:srgbClr val="0000CC"/>
                  </a:solidFill>
                  <a:ea typeface="宋体" panose="02010600030101010101" pitchFamily="2" charset="-122"/>
                </a:rPr>
                <a:t>是闰年</a:t>
              </a:r>
            </a:p>
          </p:txBody>
        </p:sp>
      </p:grpSp>
      <p:grpSp>
        <p:nvGrpSpPr>
          <p:cNvPr id="9" name="组合 134"/>
          <p:cNvGrpSpPr>
            <a:grpSpLocks/>
          </p:cNvGrpSpPr>
          <p:nvPr/>
        </p:nvGrpSpPr>
        <p:grpSpPr bwMode="auto">
          <a:xfrm>
            <a:off x="465138" y="2830513"/>
            <a:ext cx="3143250" cy="1285875"/>
            <a:chOff x="357158" y="2830553"/>
            <a:chExt cx="3143272" cy="1285884"/>
          </a:xfrm>
        </p:grpSpPr>
        <p:sp>
          <p:nvSpPr>
            <p:cNvPr id="170047" name="流程图: 决策 22"/>
            <p:cNvSpPr>
              <a:spLocks noChangeArrowheads="1"/>
            </p:cNvSpPr>
            <p:nvPr/>
          </p:nvSpPr>
          <p:spPr bwMode="auto">
            <a:xfrm>
              <a:off x="357158" y="2830553"/>
              <a:ext cx="3143272" cy="1285884"/>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b="1">
                <a:solidFill>
                  <a:srgbClr val="0000CC"/>
                </a:solidFill>
                <a:ea typeface="宋体" panose="02010600030101010101" pitchFamily="2" charset="-122"/>
              </a:endParaRPr>
            </a:p>
          </p:txBody>
        </p:sp>
        <p:sp>
          <p:nvSpPr>
            <p:cNvPr id="170048" name="TextBox 33"/>
            <p:cNvSpPr txBox="1">
              <a:spLocks noChangeArrowheads="1"/>
            </p:cNvSpPr>
            <p:nvPr/>
          </p:nvSpPr>
          <p:spPr bwMode="auto">
            <a:xfrm>
              <a:off x="857224" y="3087729"/>
              <a:ext cx="207170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2700"/>
                </a:lnSpc>
                <a:spcBef>
                  <a:spcPct val="0"/>
                </a:spcBef>
                <a:buClrTx/>
                <a:buFontTx/>
                <a:buNone/>
              </a:pPr>
              <a:r>
                <a:rPr kumimoji="1" lang="en-US" altLang="zh-CN" b="1">
                  <a:solidFill>
                    <a:srgbClr val="0000CC"/>
                  </a:solidFill>
                  <a:ea typeface="宋体" panose="02010600030101010101" pitchFamily="2" charset="-122"/>
                </a:rPr>
                <a:t>year</a:t>
              </a:r>
              <a:r>
                <a:rPr kumimoji="1" lang="zh-CN" altLang="en-US" b="1">
                  <a:solidFill>
                    <a:srgbClr val="0000CC"/>
                  </a:solidFill>
                  <a:ea typeface="宋体" panose="02010600030101010101" pitchFamily="2" charset="-122"/>
                </a:rPr>
                <a:t>不能</a:t>
              </a:r>
              <a:endParaRPr kumimoji="1" lang="en-US" altLang="zh-CN" b="1">
                <a:solidFill>
                  <a:srgbClr val="0000CC"/>
                </a:solidFill>
                <a:ea typeface="宋体" panose="02010600030101010101" pitchFamily="2" charset="-122"/>
              </a:endParaRPr>
            </a:p>
            <a:p>
              <a:pPr algn="ctr" eaLnBrk="1" hangingPunct="1">
                <a:lnSpc>
                  <a:spcPts val="2700"/>
                </a:lnSpc>
                <a:spcBef>
                  <a:spcPct val="0"/>
                </a:spcBef>
                <a:buClrTx/>
                <a:buFontTx/>
                <a:buNone/>
              </a:pPr>
              <a:r>
                <a:rPr kumimoji="1" lang="zh-CN" altLang="en-US" b="1">
                  <a:solidFill>
                    <a:srgbClr val="0000CC"/>
                  </a:solidFill>
                  <a:ea typeface="宋体" panose="02010600030101010101" pitchFamily="2" charset="-122"/>
                </a:rPr>
                <a:t>被</a:t>
              </a:r>
              <a:r>
                <a:rPr kumimoji="1" lang="en-US" altLang="zh-CN" b="1">
                  <a:solidFill>
                    <a:srgbClr val="0000CC"/>
                  </a:solidFill>
                  <a:ea typeface="宋体" panose="02010600030101010101" pitchFamily="2" charset="-122"/>
                </a:rPr>
                <a:t>100</a:t>
              </a:r>
              <a:r>
                <a:rPr kumimoji="1" lang="zh-CN" altLang="en-US" b="1">
                  <a:solidFill>
                    <a:srgbClr val="0000CC"/>
                  </a:solidFill>
                  <a:ea typeface="宋体" panose="02010600030101010101" pitchFamily="2" charset="-122"/>
                </a:rPr>
                <a:t>整除</a:t>
              </a:r>
            </a:p>
          </p:txBody>
        </p:sp>
      </p:grpSp>
      <p:grpSp>
        <p:nvGrpSpPr>
          <p:cNvPr id="12" name="组合 136"/>
          <p:cNvGrpSpPr>
            <a:grpSpLocks/>
          </p:cNvGrpSpPr>
          <p:nvPr/>
        </p:nvGrpSpPr>
        <p:grpSpPr bwMode="auto">
          <a:xfrm>
            <a:off x="700088" y="5137150"/>
            <a:ext cx="2643187" cy="523875"/>
            <a:chOff x="591475" y="5137389"/>
            <a:chExt cx="2643206" cy="523220"/>
          </a:xfrm>
        </p:grpSpPr>
        <p:sp>
          <p:nvSpPr>
            <p:cNvPr id="170045" name="TextBox 13"/>
            <p:cNvSpPr txBox="1">
              <a:spLocks noChangeArrowheads="1"/>
            </p:cNvSpPr>
            <p:nvPr/>
          </p:nvSpPr>
          <p:spPr bwMode="auto">
            <a:xfrm>
              <a:off x="682099" y="5239805"/>
              <a:ext cx="2461141" cy="400110"/>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2000" b="1">
                <a:solidFill>
                  <a:srgbClr val="0000CC"/>
                </a:solidFill>
                <a:ea typeface="宋体" panose="02010600030101010101" pitchFamily="2" charset="-122"/>
              </a:endParaRPr>
            </a:p>
          </p:txBody>
        </p:sp>
        <p:sp>
          <p:nvSpPr>
            <p:cNvPr id="170046" name="TextBox 35"/>
            <p:cNvSpPr txBox="1">
              <a:spLocks noChangeArrowheads="1"/>
            </p:cNvSpPr>
            <p:nvPr/>
          </p:nvSpPr>
          <p:spPr bwMode="auto">
            <a:xfrm>
              <a:off x="591475" y="5137389"/>
              <a:ext cx="2643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year+1</a:t>
              </a:r>
              <a:r>
                <a:rPr kumimoji="1" lang="en-US" altLang="zh-CN" b="1">
                  <a:solidFill>
                    <a:srgbClr val="0000CC"/>
                  </a:solidFill>
                  <a:ea typeface="宋体" panose="02010600030101010101" pitchFamily="2" charset="-122"/>
                  <a:sym typeface="Symbol" panose="05050102010706020507" pitchFamily="18" charset="2"/>
                </a:rPr>
                <a:t>year</a:t>
              </a:r>
              <a:endParaRPr kumimoji="1" lang="zh-CN" altLang="en-US" b="1">
                <a:solidFill>
                  <a:srgbClr val="0000CC"/>
                </a:solidFill>
                <a:ea typeface="宋体" panose="02010600030101010101" pitchFamily="2" charset="-122"/>
              </a:endParaRPr>
            </a:p>
          </p:txBody>
        </p:sp>
      </p:grpSp>
      <p:grpSp>
        <p:nvGrpSpPr>
          <p:cNvPr id="14" name="组合 41"/>
          <p:cNvGrpSpPr>
            <a:grpSpLocks/>
          </p:cNvGrpSpPr>
          <p:nvPr/>
        </p:nvGrpSpPr>
        <p:grpSpPr bwMode="auto">
          <a:xfrm>
            <a:off x="608013" y="5857875"/>
            <a:ext cx="2786062" cy="857250"/>
            <a:chOff x="4714876" y="785794"/>
            <a:chExt cx="2786082" cy="857256"/>
          </a:xfrm>
        </p:grpSpPr>
        <p:sp>
          <p:nvSpPr>
            <p:cNvPr id="170043" name="流程图: 决策 39"/>
            <p:cNvSpPr>
              <a:spLocks noChangeArrowheads="1"/>
            </p:cNvSpPr>
            <p:nvPr/>
          </p:nvSpPr>
          <p:spPr bwMode="auto">
            <a:xfrm>
              <a:off x="4714876" y="785794"/>
              <a:ext cx="2786082" cy="857256"/>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b="1">
                <a:solidFill>
                  <a:srgbClr val="0000CC"/>
                </a:solidFill>
                <a:ea typeface="宋体" panose="02010600030101010101" pitchFamily="2" charset="-122"/>
              </a:endParaRPr>
            </a:p>
          </p:txBody>
        </p:sp>
        <p:sp>
          <p:nvSpPr>
            <p:cNvPr id="170044" name="TextBox 40"/>
            <p:cNvSpPr txBox="1">
              <a:spLocks noChangeArrowheads="1"/>
            </p:cNvSpPr>
            <p:nvPr/>
          </p:nvSpPr>
          <p:spPr bwMode="auto">
            <a:xfrm>
              <a:off x="4995866" y="1000108"/>
              <a:ext cx="2071702"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2700"/>
                </a:lnSpc>
                <a:spcBef>
                  <a:spcPct val="0"/>
                </a:spcBef>
                <a:buClrTx/>
                <a:buFontTx/>
                <a:buNone/>
              </a:pPr>
              <a:r>
                <a:rPr kumimoji="1" lang="en-US" altLang="zh-CN" b="1">
                  <a:solidFill>
                    <a:srgbClr val="0000CC"/>
                  </a:solidFill>
                  <a:ea typeface="宋体" panose="02010600030101010101" pitchFamily="2" charset="-122"/>
                </a:rPr>
                <a:t>year&gt;2500</a:t>
              </a:r>
              <a:endParaRPr kumimoji="1" lang="zh-CN" altLang="en-US" b="1">
                <a:solidFill>
                  <a:srgbClr val="0000CC"/>
                </a:solidFill>
                <a:ea typeface="宋体" panose="02010600030101010101" pitchFamily="2" charset="-122"/>
              </a:endParaRPr>
            </a:p>
          </p:txBody>
        </p:sp>
      </p:grpSp>
      <p:cxnSp>
        <p:nvCxnSpPr>
          <p:cNvPr id="48" name="直接箭头连接符 47"/>
          <p:cNvCxnSpPr>
            <a:cxnSpLocks noChangeShapeType="1"/>
          </p:cNvCxnSpPr>
          <p:nvPr/>
        </p:nvCxnSpPr>
        <p:spPr bwMode="auto">
          <a:xfrm rot="5400000">
            <a:off x="1823244" y="5766594"/>
            <a:ext cx="285750"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rot="10800000">
            <a:off x="179388" y="6267450"/>
            <a:ext cx="42862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grpSp>
        <p:nvGrpSpPr>
          <p:cNvPr id="17" name="组合 141"/>
          <p:cNvGrpSpPr>
            <a:grpSpLocks/>
          </p:cNvGrpSpPr>
          <p:nvPr/>
        </p:nvGrpSpPr>
        <p:grpSpPr bwMode="auto">
          <a:xfrm>
            <a:off x="3802063" y="5994400"/>
            <a:ext cx="1285875" cy="523875"/>
            <a:chOff x="3694741" y="5994645"/>
            <a:chExt cx="1285883" cy="523220"/>
          </a:xfrm>
        </p:grpSpPr>
        <p:sp>
          <p:nvSpPr>
            <p:cNvPr id="170041" name="流程图: 终止 60"/>
            <p:cNvSpPr>
              <a:spLocks noChangeArrowheads="1"/>
            </p:cNvSpPr>
            <p:nvPr/>
          </p:nvSpPr>
          <p:spPr bwMode="auto">
            <a:xfrm>
              <a:off x="3694741" y="6046897"/>
              <a:ext cx="1285883" cy="428628"/>
            </a:xfrm>
            <a:prstGeom prst="flowChartTerminator">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b="1">
                <a:solidFill>
                  <a:srgbClr val="0000CC"/>
                </a:solidFill>
                <a:ea typeface="宋体" panose="02010600030101010101" pitchFamily="2" charset="-122"/>
              </a:endParaRPr>
            </a:p>
          </p:txBody>
        </p:sp>
        <p:sp>
          <p:nvSpPr>
            <p:cNvPr id="170042" name="TextBox 59"/>
            <p:cNvSpPr txBox="1">
              <a:spLocks noChangeArrowheads="1"/>
            </p:cNvSpPr>
            <p:nvPr/>
          </p:nvSpPr>
          <p:spPr bwMode="auto">
            <a:xfrm>
              <a:off x="3909055" y="5994645"/>
              <a:ext cx="9286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zh-CN" altLang="en-US" b="1">
                  <a:solidFill>
                    <a:srgbClr val="0000CC"/>
                  </a:solidFill>
                  <a:ea typeface="宋体" panose="02010600030101010101" pitchFamily="2" charset="-122"/>
                </a:rPr>
                <a:t>结束</a:t>
              </a:r>
              <a:endParaRPr kumimoji="1" lang="zh-CN" altLang="en-US">
                <a:ea typeface="宋体" panose="02010600030101010101" pitchFamily="2" charset="-122"/>
              </a:endParaRPr>
            </a:p>
          </p:txBody>
        </p:sp>
      </p:grpSp>
      <p:sp>
        <p:nvSpPr>
          <p:cNvPr id="62" name="TextBox 61"/>
          <p:cNvSpPr txBox="1">
            <a:spLocks noChangeArrowheads="1"/>
          </p:cNvSpPr>
          <p:nvPr/>
        </p:nvSpPr>
        <p:spPr bwMode="auto">
          <a:xfrm>
            <a:off x="3251200" y="631507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cxnSp>
        <p:nvCxnSpPr>
          <p:cNvPr id="63" name="直接箭头连接符 62"/>
          <p:cNvCxnSpPr>
            <a:cxnSpLocks noChangeShapeType="1"/>
          </p:cNvCxnSpPr>
          <p:nvPr/>
        </p:nvCxnSpPr>
        <p:spPr bwMode="auto">
          <a:xfrm rot="5400000">
            <a:off x="5573713" y="2938463"/>
            <a:ext cx="357187"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grpSp>
        <p:nvGrpSpPr>
          <p:cNvPr id="18" name="组合 138"/>
          <p:cNvGrpSpPr>
            <a:grpSpLocks/>
          </p:cNvGrpSpPr>
          <p:nvPr/>
        </p:nvGrpSpPr>
        <p:grpSpPr bwMode="auto">
          <a:xfrm>
            <a:off x="4160838" y="3100388"/>
            <a:ext cx="3195637" cy="1214437"/>
            <a:chOff x="4052748" y="3100908"/>
            <a:chExt cx="3195524" cy="1214446"/>
          </a:xfrm>
        </p:grpSpPr>
        <p:sp>
          <p:nvSpPr>
            <p:cNvPr id="170039" name="流程图: 决策 27"/>
            <p:cNvSpPr>
              <a:spLocks noChangeArrowheads="1"/>
            </p:cNvSpPr>
            <p:nvPr/>
          </p:nvSpPr>
          <p:spPr bwMode="auto">
            <a:xfrm>
              <a:off x="4052748" y="3100908"/>
              <a:ext cx="3195524" cy="1214446"/>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b="1">
                <a:solidFill>
                  <a:srgbClr val="0000CC"/>
                </a:solidFill>
                <a:ea typeface="宋体" panose="02010600030101010101" pitchFamily="2" charset="-122"/>
              </a:endParaRPr>
            </a:p>
          </p:txBody>
        </p:sp>
        <p:sp>
          <p:nvSpPr>
            <p:cNvPr id="170040" name="TextBox 63"/>
            <p:cNvSpPr txBox="1">
              <a:spLocks noChangeArrowheads="1"/>
            </p:cNvSpPr>
            <p:nvPr/>
          </p:nvSpPr>
          <p:spPr bwMode="auto">
            <a:xfrm>
              <a:off x="4572000" y="3308282"/>
              <a:ext cx="207170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2700"/>
                </a:lnSpc>
                <a:spcBef>
                  <a:spcPct val="0"/>
                </a:spcBef>
                <a:buClrTx/>
                <a:buFontTx/>
                <a:buNone/>
              </a:pPr>
              <a:r>
                <a:rPr kumimoji="1" lang="en-US" altLang="zh-CN" b="1">
                  <a:solidFill>
                    <a:srgbClr val="0000CC"/>
                  </a:solidFill>
                  <a:ea typeface="宋体" panose="02010600030101010101" pitchFamily="2" charset="-122"/>
                </a:rPr>
                <a:t>year</a:t>
              </a:r>
              <a:r>
                <a:rPr kumimoji="1" lang="zh-CN" altLang="en-US" b="1">
                  <a:solidFill>
                    <a:srgbClr val="0000CC"/>
                  </a:solidFill>
                  <a:ea typeface="宋体" panose="02010600030101010101" pitchFamily="2" charset="-122"/>
                </a:rPr>
                <a:t>不能</a:t>
              </a:r>
              <a:endParaRPr kumimoji="1" lang="en-US" altLang="zh-CN" b="1">
                <a:solidFill>
                  <a:srgbClr val="0000CC"/>
                </a:solidFill>
                <a:ea typeface="宋体" panose="02010600030101010101" pitchFamily="2" charset="-122"/>
              </a:endParaRPr>
            </a:p>
            <a:p>
              <a:pPr algn="ctr" eaLnBrk="1" hangingPunct="1">
                <a:lnSpc>
                  <a:spcPts val="2700"/>
                </a:lnSpc>
                <a:spcBef>
                  <a:spcPct val="0"/>
                </a:spcBef>
                <a:buClrTx/>
                <a:buFontTx/>
                <a:buNone/>
              </a:pPr>
              <a:r>
                <a:rPr kumimoji="1" lang="zh-CN" altLang="en-US" b="1">
                  <a:solidFill>
                    <a:srgbClr val="0000CC"/>
                  </a:solidFill>
                  <a:ea typeface="宋体" panose="02010600030101010101" pitchFamily="2" charset="-122"/>
                </a:rPr>
                <a:t>被</a:t>
              </a:r>
              <a:r>
                <a:rPr kumimoji="1" lang="en-US" altLang="zh-CN" b="1">
                  <a:solidFill>
                    <a:srgbClr val="0000CC"/>
                  </a:solidFill>
                  <a:ea typeface="宋体" panose="02010600030101010101" pitchFamily="2" charset="-122"/>
                </a:rPr>
                <a:t>400</a:t>
              </a:r>
              <a:r>
                <a:rPr kumimoji="1" lang="zh-CN" altLang="en-US" b="1">
                  <a:solidFill>
                    <a:srgbClr val="0000CC"/>
                  </a:solidFill>
                  <a:ea typeface="宋体" panose="02010600030101010101" pitchFamily="2" charset="-122"/>
                </a:rPr>
                <a:t>整除</a:t>
              </a:r>
            </a:p>
          </p:txBody>
        </p:sp>
      </p:grpSp>
      <p:cxnSp>
        <p:nvCxnSpPr>
          <p:cNvPr id="73" name="直接连接符 72"/>
          <p:cNvCxnSpPr>
            <a:cxnSpLocks noChangeShapeType="1"/>
          </p:cNvCxnSpPr>
          <p:nvPr/>
        </p:nvCxnSpPr>
        <p:spPr bwMode="auto">
          <a:xfrm rot="10800000">
            <a:off x="3757613" y="2071688"/>
            <a:ext cx="4929187"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75" name="直接箭头连接符 74"/>
          <p:cNvCxnSpPr>
            <a:cxnSpLocks noChangeShapeType="1"/>
          </p:cNvCxnSpPr>
          <p:nvPr/>
        </p:nvCxnSpPr>
        <p:spPr bwMode="auto">
          <a:xfrm rot="5400000">
            <a:off x="8378825" y="2366963"/>
            <a:ext cx="642937"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grpSp>
        <p:nvGrpSpPr>
          <p:cNvPr id="20" name="组合 137"/>
          <p:cNvGrpSpPr>
            <a:grpSpLocks/>
          </p:cNvGrpSpPr>
          <p:nvPr/>
        </p:nvGrpSpPr>
        <p:grpSpPr bwMode="auto">
          <a:xfrm>
            <a:off x="7108825" y="2668588"/>
            <a:ext cx="2000250" cy="806450"/>
            <a:chOff x="7000892" y="2669308"/>
            <a:chExt cx="2000264" cy="805003"/>
          </a:xfrm>
        </p:grpSpPr>
        <p:sp>
          <p:nvSpPr>
            <p:cNvPr id="170037" name="平行四边形 75"/>
            <p:cNvSpPr>
              <a:spLocks noChangeArrowheads="1"/>
            </p:cNvSpPr>
            <p:nvPr/>
          </p:nvSpPr>
          <p:spPr bwMode="auto">
            <a:xfrm>
              <a:off x="7000892" y="2679398"/>
              <a:ext cx="2000264" cy="794913"/>
            </a:xfrm>
            <a:prstGeom prst="parallelogram">
              <a:avLst>
                <a:gd name="adj" fmla="val 25000"/>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2000" b="1" baseline="-25000">
                <a:solidFill>
                  <a:srgbClr val="0000CC"/>
                </a:solidFill>
                <a:ea typeface="宋体" panose="02010600030101010101" pitchFamily="2" charset="-122"/>
              </a:endParaRPr>
            </a:p>
          </p:txBody>
        </p:sp>
        <p:sp>
          <p:nvSpPr>
            <p:cNvPr id="170038" name="TextBox 76"/>
            <p:cNvSpPr txBox="1">
              <a:spLocks noChangeArrowheads="1"/>
            </p:cNvSpPr>
            <p:nvPr/>
          </p:nvSpPr>
          <p:spPr bwMode="auto">
            <a:xfrm>
              <a:off x="7215206" y="2669308"/>
              <a:ext cx="164307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2700"/>
                </a:lnSpc>
                <a:spcBef>
                  <a:spcPct val="0"/>
                </a:spcBef>
                <a:buClrTx/>
                <a:buFontTx/>
                <a:buNone/>
              </a:pPr>
              <a:r>
                <a:rPr kumimoji="1" lang="en-US" altLang="zh-CN" b="1">
                  <a:solidFill>
                    <a:srgbClr val="0000CC"/>
                  </a:solidFill>
                  <a:ea typeface="宋体" panose="02010600030101010101" pitchFamily="2" charset="-122"/>
                </a:rPr>
                <a:t>year</a:t>
              </a:r>
            </a:p>
            <a:p>
              <a:pPr algn="ctr" eaLnBrk="1" hangingPunct="1">
                <a:lnSpc>
                  <a:spcPts val="2700"/>
                </a:lnSpc>
                <a:spcBef>
                  <a:spcPct val="0"/>
                </a:spcBef>
                <a:buClrTx/>
                <a:buFontTx/>
                <a:buNone/>
              </a:pPr>
              <a:r>
                <a:rPr kumimoji="1" lang="zh-CN" altLang="en-US" b="1">
                  <a:solidFill>
                    <a:srgbClr val="0000CC"/>
                  </a:solidFill>
                  <a:ea typeface="宋体" panose="02010600030101010101" pitchFamily="2" charset="-122"/>
                </a:rPr>
                <a:t>不是闰年</a:t>
              </a:r>
            </a:p>
          </p:txBody>
        </p:sp>
      </p:grpSp>
      <p:cxnSp>
        <p:nvCxnSpPr>
          <p:cNvPr id="80" name="直接连接符 79"/>
          <p:cNvCxnSpPr>
            <a:cxnSpLocks noChangeShapeType="1"/>
          </p:cNvCxnSpPr>
          <p:nvPr/>
        </p:nvCxnSpPr>
        <p:spPr bwMode="auto">
          <a:xfrm rot="5400000" flipH="1" flipV="1">
            <a:off x="7966075" y="4286251"/>
            <a:ext cx="157162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82" name="直接连接符 81"/>
          <p:cNvCxnSpPr>
            <a:cxnSpLocks noChangeShapeType="1"/>
          </p:cNvCxnSpPr>
          <p:nvPr/>
        </p:nvCxnSpPr>
        <p:spPr bwMode="auto">
          <a:xfrm rot="10800000">
            <a:off x="7348538" y="3690938"/>
            <a:ext cx="28575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83" name="直接箭头连接符 82"/>
          <p:cNvCxnSpPr>
            <a:cxnSpLocks noChangeShapeType="1"/>
          </p:cNvCxnSpPr>
          <p:nvPr/>
        </p:nvCxnSpPr>
        <p:spPr bwMode="auto">
          <a:xfrm rot="5400000">
            <a:off x="7216776" y="4057650"/>
            <a:ext cx="785812"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grpSp>
        <p:nvGrpSpPr>
          <p:cNvPr id="21" name="组合 140"/>
          <p:cNvGrpSpPr>
            <a:grpSpLocks/>
          </p:cNvGrpSpPr>
          <p:nvPr/>
        </p:nvGrpSpPr>
        <p:grpSpPr bwMode="auto">
          <a:xfrm>
            <a:off x="6180138" y="4356100"/>
            <a:ext cx="2357437" cy="523875"/>
            <a:chOff x="6072198" y="4356698"/>
            <a:chExt cx="2357454" cy="523220"/>
          </a:xfrm>
        </p:grpSpPr>
        <p:sp>
          <p:nvSpPr>
            <p:cNvPr id="170035" name="平行四边形 83"/>
            <p:cNvSpPr>
              <a:spLocks noChangeArrowheads="1"/>
            </p:cNvSpPr>
            <p:nvPr/>
          </p:nvSpPr>
          <p:spPr bwMode="auto">
            <a:xfrm>
              <a:off x="6072198" y="4419041"/>
              <a:ext cx="2357454" cy="428628"/>
            </a:xfrm>
            <a:prstGeom prst="parallelogram">
              <a:avLst>
                <a:gd name="adj" fmla="val 25005"/>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2000" b="1" baseline="-25000">
                <a:solidFill>
                  <a:srgbClr val="0000CC"/>
                </a:solidFill>
                <a:ea typeface="宋体" panose="02010600030101010101" pitchFamily="2" charset="-122"/>
              </a:endParaRPr>
            </a:p>
          </p:txBody>
        </p:sp>
        <p:sp>
          <p:nvSpPr>
            <p:cNvPr id="170036" name="TextBox 84"/>
            <p:cNvSpPr txBox="1">
              <a:spLocks noChangeArrowheads="1"/>
            </p:cNvSpPr>
            <p:nvPr/>
          </p:nvSpPr>
          <p:spPr bwMode="auto">
            <a:xfrm>
              <a:off x="6169036" y="4356698"/>
              <a:ext cx="22145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year</a:t>
              </a:r>
              <a:r>
                <a:rPr kumimoji="1" lang="zh-CN" altLang="en-US" b="1">
                  <a:solidFill>
                    <a:srgbClr val="0000CC"/>
                  </a:solidFill>
                  <a:ea typeface="宋体" panose="02010600030101010101" pitchFamily="2" charset="-122"/>
                </a:rPr>
                <a:t>是闰年</a:t>
              </a:r>
            </a:p>
          </p:txBody>
        </p:sp>
      </p:grpSp>
      <p:grpSp>
        <p:nvGrpSpPr>
          <p:cNvPr id="23" name="组合 139"/>
          <p:cNvGrpSpPr>
            <a:grpSpLocks/>
          </p:cNvGrpSpPr>
          <p:nvPr/>
        </p:nvGrpSpPr>
        <p:grpSpPr bwMode="auto">
          <a:xfrm>
            <a:off x="3394075" y="4379913"/>
            <a:ext cx="2597150" cy="523875"/>
            <a:chOff x="3286116" y="4379852"/>
            <a:chExt cx="2597168" cy="523220"/>
          </a:xfrm>
        </p:grpSpPr>
        <p:sp>
          <p:nvSpPr>
            <p:cNvPr id="170033" name="平行四边形 85"/>
            <p:cNvSpPr>
              <a:spLocks noChangeArrowheads="1"/>
            </p:cNvSpPr>
            <p:nvPr/>
          </p:nvSpPr>
          <p:spPr bwMode="auto">
            <a:xfrm>
              <a:off x="3286116" y="4442195"/>
              <a:ext cx="2597168" cy="428628"/>
            </a:xfrm>
            <a:prstGeom prst="parallelogram">
              <a:avLst>
                <a:gd name="adj" fmla="val 24994"/>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2000" b="1" baseline="-25000">
                <a:solidFill>
                  <a:srgbClr val="0000CC"/>
                </a:solidFill>
                <a:ea typeface="宋体" panose="02010600030101010101" pitchFamily="2" charset="-122"/>
              </a:endParaRPr>
            </a:p>
          </p:txBody>
        </p:sp>
        <p:sp>
          <p:nvSpPr>
            <p:cNvPr id="170034" name="TextBox 86"/>
            <p:cNvSpPr txBox="1">
              <a:spLocks noChangeArrowheads="1"/>
            </p:cNvSpPr>
            <p:nvPr/>
          </p:nvSpPr>
          <p:spPr bwMode="auto">
            <a:xfrm>
              <a:off x="3382954" y="4379852"/>
              <a:ext cx="25003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year</a:t>
              </a:r>
              <a:r>
                <a:rPr kumimoji="1" lang="zh-CN" altLang="en-US" b="1">
                  <a:solidFill>
                    <a:srgbClr val="0000CC"/>
                  </a:solidFill>
                  <a:ea typeface="宋体" panose="02010600030101010101" pitchFamily="2" charset="-122"/>
                </a:rPr>
                <a:t>不是闰年</a:t>
              </a:r>
            </a:p>
          </p:txBody>
        </p:sp>
      </p:grpSp>
      <p:cxnSp>
        <p:nvCxnSpPr>
          <p:cNvPr id="96" name="直接连接符 95"/>
          <p:cNvCxnSpPr>
            <a:cxnSpLocks noChangeShapeType="1"/>
          </p:cNvCxnSpPr>
          <p:nvPr/>
        </p:nvCxnSpPr>
        <p:spPr bwMode="auto">
          <a:xfrm rot="10800000">
            <a:off x="3894138" y="3711575"/>
            <a:ext cx="28575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97" name="直接箭头连接符 96"/>
          <p:cNvCxnSpPr>
            <a:cxnSpLocks noChangeShapeType="1"/>
          </p:cNvCxnSpPr>
          <p:nvPr/>
        </p:nvCxnSpPr>
        <p:spPr bwMode="auto">
          <a:xfrm rot="5400000">
            <a:off x="3537744" y="4074319"/>
            <a:ext cx="71437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108" name="直接连接符 107"/>
          <p:cNvCxnSpPr>
            <a:cxnSpLocks noChangeShapeType="1"/>
          </p:cNvCxnSpPr>
          <p:nvPr/>
        </p:nvCxnSpPr>
        <p:spPr bwMode="auto">
          <a:xfrm rot="10800000">
            <a:off x="3608388" y="3475038"/>
            <a:ext cx="28575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109" name="直接连接符 108"/>
          <p:cNvCxnSpPr>
            <a:cxnSpLocks noChangeShapeType="1"/>
          </p:cNvCxnSpPr>
          <p:nvPr/>
        </p:nvCxnSpPr>
        <p:spPr bwMode="auto">
          <a:xfrm rot="5400000" flipH="1" flipV="1">
            <a:off x="3530600" y="3124201"/>
            <a:ext cx="72707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112" name="直接箭头连接符 111"/>
          <p:cNvCxnSpPr>
            <a:cxnSpLocks noChangeShapeType="1"/>
          </p:cNvCxnSpPr>
          <p:nvPr/>
        </p:nvCxnSpPr>
        <p:spPr bwMode="auto">
          <a:xfrm rot="10800000">
            <a:off x="2036763" y="5072063"/>
            <a:ext cx="67151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121" name="直接箭头连接符 120"/>
          <p:cNvCxnSpPr>
            <a:cxnSpLocks noChangeShapeType="1"/>
          </p:cNvCxnSpPr>
          <p:nvPr/>
        </p:nvCxnSpPr>
        <p:spPr bwMode="auto">
          <a:xfrm rot="5400000">
            <a:off x="4478338" y="4987925"/>
            <a:ext cx="261938"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122" name="直接箭头连接符 121"/>
          <p:cNvCxnSpPr>
            <a:cxnSpLocks noChangeShapeType="1"/>
          </p:cNvCxnSpPr>
          <p:nvPr/>
        </p:nvCxnSpPr>
        <p:spPr bwMode="auto">
          <a:xfrm rot="5400000">
            <a:off x="7264400" y="4987925"/>
            <a:ext cx="261938"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123" name="TextBox 122"/>
          <p:cNvSpPr txBox="1">
            <a:spLocks noChangeArrowheads="1"/>
          </p:cNvSpPr>
          <p:nvPr/>
        </p:nvSpPr>
        <p:spPr bwMode="auto">
          <a:xfrm>
            <a:off x="3751263" y="157162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sp>
        <p:nvSpPr>
          <p:cNvPr id="124" name="TextBox 123"/>
          <p:cNvSpPr txBox="1">
            <a:spLocks noChangeArrowheads="1"/>
          </p:cNvSpPr>
          <p:nvPr/>
        </p:nvSpPr>
        <p:spPr bwMode="auto">
          <a:xfrm>
            <a:off x="3394075" y="2976563"/>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sp>
        <p:nvSpPr>
          <p:cNvPr id="130" name="TextBox 129"/>
          <p:cNvSpPr txBox="1">
            <a:spLocks noChangeArrowheads="1"/>
          </p:cNvSpPr>
          <p:nvPr/>
        </p:nvSpPr>
        <p:spPr bwMode="auto">
          <a:xfrm>
            <a:off x="3789363" y="326707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sp>
        <p:nvSpPr>
          <p:cNvPr id="131" name="TextBox 130"/>
          <p:cNvSpPr txBox="1">
            <a:spLocks noChangeArrowheads="1"/>
          </p:cNvSpPr>
          <p:nvPr/>
        </p:nvSpPr>
        <p:spPr bwMode="auto">
          <a:xfrm>
            <a:off x="7142163" y="364172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pic>
        <p:nvPicPr>
          <p:cNvPr id="170030"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3757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31" name="内容占位符 2"/>
          <p:cNvSpPr>
            <a:spLocks noGrp="1"/>
          </p:cNvSpPr>
          <p:nvPr>
            <p:ph idx="1"/>
          </p:nvPr>
        </p:nvSpPr>
        <p:spPr>
          <a:xfrm>
            <a:off x="3897313" y="238125"/>
            <a:ext cx="5064125" cy="785813"/>
          </a:xfrm>
        </p:spPr>
        <p:txBody>
          <a:bodyPr/>
          <a:lstStyle/>
          <a:p>
            <a:pPr>
              <a:buFont typeface="Wingdings" panose="05000000000000000000" pitchFamily="2" charset="2"/>
              <a:buNone/>
            </a:pPr>
            <a:r>
              <a:rPr lang="zh-CN" altLang="zh-CN" smtClean="0"/>
              <a:t>判定闰年的算法用</a:t>
            </a:r>
            <a:r>
              <a:rPr lang="zh-CN" altLang="en-US" smtClean="0"/>
              <a:t>流程</a:t>
            </a:r>
            <a:r>
              <a:rPr lang="zh-CN" altLang="zh-CN" smtClean="0"/>
              <a:t>图表示</a:t>
            </a:r>
            <a:endParaRPr lang="zh-CN" altLang="en-US" smtClean="0"/>
          </a:p>
        </p:txBody>
      </p:sp>
      <p:sp>
        <p:nvSpPr>
          <p:cNvPr id="27" name="灯片编号占位符 26"/>
          <p:cNvSpPr>
            <a:spLocks noGrp="1"/>
          </p:cNvSpPr>
          <p:nvPr>
            <p:ph type="sldNum" sz="quarter" idx="10"/>
          </p:nvPr>
        </p:nvSpPr>
        <p:spPr/>
        <p:txBody>
          <a:bodyPr/>
          <a:lstStyle/>
          <a:p>
            <a:pPr>
              <a:defRPr/>
            </a:pPr>
            <a:fld id="{4CD08E40-4DB5-4BC4-A22F-58D17B0BE599}" type="slidenum">
              <a:rPr lang="en-US" altLang="zh-CN"/>
              <a:pPr>
                <a:defRPr/>
              </a:pPr>
              <a:t>134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Top)">
                                      <p:cBhvr>
                                        <p:cTn id="12" dur="500"/>
                                        <p:tgtEl>
                                          <p:spTgt spid="4"/>
                                        </p:tgtEl>
                                      </p:cBhvr>
                                    </p:animEffec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slide(fromTop)">
                                      <p:cBhvr>
                                        <p:cTn id="21" dur="500"/>
                                        <p:tgtEl>
                                          <p:spTgt spid="13"/>
                                        </p:tgtEl>
                                      </p:cBhvr>
                                    </p:animEffect>
                                  </p:childTnLst>
                                </p:cTn>
                              </p:par>
                            </p:childTnLst>
                          </p:cTn>
                        </p:par>
                        <p:par>
                          <p:cTn id="22" fill="hold" nodeType="afterGroup">
                            <p:stCondLst>
                              <p:cond delay="500"/>
                            </p:stCondLst>
                            <p:childTnLst>
                              <p:par>
                                <p:cTn id="23" presetID="3" presetClass="entr" presetSubtype="1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par>
                          <p:cTn id="31" fill="hold" nodeType="afterGroup">
                            <p:stCondLst>
                              <p:cond delay="500"/>
                            </p:stCondLst>
                            <p:childTnLst>
                              <p:par>
                                <p:cTn id="32" presetID="12" presetClass="entr" presetSubtype="1"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slide(fromTop)">
                                      <p:cBhvr>
                                        <p:cTn id="34" dur="500"/>
                                        <p:tgtEl>
                                          <p:spTgt spid="5"/>
                                        </p:tgtEl>
                                      </p:cBhvr>
                                    </p:animEffect>
                                  </p:childTnLst>
                                </p:cTn>
                              </p:par>
                            </p:childTnLst>
                          </p:cTn>
                        </p:par>
                        <p:par>
                          <p:cTn id="35" fill="hold" nodeType="afterGroup">
                            <p:stCondLst>
                              <p:cond delay="1000"/>
                            </p:stCondLst>
                            <p:childTnLst>
                              <p:par>
                                <p:cTn id="36" presetID="3" presetClass="entr" presetSubtype="10"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childTnLst>
                          </p:cTn>
                        </p:par>
                        <p:par>
                          <p:cTn id="44" fill="hold" nodeType="afterGroup">
                            <p:stCondLst>
                              <p:cond delay="500"/>
                            </p:stCondLst>
                            <p:childTnLst>
                              <p:par>
                                <p:cTn id="45" presetID="12" presetClass="entr" presetSubtype="1"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slide(fromTop)">
                                      <p:cBhvr>
                                        <p:cTn id="47" dur="500"/>
                                        <p:tgtEl>
                                          <p:spTgt spid="24"/>
                                        </p:tgtEl>
                                      </p:cBhvr>
                                    </p:animEffect>
                                  </p:childTnLst>
                                </p:cTn>
                              </p:par>
                            </p:childTnLst>
                          </p:cTn>
                        </p:par>
                        <p:par>
                          <p:cTn id="48" fill="hold" nodeType="afterGroup">
                            <p:stCondLst>
                              <p:cond delay="1000"/>
                            </p:stCondLst>
                            <p:childTnLst>
                              <p:par>
                                <p:cTn id="49" presetID="3" presetClass="entr" presetSubtype="1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1"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slide(fromTop)">
                                      <p:cBhvr>
                                        <p:cTn id="56" dur="500"/>
                                        <p:tgtEl>
                                          <p:spTgt spid="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23"/>
                                        </p:tgtEl>
                                        <p:attrNameLst>
                                          <p:attrName>style.visibility</p:attrName>
                                        </p:attrNameLst>
                                      </p:cBhvr>
                                      <p:to>
                                        <p:strVal val="visible"/>
                                      </p:to>
                                    </p:set>
                                    <p:animEffect transition="in" filter="blinds(horizontal)">
                                      <p:cBhvr>
                                        <p:cTn id="61" dur="500"/>
                                        <p:tgtEl>
                                          <p:spTgt spid="123"/>
                                        </p:tgtEl>
                                      </p:cBhvr>
                                    </p:animEffect>
                                  </p:childTnLst>
                                </p:cTn>
                              </p:par>
                            </p:childTnLst>
                          </p:cTn>
                        </p:par>
                        <p:par>
                          <p:cTn id="62" fill="hold" nodeType="afterGroup">
                            <p:stCondLst>
                              <p:cond delay="500"/>
                            </p:stCondLst>
                            <p:childTnLst>
                              <p:par>
                                <p:cTn id="63" presetID="12" presetClass="entr" presetSubtype="8" fill="hold" nodeType="after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slide(fromLeft)">
                                      <p:cBhvr>
                                        <p:cTn id="65" dur="500"/>
                                        <p:tgtEl>
                                          <p:spTgt spid="73"/>
                                        </p:tgtEl>
                                      </p:cBhvr>
                                    </p:animEffect>
                                  </p:childTnLst>
                                </p:cTn>
                              </p:par>
                            </p:childTnLst>
                          </p:cTn>
                        </p:par>
                        <p:par>
                          <p:cTn id="66" fill="hold" nodeType="afterGroup">
                            <p:stCondLst>
                              <p:cond delay="1000"/>
                            </p:stCondLst>
                            <p:childTnLst>
                              <p:par>
                                <p:cTn id="67" presetID="12" presetClass="entr" presetSubtype="1" fill="hold" nodeType="after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slide(fromTop)">
                                      <p:cBhvr>
                                        <p:cTn id="69" dur="500"/>
                                        <p:tgtEl>
                                          <p:spTgt spid="75"/>
                                        </p:tgtEl>
                                      </p:cBhvr>
                                    </p:animEffect>
                                  </p:childTnLst>
                                </p:cTn>
                              </p:par>
                            </p:childTnLst>
                          </p:cTn>
                        </p:par>
                        <p:par>
                          <p:cTn id="70" fill="hold" nodeType="afterGroup">
                            <p:stCondLst>
                              <p:cond delay="1500"/>
                            </p:stCondLst>
                            <p:childTnLst>
                              <p:par>
                                <p:cTn id="71" presetID="3" presetClass="entr" presetSubtype="10"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blinds(horizontal)">
                                      <p:cBhvr>
                                        <p:cTn id="73" dur="500"/>
                                        <p:tgtEl>
                                          <p:spTgt spid="2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2" presetClass="entr" presetSubtype="1" fill="hold" nodeType="click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slide(fromTop)">
                                      <p:cBhvr>
                                        <p:cTn id="78" dur="500"/>
                                        <p:tgtEl>
                                          <p:spTgt spid="80"/>
                                        </p:tgtEl>
                                      </p:cBhvr>
                                    </p:animEffect>
                                  </p:childTnLst>
                                </p:cTn>
                              </p:par>
                            </p:childTnLst>
                          </p:cTn>
                        </p:par>
                        <p:par>
                          <p:cTn id="79" fill="hold" nodeType="afterGroup">
                            <p:stCondLst>
                              <p:cond delay="500"/>
                            </p:stCondLst>
                            <p:childTnLst>
                              <p:par>
                                <p:cTn id="80" presetID="12" presetClass="entr" presetSubtype="2" fill="hold" nodeType="afterEffect">
                                  <p:stCondLst>
                                    <p:cond delay="0"/>
                                  </p:stCondLst>
                                  <p:childTnLst>
                                    <p:set>
                                      <p:cBhvr>
                                        <p:cTn id="81" dur="1" fill="hold">
                                          <p:stCondLst>
                                            <p:cond delay="0"/>
                                          </p:stCondLst>
                                        </p:cTn>
                                        <p:tgtEl>
                                          <p:spTgt spid="112"/>
                                        </p:tgtEl>
                                        <p:attrNameLst>
                                          <p:attrName>style.visibility</p:attrName>
                                        </p:attrNameLst>
                                      </p:cBhvr>
                                      <p:to>
                                        <p:strVal val="visible"/>
                                      </p:to>
                                    </p:set>
                                    <p:animEffect transition="in" filter="slide(fromRight)">
                                      <p:cBhvr>
                                        <p:cTn id="82" dur="500"/>
                                        <p:tgtEl>
                                          <p:spTgt spid="11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24"/>
                                        </p:tgtEl>
                                        <p:attrNameLst>
                                          <p:attrName>style.visibility</p:attrName>
                                        </p:attrNameLst>
                                      </p:cBhvr>
                                      <p:to>
                                        <p:strVal val="visible"/>
                                      </p:to>
                                    </p:set>
                                    <p:animEffect transition="in" filter="blinds(horizontal)">
                                      <p:cBhvr>
                                        <p:cTn id="87" dur="500"/>
                                        <p:tgtEl>
                                          <p:spTgt spid="124"/>
                                        </p:tgtEl>
                                      </p:cBhvr>
                                    </p:animEffect>
                                  </p:childTnLst>
                                </p:cTn>
                              </p:par>
                            </p:childTnLst>
                          </p:cTn>
                        </p:par>
                        <p:par>
                          <p:cTn id="88" fill="hold" nodeType="afterGroup">
                            <p:stCondLst>
                              <p:cond delay="500"/>
                            </p:stCondLst>
                            <p:childTnLst>
                              <p:par>
                                <p:cTn id="89" presetID="12" presetClass="entr" presetSubtype="8" fill="hold" nodeType="afterEffect">
                                  <p:stCondLst>
                                    <p:cond delay="0"/>
                                  </p:stCondLst>
                                  <p:childTnLst>
                                    <p:set>
                                      <p:cBhvr>
                                        <p:cTn id="90" dur="1" fill="hold">
                                          <p:stCondLst>
                                            <p:cond delay="0"/>
                                          </p:stCondLst>
                                        </p:cTn>
                                        <p:tgtEl>
                                          <p:spTgt spid="108"/>
                                        </p:tgtEl>
                                        <p:attrNameLst>
                                          <p:attrName>style.visibility</p:attrName>
                                        </p:attrNameLst>
                                      </p:cBhvr>
                                      <p:to>
                                        <p:strVal val="visible"/>
                                      </p:to>
                                    </p:set>
                                    <p:animEffect transition="in" filter="slide(fromLeft)">
                                      <p:cBhvr>
                                        <p:cTn id="91" dur="500"/>
                                        <p:tgtEl>
                                          <p:spTgt spid="108"/>
                                        </p:tgtEl>
                                      </p:cBhvr>
                                    </p:animEffect>
                                  </p:childTnLst>
                                </p:cTn>
                              </p:par>
                            </p:childTnLst>
                          </p:cTn>
                        </p:par>
                        <p:par>
                          <p:cTn id="92" fill="hold" nodeType="afterGroup">
                            <p:stCondLst>
                              <p:cond delay="1000"/>
                            </p:stCondLst>
                            <p:childTnLst>
                              <p:par>
                                <p:cTn id="93" presetID="12" presetClass="entr" presetSubtype="4" fill="hold" nodeType="after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slide(fromBottom)">
                                      <p:cBhvr>
                                        <p:cTn id="95" dur="500"/>
                                        <p:tgtEl>
                                          <p:spTgt spid="109"/>
                                        </p:tgtEl>
                                      </p:cBhvr>
                                    </p:animEffect>
                                  </p:childTnLst>
                                </p:cTn>
                              </p:par>
                            </p:childTnLst>
                          </p:cTn>
                        </p:par>
                        <p:par>
                          <p:cTn id="96" fill="hold" nodeType="afterGroup">
                            <p:stCondLst>
                              <p:cond delay="1500"/>
                            </p:stCondLst>
                            <p:childTnLst>
                              <p:par>
                                <p:cTn id="97" presetID="12" presetClass="entr" presetSubtype="8" fill="hold"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slide(fromLeft)">
                                      <p:cBhvr>
                                        <p:cTn id="99" dur="500"/>
                                        <p:tgtEl>
                                          <p:spTgt spid="26"/>
                                        </p:tgtEl>
                                      </p:cBhvr>
                                    </p:animEffect>
                                  </p:childTnLst>
                                </p:cTn>
                              </p:par>
                            </p:childTnLst>
                          </p:cTn>
                        </p:par>
                        <p:par>
                          <p:cTn id="100" fill="hold" nodeType="afterGroup">
                            <p:stCondLst>
                              <p:cond delay="2000"/>
                            </p:stCondLst>
                            <p:childTnLst>
                              <p:par>
                                <p:cTn id="101" presetID="12" presetClass="entr" presetSubtype="1" fill="hold" nodeType="after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slide(fromTop)">
                                      <p:cBhvr>
                                        <p:cTn id="103" dur="500"/>
                                        <p:tgtEl>
                                          <p:spTgt spid="63"/>
                                        </p:tgtEl>
                                      </p:cBhvr>
                                    </p:animEffect>
                                  </p:childTnLst>
                                </p:cTn>
                              </p:par>
                            </p:childTnLst>
                          </p:cTn>
                        </p:par>
                        <p:par>
                          <p:cTn id="104" fill="hold" nodeType="afterGroup">
                            <p:stCondLst>
                              <p:cond delay="2500"/>
                            </p:stCondLst>
                            <p:childTnLst>
                              <p:par>
                                <p:cTn id="105" presetID="3" presetClass="entr" presetSubtype="10" fill="hold"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blinds(horizontal)">
                                      <p:cBhvr>
                                        <p:cTn id="107" dur="500"/>
                                        <p:tgtEl>
                                          <p:spTgt spid="1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130"/>
                                        </p:tgtEl>
                                        <p:attrNameLst>
                                          <p:attrName>style.visibility</p:attrName>
                                        </p:attrNameLst>
                                      </p:cBhvr>
                                      <p:to>
                                        <p:strVal val="visible"/>
                                      </p:to>
                                    </p:set>
                                    <p:animEffect transition="in" filter="blinds(horizontal)">
                                      <p:cBhvr>
                                        <p:cTn id="112" dur="500"/>
                                        <p:tgtEl>
                                          <p:spTgt spid="130"/>
                                        </p:tgtEl>
                                      </p:cBhvr>
                                    </p:animEffect>
                                  </p:childTnLst>
                                </p:cTn>
                              </p:par>
                            </p:childTnLst>
                          </p:cTn>
                        </p:par>
                        <p:par>
                          <p:cTn id="113" fill="hold" nodeType="afterGroup">
                            <p:stCondLst>
                              <p:cond delay="500"/>
                            </p:stCondLst>
                            <p:childTnLst>
                              <p:par>
                                <p:cTn id="114" presetID="12" presetClass="entr" presetSubtype="2" fill="hold" nodeType="afterEffect">
                                  <p:stCondLst>
                                    <p:cond delay="0"/>
                                  </p:stCondLst>
                                  <p:childTnLst>
                                    <p:set>
                                      <p:cBhvr>
                                        <p:cTn id="115" dur="1" fill="hold">
                                          <p:stCondLst>
                                            <p:cond delay="0"/>
                                          </p:stCondLst>
                                        </p:cTn>
                                        <p:tgtEl>
                                          <p:spTgt spid="96"/>
                                        </p:tgtEl>
                                        <p:attrNameLst>
                                          <p:attrName>style.visibility</p:attrName>
                                        </p:attrNameLst>
                                      </p:cBhvr>
                                      <p:to>
                                        <p:strVal val="visible"/>
                                      </p:to>
                                    </p:set>
                                    <p:animEffect transition="in" filter="slide(fromRight)">
                                      <p:cBhvr>
                                        <p:cTn id="116" dur="500"/>
                                        <p:tgtEl>
                                          <p:spTgt spid="96"/>
                                        </p:tgtEl>
                                      </p:cBhvr>
                                    </p:animEffect>
                                  </p:childTnLst>
                                </p:cTn>
                              </p:par>
                            </p:childTnLst>
                          </p:cTn>
                        </p:par>
                        <p:par>
                          <p:cTn id="117" fill="hold" nodeType="afterGroup">
                            <p:stCondLst>
                              <p:cond delay="1000"/>
                            </p:stCondLst>
                            <p:childTnLst>
                              <p:par>
                                <p:cTn id="118" presetID="12" presetClass="entr" presetSubtype="1" fill="hold" nodeType="afterEffect">
                                  <p:stCondLst>
                                    <p:cond delay="0"/>
                                  </p:stCondLst>
                                  <p:childTnLst>
                                    <p:set>
                                      <p:cBhvr>
                                        <p:cTn id="119" dur="1" fill="hold">
                                          <p:stCondLst>
                                            <p:cond delay="0"/>
                                          </p:stCondLst>
                                        </p:cTn>
                                        <p:tgtEl>
                                          <p:spTgt spid="97"/>
                                        </p:tgtEl>
                                        <p:attrNameLst>
                                          <p:attrName>style.visibility</p:attrName>
                                        </p:attrNameLst>
                                      </p:cBhvr>
                                      <p:to>
                                        <p:strVal val="visible"/>
                                      </p:to>
                                    </p:set>
                                    <p:animEffect transition="in" filter="slide(fromTop)">
                                      <p:cBhvr>
                                        <p:cTn id="120" dur="500"/>
                                        <p:tgtEl>
                                          <p:spTgt spid="97"/>
                                        </p:tgtEl>
                                      </p:cBhvr>
                                    </p:animEffect>
                                  </p:childTnLst>
                                </p:cTn>
                              </p:par>
                            </p:childTnLst>
                          </p:cTn>
                        </p:par>
                        <p:par>
                          <p:cTn id="121" fill="hold" nodeType="afterGroup">
                            <p:stCondLst>
                              <p:cond delay="1500"/>
                            </p:stCondLst>
                            <p:childTnLst>
                              <p:par>
                                <p:cTn id="122" presetID="3" presetClass="entr" presetSubtype="10"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blinds(horizontal)">
                                      <p:cBhvr>
                                        <p:cTn id="124" dur="500"/>
                                        <p:tgtEl>
                                          <p:spTgt spid="23"/>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131"/>
                                        </p:tgtEl>
                                        <p:attrNameLst>
                                          <p:attrName>style.visibility</p:attrName>
                                        </p:attrNameLst>
                                      </p:cBhvr>
                                      <p:to>
                                        <p:strVal val="visible"/>
                                      </p:to>
                                    </p:set>
                                    <p:animEffect transition="in" filter="blinds(horizontal)">
                                      <p:cBhvr>
                                        <p:cTn id="129" dur="500"/>
                                        <p:tgtEl>
                                          <p:spTgt spid="131"/>
                                        </p:tgtEl>
                                      </p:cBhvr>
                                    </p:animEffect>
                                  </p:childTnLst>
                                </p:cTn>
                              </p:par>
                            </p:childTnLst>
                          </p:cTn>
                        </p:par>
                        <p:par>
                          <p:cTn id="130" fill="hold" nodeType="afterGroup">
                            <p:stCondLst>
                              <p:cond delay="500"/>
                            </p:stCondLst>
                            <p:childTnLst>
                              <p:par>
                                <p:cTn id="131" presetID="12" presetClass="entr" presetSubtype="8" fill="hold" nodeType="afterEffect">
                                  <p:stCondLst>
                                    <p:cond delay="0"/>
                                  </p:stCondLst>
                                  <p:childTnLst>
                                    <p:set>
                                      <p:cBhvr>
                                        <p:cTn id="132" dur="1" fill="hold">
                                          <p:stCondLst>
                                            <p:cond delay="0"/>
                                          </p:stCondLst>
                                        </p:cTn>
                                        <p:tgtEl>
                                          <p:spTgt spid="82"/>
                                        </p:tgtEl>
                                        <p:attrNameLst>
                                          <p:attrName>style.visibility</p:attrName>
                                        </p:attrNameLst>
                                      </p:cBhvr>
                                      <p:to>
                                        <p:strVal val="visible"/>
                                      </p:to>
                                    </p:set>
                                    <p:animEffect transition="in" filter="slide(fromLeft)">
                                      <p:cBhvr>
                                        <p:cTn id="133" dur="500"/>
                                        <p:tgtEl>
                                          <p:spTgt spid="82"/>
                                        </p:tgtEl>
                                      </p:cBhvr>
                                    </p:animEffect>
                                  </p:childTnLst>
                                </p:cTn>
                              </p:par>
                            </p:childTnLst>
                          </p:cTn>
                        </p:par>
                        <p:par>
                          <p:cTn id="134" fill="hold" nodeType="afterGroup">
                            <p:stCondLst>
                              <p:cond delay="1000"/>
                            </p:stCondLst>
                            <p:childTnLst>
                              <p:par>
                                <p:cTn id="135" presetID="12" presetClass="entr" presetSubtype="1" fill="hold" nodeType="after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slide(fromTop)">
                                      <p:cBhvr>
                                        <p:cTn id="137" dur="500"/>
                                        <p:tgtEl>
                                          <p:spTgt spid="83"/>
                                        </p:tgtEl>
                                      </p:cBhvr>
                                    </p:animEffect>
                                  </p:childTnLst>
                                </p:cTn>
                              </p:par>
                            </p:childTnLst>
                          </p:cTn>
                        </p:par>
                        <p:par>
                          <p:cTn id="138" fill="hold" nodeType="afterGroup">
                            <p:stCondLst>
                              <p:cond delay="1500"/>
                            </p:stCondLst>
                            <p:childTnLst>
                              <p:par>
                                <p:cTn id="139" presetID="3" presetClass="entr" presetSubtype="10" fill="hold" nodeType="afterEffect">
                                  <p:stCondLst>
                                    <p:cond delay="0"/>
                                  </p:stCondLst>
                                  <p:childTnLst>
                                    <p:set>
                                      <p:cBhvr>
                                        <p:cTn id="140" dur="1" fill="hold">
                                          <p:stCondLst>
                                            <p:cond delay="0"/>
                                          </p:stCondLst>
                                        </p:cTn>
                                        <p:tgtEl>
                                          <p:spTgt spid="21"/>
                                        </p:tgtEl>
                                        <p:attrNameLst>
                                          <p:attrName>style.visibility</p:attrName>
                                        </p:attrNameLst>
                                      </p:cBhvr>
                                      <p:to>
                                        <p:strVal val="visible"/>
                                      </p:to>
                                    </p:set>
                                    <p:animEffect transition="in" filter="blinds(horizontal)">
                                      <p:cBhvr>
                                        <p:cTn id="141" dur="500"/>
                                        <p:tgtEl>
                                          <p:spTgt spid="21"/>
                                        </p:tgtEl>
                                      </p:cBhvr>
                                    </p:animEffect>
                                  </p:childTnLst>
                                </p:cTn>
                              </p:par>
                            </p:childTnLst>
                          </p:cTn>
                        </p:par>
                        <p:par>
                          <p:cTn id="142" fill="hold" nodeType="afterGroup">
                            <p:stCondLst>
                              <p:cond delay="2000"/>
                            </p:stCondLst>
                            <p:childTnLst>
                              <p:par>
                                <p:cTn id="143" presetID="12" presetClass="entr" presetSubtype="1" fill="hold" nodeType="afterEffect">
                                  <p:stCondLst>
                                    <p:cond delay="0"/>
                                  </p:stCondLst>
                                  <p:childTnLst>
                                    <p:set>
                                      <p:cBhvr>
                                        <p:cTn id="144" dur="1" fill="hold">
                                          <p:stCondLst>
                                            <p:cond delay="0"/>
                                          </p:stCondLst>
                                        </p:cTn>
                                        <p:tgtEl>
                                          <p:spTgt spid="122"/>
                                        </p:tgtEl>
                                        <p:attrNameLst>
                                          <p:attrName>style.visibility</p:attrName>
                                        </p:attrNameLst>
                                      </p:cBhvr>
                                      <p:to>
                                        <p:strVal val="visible"/>
                                      </p:to>
                                    </p:set>
                                    <p:animEffect transition="in" filter="slide(fromTop)">
                                      <p:cBhvr>
                                        <p:cTn id="145" dur="500"/>
                                        <p:tgtEl>
                                          <p:spTgt spid="122"/>
                                        </p:tgtEl>
                                      </p:cBhvr>
                                    </p:animEffect>
                                  </p:childTnLst>
                                </p:cTn>
                              </p:par>
                            </p:childTnLst>
                          </p:cTn>
                        </p:par>
                        <p:par>
                          <p:cTn id="146" fill="hold" nodeType="afterGroup">
                            <p:stCondLst>
                              <p:cond delay="2500"/>
                            </p:stCondLst>
                            <p:childTnLst>
                              <p:par>
                                <p:cTn id="147" presetID="12" presetClass="entr" presetSubtype="1" fill="hold" nodeType="afterEffect">
                                  <p:stCondLst>
                                    <p:cond delay="0"/>
                                  </p:stCondLst>
                                  <p:childTnLst>
                                    <p:set>
                                      <p:cBhvr>
                                        <p:cTn id="148" dur="1" fill="hold">
                                          <p:stCondLst>
                                            <p:cond delay="0"/>
                                          </p:stCondLst>
                                        </p:cTn>
                                        <p:tgtEl>
                                          <p:spTgt spid="121"/>
                                        </p:tgtEl>
                                        <p:attrNameLst>
                                          <p:attrName>style.visibility</p:attrName>
                                        </p:attrNameLst>
                                      </p:cBhvr>
                                      <p:to>
                                        <p:strVal val="visible"/>
                                      </p:to>
                                    </p:set>
                                    <p:animEffect transition="in" filter="slide(fromTop)">
                                      <p:cBhvr>
                                        <p:cTn id="149" dur="500"/>
                                        <p:tgtEl>
                                          <p:spTgt spid="121"/>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3" presetClass="entr" presetSubtype="10" fill="hold" nodeType="clickEffect">
                                  <p:stCondLst>
                                    <p:cond delay="0"/>
                                  </p:stCondLst>
                                  <p:childTnLst>
                                    <p:set>
                                      <p:cBhvr>
                                        <p:cTn id="153" dur="1" fill="hold">
                                          <p:stCondLst>
                                            <p:cond delay="0"/>
                                          </p:stCondLst>
                                        </p:cTn>
                                        <p:tgtEl>
                                          <p:spTgt spid="12"/>
                                        </p:tgtEl>
                                        <p:attrNameLst>
                                          <p:attrName>style.visibility</p:attrName>
                                        </p:attrNameLst>
                                      </p:cBhvr>
                                      <p:to>
                                        <p:strVal val="visible"/>
                                      </p:to>
                                    </p:set>
                                    <p:animEffect transition="in" filter="blinds(horizontal)">
                                      <p:cBhvr>
                                        <p:cTn id="154" dur="500"/>
                                        <p:tgtEl>
                                          <p:spTgt spid="12"/>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2" presetClass="entr" presetSubtype="1" fill="hold" nodeType="clickEffect">
                                  <p:stCondLst>
                                    <p:cond delay="0"/>
                                  </p:stCondLst>
                                  <p:childTnLst>
                                    <p:set>
                                      <p:cBhvr>
                                        <p:cTn id="158" dur="1" fill="hold">
                                          <p:stCondLst>
                                            <p:cond delay="0"/>
                                          </p:stCondLst>
                                        </p:cTn>
                                        <p:tgtEl>
                                          <p:spTgt spid="48"/>
                                        </p:tgtEl>
                                        <p:attrNameLst>
                                          <p:attrName>style.visibility</p:attrName>
                                        </p:attrNameLst>
                                      </p:cBhvr>
                                      <p:to>
                                        <p:strVal val="visible"/>
                                      </p:to>
                                    </p:set>
                                    <p:animEffect transition="in" filter="slide(fromTop)">
                                      <p:cBhvr>
                                        <p:cTn id="159" dur="500"/>
                                        <p:tgtEl>
                                          <p:spTgt spid="48"/>
                                        </p:tgtEl>
                                      </p:cBhvr>
                                    </p:animEffect>
                                  </p:childTnLst>
                                </p:cTn>
                              </p:par>
                            </p:childTnLst>
                          </p:cTn>
                        </p:par>
                        <p:par>
                          <p:cTn id="160" fill="hold" nodeType="afterGroup">
                            <p:stCondLst>
                              <p:cond delay="500"/>
                            </p:stCondLst>
                            <p:childTnLst>
                              <p:par>
                                <p:cTn id="161" presetID="3" presetClass="entr" presetSubtype="10" fill="hold" nodeType="afterEffect">
                                  <p:stCondLst>
                                    <p:cond delay="0"/>
                                  </p:stCondLst>
                                  <p:childTnLst>
                                    <p:set>
                                      <p:cBhvr>
                                        <p:cTn id="162" dur="1" fill="hold">
                                          <p:stCondLst>
                                            <p:cond delay="0"/>
                                          </p:stCondLst>
                                        </p:cTn>
                                        <p:tgtEl>
                                          <p:spTgt spid="14"/>
                                        </p:tgtEl>
                                        <p:attrNameLst>
                                          <p:attrName>style.visibility</p:attrName>
                                        </p:attrNameLst>
                                      </p:cBhvr>
                                      <p:to>
                                        <p:strVal val="visible"/>
                                      </p:to>
                                    </p:set>
                                    <p:animEffect transition="in" filter="blinds(horizontal)">
                                      <p:cBhvr>
                                        <p:cTn id="163" dur="500"/>
                                        <p:tgtEl>
                                          <p:spTgt spid="14"/>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3" presetClass="entr" presetSubtype="10" fill="hold" grpId="0" nodeType="clickEffect">
                                  <p:stCondLst>
                                    <p:cond delay="0"/>
                                  </p:stCondLst>
                                  <p:childTnLst>
                                    <p:set>
                                      <p:cBhvr>
                                        <p:cTn id="167" dur="1" fill="hold">
                                          <p:stCondLst>
                                            <p:cond delay="0"/>
                                          </p:stCondLst>
                                        </p:cTn>
                                        <p:tgtEl>
                                          <p:spTgt spid="16"/>
                                        </p:tgtEl>
                                        <p:attrNameLst>
                                          <p:attrName>style.visibility</p:attrName>
                                        </p:attrNameLst>
                                      </p:cBhvr>
                                      <p:to>
                                        <p:strVal val="visible"/>
                                      </p:to>
                                    </p:set>
                                    <p:animEffect transition="in" filter="blinds(horizontal)">
                                      <p:cBhvr>
                                        <p:cTn id="168" dur="500"/>
                                        <p:tgtEl>
                                          <p:spTgt spid="16"/>
                                        </p:tgtEl>
                                      </p:cBhvr>
                                    </p:animEffect>
                                  </p:childTnLst>
                                </p:cTn>
                              </p:par>
                            </p:childTnLst>
                          </p:cTn>
                        </p:par>
                        <p:par>
                          <p:cTn id="169" fill="hold" nodeType="afterGroup">
                            <p:stCondLst>
                              <p:cond delay="500"/>
                            </p:stCondLst>
                            <p:childTnLst>
                              <p:par>
                                <p:cTn id="170" presetID="12" presetClass="entr" presetSubtype="2" fill="hold" nodeType="afterEffect">
                                  <p:stCondLst>
                                    <p:cond delay="0"/>
                                  </p:stCondLst>
                                  <p:childTnLst>
                                    <p:set>
                                      <p:cBhvr>
                                        <p:cTn id="171" dur="1" fill="hold">
                                          <p:stCondLst>
                                            <p:cond delay="0"/>
                                          </p:stCondLst>
                                        </p:cTn>
                                        <p:tgtEl>
                                          <p:spTgt spid="49"/>
                                        </p:tgtEl>
                                        <p:attrNameLst>
                                          <p:attrName>style.visibility</p:attrName>
                                        </p:attrNameLst>
                                      </p:cBhvr>
                                      <p:to>
                                        <p:strVal val="visible"/>
                                      </p:to>
                                    </p:set>
                                    <p:animEffect transition="in" filter="slide(fromRight)">
                                      <p:cBhvr>
                                        <p:cTn id="172" dur="500"/>
                                        <p:tgtEl>
                                          <p:spTgt spid="49"/>
                                        </p:tgtEl>
                                      </p:cBhvr>
                                    </p:animEffect>
                                  </p:childTnLst>
                                </p:cTn>
                              </p:par>
                            </p:childTnLst>
                          </p:cTn>
                        </p:par>
                        <p:par>
                          <p:cTn id="173" fill="hold" nodeType="afterGroup">
                            <p:stCondLst>
                              <p:cond delay="1000"/>
                            </p:stCondLst>
                            <p:childTnLst>
                              <p:par>
                                <p:cTn id="174" presetID="12" presetClass="entr" presetSubtype="4" fill="hold" nodeType="afterEffect">
                                  <p:stCondLst>
                                    <p:cond delay="0"/>
                                  </p:stCondLst>
                                  <p:childTnLst>
                                    <p:set>
                                      <p:cBhvr>
                                        <p:cTn id="175" dur="1" fill="hold">
                                          <p:stCondLst>
                                            <p:cond delay="0"/>
                                          </p:stCondLst>
                                        </p:cTn>
                                        <p:tgtEl>
                                          <p:spTgt spid="10"/>
                                        </p:tgtEl>
                                        <p:attrNameLst>
                                          <p:attrName>style.visibility</p:attrName>
                                        </p:attrNameLst>
                                      </p:cBhvr>
                                      <p:to>
                                        <p:strVal val="visible"/>
                                      </p:to>
                                    </p:set>
                                    <p:animEffect transition="in" filter="slide(fromBottom)">
                                      <p:cBhvr>
                                        <p:cTn id="176" dur="500"/>
                                        <p:tgtEl>
                                          <p:spTgt spid="10"/>
                                        </p:tgtEl>
                                      </p:cBhvr>
                                    </p:animEffect>
                                  </p:childTnLst>
                                </p:cTn>
                              </p:par>
                            </p:childTnLst>
                          </p:cTn>
                        </p:par>
                        <p:par>
                          <p:cTn id="177" fill="hold" nodeType="afterGroup">
                            <p:stCondLst>
                              <p:cond delay="1500"/>
                            </p:stCondLst>
                            <p:childTnLst>
                              <p:par>
                                <p:cTn id="178" presetID="12" presetClass="entr" presetSubtype="8" fill="hold" nodeType="afterEffect">
                                  <p:stCondLst>
                                    <p:cond delay="0"/>
                                  </p:stCondLst>
                                  <p:childTnLst>
                                    <p:set>
                                      <p:cBhvr>
                                        <p:cTn id="179" dur="1" fill="hold">
                                          <p:stCondLst>
                                            <p:cond delay="0"/>
                                          </p:stCondLst>
                                        </p:cTn>
                                        <p:tgtEl>
                                          <p:spTgt spid="15"/>
                                        </p:tgtEl>
                                        <p:attrNameLst>
                                          <p:attrName>style.visibility</p:attrName>
                                        </p:attrNameLst>
                                      </p:cBhvr>
                                      <p:to>
                                        <p:strVal val="visible"/>
                                      </p:to>
                                    </p:set>
                                    <p:animEffect transition="in" filter="slide(fromLeft)">
                                      <p:cBhvr>
                                        <p:cTn id="180" dur="500"/>
                                        <p:tgtEl>
                                          <p:spTgt spid="15"/>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3" presetClass="entr" presetSubtype="10" fill="hold" grpId="0" nodeType="clickEffect">
                                  <p:stCondLst>
                                    <p:cond delay="0"/>
                                  </p:stCondLst>
                                  <p:childTnLst>
                                    <p:set>
                                      <p:cBhvr>
                                        <p:cTn id="184" dur="1" fill="hold">
                                          <p:stCondLst>
                                            <p:cond delay="0"/>
                                          </p:stCondLst>
                                        </p:cTn>
                                        <p:tgtEl>
                                          <p:spTgt spid="62"/>
                                        </p:tgtEl>
                                        <p:attrNameLst>
                                          <p:attrName>style.visibility</p:attrName>
                                        </p:attrNameLst>
                                      </p:cBhvr>
                                      <p:to>
                                        <p:strVal val="visible"/>
                                      </p:to>
                                    </p:set>
                                    <p:animEffect transition="in" filter="blinds(horizontal)">
                                      <p:cBhvr>
                                        <p:cTn id="185" dur="500"/>
                                        <p:tgtEl>
                                          <p:spTgt spid="62"/>
                                        </p:tgtEl>
                                      </p:cBhvr>
                                    </p:animEffect>
                                  </p:childTnLst>
                                </p:cTn>
                              </p:par>
                            </p:childTnLst>
                          </p:cTn>
                        </p:par>
                        <p:par>
                          <p:cTn id="186" fill="hold" nodeType="afterGroup">
                            <p:stCondLst>
                              <p:cond delay="500"/>
                            </p:stCondLst>
                            <p:childTnLst>
                              <p:par>
                                <p:cTn id="187" presetID="12" presetClass="entr" presetSubtype="8" fill="hold" nodeType="afterEffect">
                                  <p:stCondLst>
                                    <p:cond delay="0"/>
                                  </p:stCondLst>
                                  <p:childTnLst>
                                    <p:set>
                                      <p:cBhvr>
                                        <p:cTn id="188" dur="1" fill="hold">
                                          <p:stCondLst>
                                            <p:cond delay="0"/>
                                          </p:stCondLst>
                                        </p:cTn>
                                        <p:tgtEl>
                                          <p:spTgt spid="11"/>
                                        </p:tgtEl>
                                        <p:attrNameLst>
                                          <p:attrName>style.visibility</p:attrName>
                                        </p:attrNameLst>
                                      </p:cBhvr>
                                      <p:to>
                                        <p:strVal val="visible"/>
                                      </p:to>
                                    </p:set>
                                    <p:animEffect transition="in" filter="slide(fromLeft)">
                                      <p:cBhvr>
                                        <p:cTn id="189" dur="500"/>
                                        <p:tgtEl>
                                          <p:spTgt spid="11"/>
                                        </p:tgtEl>
                                      </p:cBhvr>
                                    </p:animEffect>
                                  </p:childTnLst>
                                </p:cTn>
                              </p:par>
                            </p:childTnLst>
                          </p:cTn>
                        </p:par>
                        <p:par>
                          <p:cTn id="190" fill="hold" nodeType="afterGroup">
                            <p:stCondLst>
                              <p:cond delay="1000"/>
                            </p:stCondLst>
                            <p:childTnLst>
                              <p:par>
                                <p:cTn id="191" presetID="3" presetClass="entr" presetSubtype="10" fill="hold" nodeType="afterEffect">
                                  <p:stCondLst>
                                    <p:cond delay="0"/>
                                  </p:stCondLst>
                                  <p:childTnLst>
                                    <p:set>
                                      <p:cBhvr>
                                        <p:cTn id="192" dur="1" fill="hold">
                                          <p:stCondLst>
                                            <p:cond delay="0"/>
                                          </p:stCondLst>
                                        </p:cTn>
                                        <p:tgtEl>
                                          <p:spTgt spid="17"/>
                                        </p:tgtEl>
                                        <p:attrNameLst>
                                          <p:attrName>style.visibility</p:attrName>
                                        </p:attrNameLst>
                                      </p:cBhvr>
                                      <p:to>
                                        <p:strVal val="visible"/>
                                      </p:to>
                                    </p:set>
                                    <p:animEffect transition="in" filter="blinds(horizontal)">
                                      <p:cBhvr>
                                        <p:cTn id="19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62" grpId="0"/>
      <p:bldP spid="123" grpId="0"/>
      <p:bldP spid="124" grpId="0"/>
      <p:bldP spid="130" grpId="0"/>
      <p:bldP spid="13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标题 1"/>
          <p:cNvSpPr>
            <a:spLocks noGrp="1"/>
          </p:cNvSpPr>
          <p:nvPr>
            <p:ph type="title"/>
          </p:nvPr>
        </p:nvSpPr>
        <p:spPr/>
        <p:txBody>
          <a:bodyPr/>
          <a:lstStyle/>
          <a:p>
            <a:pPr>
              <a:defRPr/>
            </a:pPr>
            <a:r>
              <a:rPr smtClean="0"/>
              <a:t>流程图</a:t>
            </a:r>
          </a:p>
        </p:txBody>
      </p:sp>
      <p:sp>
        <p:nvSpPr>
          <p:cNvPr id="3" name="内容占位符 2"/>
          <p:cNvSpPr>
            <a:spLocks noGrp="1"/>
          </p:cNvSpPr>
          <p:nvPr>
            <p:ph idx="1"/>
          </p:nvPr>
        </p:nvSpPr>
        <p:spPr/>
        <p:txBody>
          <a:bodyPr/>
          <a:lstStyle/>
          <a:p>
            <a:r>
              <a:rPr lang="zh-CN" altLang="zh-CN" smtClean="0"/>
              <a:t>通过以上几个例子可以看出流程图是表示算法的较好的工具</a:t>
            </a:r>
            <a:endParaRPr lang="en-US" altLang="zh-CN" smtClean="0"/>
          </a:p>
          <a:p>
            <a:r>
              <a:rPr lang="zh-CN" altLang="zh-CN" smtClean="0"/>
              <a:t>一个流程图包括以下几部分</a:t>
            </a:r>
            <a:r>
              <a:rPr lang="zh-CN" altLang="en-US" smtClean="0"/>
              <a:t>：</a:t>
            </a:r>
            <a:endParaRPr lang="zh-CN" altLang="zh-CN" smtClean="0"/>
          </a:p>
          <a:p>
            <a:pPr lvl="1">
              <a:buFont typeface="Wingdings" panose="05000000000000000000" pitchFamily="2" charset="2"/>
              <a:buNone/>
            </a:pPr>
            <a:r>
              <a:rPr lang="en-US" altLang="zh-CN" smtClean="0"/>
              <a:t>(1) </a:t>
            </a:r>
            <a:r>
              <a:rPr lang="zh-CN" altLang="zh-CN" smtClean="0"/>
              <a:t>表示相应操作的框</a:t>
            </a:r>
          </a:p>
          <a:p>
            <a:pPr lvl="1">
              <a:buFont typeface="Wingdings" panose="05000000000000000000" pitchFamily="2" charset="2"/>
              <a:buNone/>
            </a:pPr>
            <a:r>
              <a:rPr lang="en-US" altLang="zh-CN" smtClean="0"/>
              <a:t>(2) </a:t>
            </a:r>
            <a:r>
              <a:rPr lang="zh-CN" altLang="zh-CN" smtClean="0"/>
              <a:t>带箭头的流程线</a:t>
            </a:r>
          </a:p>
          <a:p>
            <a:pPr lvl="1">
              <a:buFont typeface="Wingdings" panose="05000000000000000000" pitchFamily="2" charset="2"/>
              <a:buNone/>
            </a:pPr>
            <a:r>
              <a:rPr lang="en-US" altLang="zh-CN" smtClean="0"/>
              <a:t>(3) </a:t>
            </a:r>
            <a:r>
              <a:rPr lang="zh-CN" altLang="zh-CN" smtClean="0"/>
              <a:t>框内外必要的文字说明</a:t>
            </a:r>
            <a:endParaRPr lang="en-US" altLang="zh-CN" smtClean="0"/>
          </a:p>
          <a:p>
            <a:r>
              <a:rPr lang="zh-CN" altLang="zh-CN" smtClean="0"/>
              <a:t>流程线不要忘记画箭头，</a:t>
            </a:r>
            <a:r>
              <a:rPr lang="zh-CN" altLang="en-US" smtClean="0"/>
              <a:t>否则</a:t>
            </a:r>
            <a:r>
              <a:rPr lang="zh-CN" altLang="zh-CN" smtClean="0"/>
              <a:t>难以判定各框的执行次序</a:t>
            </a:r>
          </a:p>
          <a:p>
            <a:endParaRPr lang="zh-CN" altLang="en-US" smtClean="0"/>
          </a:p>
        </p:txBody>
      </p:sp>
      <p:pic>
        <p:nvPicPr>
          <p:cNvPr id="171012"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0"/>
          </p:nvPr>
        </p:nvSpPr>
        <p:spPr/>
        <p:txBody>
          <a:bodyPr/>
          <a:lstStyle/>
          <a:p>
            <a:pPr>
              <a:defRPr/>
            </a:pPr>
            <a:fld id="{C46CE20D-A98A-454F-A3EE-02194E7A373C}" type="slidenum">
              <a:rPr lang="en-US" altLang="zh-CN"/>
              <a:pPr>
                <a:defRPr/>
              </a:pPr>
              <a:t>135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defRPr/>
            </a:pPr>
            <a:r>
              <a:rPr smtClean="0"/>
              <a:t>程序</a:t>
            </a:r>
            <a:r>
              <a:rPr altLang="zh-CN" smtClean="0"/>
              <a:t>基本结构</a:t>
            </a:r>
            <a:endParaRPr smtClean="0"/>
          </a:p>
        </p:txBody>
      </p:sp>
      <p:sp>
        <p:nvSpPr>
          <p:cNvPr id="172035" name="Rectangle 3"/>
          <p:cNvSpPr>
            <a:spLocks noGrp="1" noChangeArrowheads="1"/>
          </p:cNvSpPr>
          <p:nvPr>
            <p:ph idx="1"/>
          </p:nvPr>
        </p:nvSpPr>
        <p:spPr/>
        <p:txBody>
          <a:bodyPr/>
          <a:lstStyle/>
          <a:p>
            <a:pPr>
              <a:buFont typeface="Wingdings" panose="05000000000000000000" pitchFamily="2" charset="2"/>
              <a:buNone/>
            </a:pPr>
            <a:r>
              <a:rPr lang="zh-CN" altLang="zh-CN" smtClean="0"/>
              <a:t>三种基本结构</a:t>
            </a:r>
            <a:endParaRPr lang="en-US" altLang="zh-CN" smtClean="0"/>
          </a:p>
          <a:p>
            <a:pPr>
              <a:buFont typeface="Wingdings" panose="05000000000000000000" pitchFamily="2" charset="2"/>
              <a:buNone/>
            </a:pPr>
            <a:r>
              <a:rPr lang="en-US" altLang="zh-CN" smtClean="0"/>
              <a:t>(1) </a:t>
            </a:r>
            <a:r>
              <a:rPr lang="zh-CN" altLang="zh-CN" smtClean="0"/>
              <a:t>顺序结构</a:t>
            </a:r>
            <a:endParaRPr lang="zh-CN" altLang="en-US" smtClean="0"/>
          </a:p>
        </p:txBody>
      </p:sp>
      <p:cxnSp>
        <p:nvCxnSpPr>
          <p:cNvPr id="4" name="直接箭头连接符 3"/>
          <p:cNvCxnSpPr>
            <a:cxnSpLocks noChangeShapeType="1"/>
          </p:cNvCxnSpPr>
          <p:nvPr/>
        </p:nvCxnSpPr>
        <p:spPr bwMode="auto">
          <a:xfrm rot="5400000">
            <a:off x="4844256" y="3305969"/>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 name="直接箭头连接符 4"/>
          <p:cNvCxnSpPr>
            <a:cxnSpLocks noChangeShapeType="1"/>
          </p:cNvCxnSpPr>
          <p:nvPr/>
        </p:nvCxnSpPr>
        <p:spPr bwMode="auto">
          <a:xfrm rot="5400000">
            <a:off x="4895056" y="5214144"/>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6" name="TextBox 5"/>
          <p:cNvSpPr txBox="1">
            <a:spLocks noChangeArrowheads="1"/>
          </p:cNvSpPr>
          <p:nvPr/>
        </p:nvSpPr>
        <p:spPr bwMode="auto">
          <a:xfrm>
            <a:off x="4572000" y="3521075"/>
            <a:ext cx="1000125"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A</a:t>
            </a:r>
            <a:endParaRPr kumimoji="1" lang="zh-CN" altLang="en-US" b="1">
              <a:solidFill>
                <a:srgbClr val="0000CC"/>
              </a:solidFill>
              <a:ea typeface="宋体" panose="02010600030101010101" pitchFamily="2" charset="-122"/>
            </a:endParaRPr>
          </a:p>
        </p:txBody>
      </p:sp>
      <p:cxnSp>
        <p:nvCxnSpPr>
          <p:cNvPr id="7" name="直接箭头连接符 6"/>
          <p:cNvCxnSpPr>
            <a:cxnSpLocks noChangeShapeType="1"/>
          </p:cNvCxnSpPr>
          <p:nvPr/>
        </p:nvCxnSpPr>
        <p:spPr bwMode="auto">
          <a:xfrm rot="5400000">
            <a:off x="4860131" y="4247357"/>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8" name="TextBox 7"/>
          <p:cNvSpPr txBox="1">
            <a:spLocks noChangeArrowheads="1"/>
          </p:cNvSpPr>
          <p:nvPr/>
        </p:nvSpPr>
        <p:spPr bwMode="auto">
          <a:xfrm>
            <a:off x="4587875" y="4462463"/>
            <a:ext cx="1000125"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B</a:t>
            </a:r>
            <a:endParaRPr kumimoji="1" lang="zh-CN" altLang="en-US" b="1">
              <a:solidFill>
                <a:srgbClr val="0000CC"/>
              </a:solidFill>
              <a:ea typeface="宋体" panose="02010600030101010101" pitchFamily="2" charset="-122"/>
            </a:endParaRPr>
          </a:p>
        </p:txBody>
      </p:sp>
      <p:pic>
        <p:nvPicPr>
          <p:cNvPr id="172041"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73353CD6-FF4F-48AA-B905-772EF98CCA55}" type="slidenum">
              <a:rPr lang="en-US" altLang="zh-CN"/>
              <a:pPr>
                <a:defRPr/>
              </a:pPr>
              <a:t>136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par>
                          <p:cTn id="12" fill="hold" nodeType="afterGroup">
                            <p:stCondLst>
                              <p:cond delay="1000"/>
                            </p:stCondLst>
                            <p:childTnLst>
                              <p:par>
                                <p:cTn id="13" presetID="1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lide(fromTop)">
                                      <p:cBhvr>
                                        <p:cTn id="15" dur="500"/>
                                        <p:tgtEl>
                                          <p:spTgt spid="7"/>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par>
                          <p:cTn id="20" fill="hold" nodeType="afterGroup">
                            <p:stCondLst>
                              <p:cond delay="2000"/>
                            </p:stCondLst>
                            <p:childTnLst>
                              <p:par>
                                <p:cTn id="21" presetID="12" presetClass="entr" presetSubtype="1"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slide(fromTop)">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defRPr/>
            </a:pPr>
            <a:r>
              <a:rPr smtClean="0"/>
              <a:t>程序</a:t>
            </a:r>
            <a:r>
              <a:rPr altLang="zh-CN" smtClean="0"/>
              <a:t>基本结构</a:t>
            </a:r>
            <a:endParaRPr smtClean="0"/>
          </a:p>
        </p:txBody>
      </p:sp>
      <p:sp>
        <p:nvSpPr>
          <p:cNvPr id="173059" name="Rectangle 3"/>
          <p:cNvSpPr>
            <a:spLocks noGrp="1" noChangeArrowheads="1"/>
          </p:cNvSpPr>
          <p:nvPr>
            <p:ph idx="1"/>
          </p:nvPr>
        </p:nvSpPr>
        <p:spPr/>
        <p:txBody>
          <a:bodyPr/>
          <a:lstStyle/>
          <a:p>
            <a:pPr>
              <a:buFont typeface="Wingdings" panose="05000000000000000000" pitchFamily="2" charset="2"/>
              <a:buNone/>
            </a:pPr>
            <a:r>
              <a:rPr lang="zh-CN" altLang="zh-CN" smtClean="0"/>
              <a:t>三种基本结构</a:t>
            </a:r>
            <a:endParaRPr lang="en-US" altLang="zh-CN" smtClean="0"/>
          </a:p>
          <a:p>
            <a:pPr>
              <a:buFont typeface="Wingdings" panose="05000000000000000000" pitchFamily="2" charset="2"/>
              <a:buNone/>
            </a:pPr>
            <a:r>
              <a:rPr lang="en-US" altLang="zh-CN" smtClean="0"/>
              <a:t>(2) </a:t>
            </a:r>
            <a:r>
              <a:rPr lang="zh-CN" altLang="zh-CN" smtClean="0"/>
              <a:t>选择结构</a:t>
            </a:r>
            <a:endParaRPr lang="zh-CN" altLang="en-US" smtClean="0"/>
          </a:p>
        </p:txBody>
      </p:sp>
      <p:cxnSp>
        <p:nvCxnSpPr>
          <p:cNvPr id="4" name="直接箭头连接符 3"/>
          <p:cNvCxnSpPr>
            <a:cxnSpLocks noChangeShapeType="1"/>
          </p:cNvCxnSpPr>
          <p:nvPr/>
        </p:nvCxnSpPr>
        <p:spPr bwMode="auto">
          <a:xfrm rot="5400000">
            <a:off x="2269331" y="3331369"/>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 name="直接箭头连接符 4"/>
          <p:cNvCxnSpPr>
            <a:cxnSpLocks noChangeShapeType="1"/>
          </p:cNvCxnSpPr>
          <p:nvPr/>
        </p:nvCxnSpPr>
        <p:spPr bwMode="auto">
          <a:xfrm rot="5400000">
            <a:off x="2269331" y="5428457"/>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6" name="TextBox 5"/>
          <p:cNvSpPr txBox="1">
            <a:spLocks noChangeArrowheads="1"/>
          </p:cNvSpPr>
          <p:nvPr/>
        </p:nvSpPr>
        <p:spPr bwMode="auto">
          <a:xfrm>
            <a:off x="569913" y="4176713"/>
            <a:ext cx="1000125"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A</a:t>
            </a:r>
            <a:endParaRPr kumimoji="1" lang="zh-CN" altLang="en-US" b="1">
              <a:solidFill>
                <a:srgbClr val="0000CC"/>
              </a:solidFill>
              <a:ea typeface="宋体" panose="02010600030101010101" pitchFamily="2" charset="-122"/>
            </a:endParaRPr>
          </a:p>
        </p:txBody>
      </p:sp>
      <p:cxnSp>
        <p:nvCxnSpPr>
          <p:cNvPr id="7" name="直接箭头连接符 6"/>
          <p:cNvCxnSpPr>
            <a:cxnSpLocks noChangeShapeType="1"/>
          </p:cNvCxnSpPr>
          <p:nvPr/>
        </p:nvCxnSpPr>
        <p:spPr bwMode="auto">
          <a:xfrm rot="5400000">
            <a:off x="3629819" y="3961607"/>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8" name="TextBox 7"/>
          <p:cNvSpPr txBox="1">
            <a:spLocks noChangeArrowheads="1"/>
          </p:cNvSpPr>
          <p:nvPr/>
        </p:nvSpPr>
        <p:spPr bwMode="auto">
          <a:xfrm>
            <a:off x="3357563" y="4176713"/>
            <a:ext cx="1000125"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B</a:t>
            </a:r>
            <a:endParaRPr kumimoji="1" lang="zh-CN" altLang="en-US" b="1">
              <a:solidFill>
                <a:srgbClr val="0000CC"/>
              </a:solidFill>
              <a:ea typeface="宋体" panose="02010600030101010101" pitchFamily="2" charset="-122"/>
            </a:endParaRPr>
          </a:p>
        </p:txBody>
      </p:sp>
      <p:cxnSp>
        <p:nvCxnSpPr>
          <p:cNvPr id="11" name="直接连接符 10"/>
          <p:cNvCxnSpPr>
            <a:cxnSpLocks noChangeShapeType="1"/>
          </p:cNvCxnSpPr>
          <p:nvPr/>
        </p:nvCxnSpPr>
        <p:spPr bwMode="auto">
          <a:xfrm rot="10800000">
            <a:off x="1054100" y="3748088"/>
            <a:ext cx="642938"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12" name="TextBox 11"/>
          <p:cNvSpPr txBox="1">
            <a:spLocks noChangeArrowheads="1"/>
          </p:cNvSpPr>
          <p:nvPr/>
        </p:nvSpPr>
        <p:spPr bwMode="auto">
          <a:xfrm>
            <a:off x="1030288" y="3282950"/>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grpSp>
        <p:nvGrpSpPr>
          <p:cNvPr id="2" name="组合 13"/>
          <p:cNvGrpSpPr>
            <a:grpSpLocks/>
          </p:cNvGrpSpPr>
          <p:nvPr/>
        </p:nvGrpSpPr>
        <p:grpSpPr bwMode="auto">
          <a:xfrm>
            <a:off x="1697038" y="3444875"/>
            <a:ext cx="1571625" cy="555625"/>
            <a:chOff x="1571604" y="3444876"/>
            <a:chExt cx="1571636" cy="555628"/>
          </a:xfrm>
        </p:grpSpPr>
        <p:sp>
          <p:nvSpPr>
            <p:cNvPr id="173090" name="流程图: 决策 8"/>
            <p:cNvSpPr>
              <a:spLocks noChangeArrowheads="1"/>
            </p:cNvSpPr>
            <p:nvPr/>
          </p:nvSpPr>
          <p:spPr bwMode="auto">
            <a:xfrm>
              <a:off x="1571604" y="3500438"/>
              <a:ext cx="1571636" cy="500066"/>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3200" b="1">
                <a:solidFill>
                  <a:srgbClr val="0000CC"/>
                </a:solidFill>
                <a:ea typeface="宋体" panose="02010600030101010101" pitchFamily="2" charset="-122"/>
              </a:endParaRPr>
            </a:p>
          </p:txBody>
        </p:sp>
        <p:sp>
          <p:nvSpPr>
            <p:cNvPr id="173091" name="TextBox 12"/>
            <p:cNvSpPr txBox="1">
              <a:spLocks noChangeArrowheads="1"/>
            </p:cNvSpPr>
            <p:nvPr/>
          </p:nvSpPr>
          <p:spPr bwMode="auto">
            <a:xfrm>
              <a:off x="2071670" y="3444876"/>
              <a:ext cx="5715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p</a:t>
              </a:r>
              <a:endParaRPr kumimoji="1" lang="zh-CN" altLang="en-US" b="1">
                <a:solidFill>
                  <a:srgbClr val="0000CC"/>
                </a:solidFill>
                <a:ea typeface="宋体" panose="02010600030101010101" pitchFamily="2" charset="-122"/>
              </a:endParaRPr>
            </a:p>
          </p:txBody>
        </p:sp>
      </p:grpSp>
      <p:cxnSp>
        <p:nvCxnSpPr>
          <p:cNvPr id="18" name="直接箭头连接符 17"/>
          <p:cNvCxnSpPr>
            <a:cxnSpLocks noChangeShapeType="1"/>
          </p:cNvCxnSpPr>
          <p:nvPr/>
        </p:nvCxnSpPr>
        <p:spPr bwMode="auto">
          <a:xfrm rot="5400000">
            <a:off x="848519" y="3961607"/>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19" name="直接连接符 18"/>
          <p:cNvCxnSpPr>
            <a:cxnSpLocks noChangeShapeType="1"/>
          </p:cNvCxnSpPr>
          <p:nvPr/>
        </p:nvCxnSpPr>
        <p:spPr bwMode="auto">
          <a:xfrm rot="10800000">
            <a:off x="3268663" y="3748088"/>
            <a:ext cx="57150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22" name="TextBox 21"/>
          <p:cNvSpPr txBox="1">
            <a:spLocks noChangeArrowheads="1"/>
          </p:cNvSpPr>
          <p:nvPr/>
        </p:nvSpPr>
        <p:spPr bwMode="auto">
          <a:xfrm>
            <a:off x="3197225" y="3270250"/>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cxnSp>
        <p:nvCxnSpPr>
          <p:cNvPr id="23" name="直接连接符 22"/>
          <p:cNvCxnSpPr>
            <a:cxnSpLocks noChangeShapeType="1"/>
          </p:cNvCxnSpPr>
          <p:nvPr/>
        </p:nvCxnSpPr>
        <p:spPr bwMode="auto">
          <a:xfrm rot="5400000" flipH="1" flipV="1">
            <a:off x="810418" y="4958557"/>
            <a:ext cx="500063" cy="1270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rot="5400000" flipH="1" flipV="1">
            <a:off x="3596481" y="4958557"/>
            <a:ext cx="500063" cy="1270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27" name="直接连接符 26"/>
          <p:cNvCxnSpPr>
            <a:cxnSpLocks noChangeShapeType="1"/>
          </p:cNvCxnSpPr>
          <p:nvPr/>
        </p:nvCxnSpPr>
        <p:spPr bwMode="auto">
          <a:xfrm rot="10800000">
            <a:off x="1054100" y="5214938"/>
            <a:ext cx="2786063"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31" name="直接箭头连接符 30"/>
          <p:cNvCxnSpPr>
            <a:cxnSpLocks noChangeShapeType="1"/>
          </p:cNvCxnSpPr>
          <p:nvPr/>
        </p:nvCxnSpPr>
        <p:spPr bwMode="auto">
          <a:xfrm rot="5400000">
            <a:off x="6573044" y="3331369"/>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32" name="直接箭头连接符 31"/>
          <p:cNvCxnSpPr>
            <a:cxnSpLocks noChangeShapeType="1"/>
          </p:cNvCxnSpPr>
          <p:nvPr/>
        </p:nvCxnSpPr>
        <p:spPr bwMode="auto">
          <a:xfrm rot="5400000">
            <a:off x="6573044" y="5428457"/>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33" name="TextBox 32"/>
          <p:cNvSpPr txBox="1">
            <a:spLocks noChangeArrowheads="1"/>
          </p:cNvSpPr>
          <p:nvPr/>
        </p:nvSpPr>
        <p:spPr bwMode="auto">
          <a:xfrm>
            <a:off x="4873625" y="4176713"/>
            <a:ext cx="1000125"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A</a:t>
            </a:r>
            <a:endParaRPr kumimoji="1" lang="zh-CN" altLang="en-US" b="1">
              <a:solidFill>
                <a:srgbClr val="0000CC"/>
              </a:solidFill>
              <a:ea typeface="宋体" panose="02010600030101010101" pitchFamily="2" charset="-122"/>
            </a:endParaRPr>
          </a:p>
        </p:txBody>
      </p:sp>
      <p:cxnSp>
        <p:nvCxnSpPr>
          <p:cNvPr id="36" name="直接连接符 35"/>
          <p:cNvCxnSpPr>
            <a:cxnSpLocks noChangeShapeType="1"/>
          </p:cNvCxnSpPr>
          <p:nvPr/>
        </p:nvCxnSpPr>
        <p:spPr bwMode="auto">
          <a:xfrm rot="10800000">
            <a:off x="5357813" y="3748088"/>
            <a:ext cx="642937"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37" name="TextBox 36"/>
          <p:cNvSpPr txBox="1">
            <a:spLocks noChangeArrowheads="1"/>
          </p:cNvSpPr>
          <p:nvPr/>
        </p:nvSpPr>
        <p:spPr bwMode="auto">
          <a:xfrm>
            <a:off x="5357813" y="3260725"/>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grpSp>
        <p:nvGrpSpPr>
          <p:cNvPr id="3" name="组合 37"/>
          <p:cNvGrpSpPr>
            <a:grpSpLocks/>
          </p:cNvGrpSpPr>
          <p:nvPr/>
        </p:nvGrpSpPr>
        <p:grpSpPr bwMode="auto">
          <a:xfrm>
            <a:off x="6000750" y="3444875"/>
            <a:ext cx="1571625" cy="555625"/>
            <a:chOff x="1571604" y="3444876"/>
            <a:chExt cx="1571636" cy="555628"/>
          </a:xfrm>
        </p:grpSpPr>
        <p:sp>
          <p:nvSpPr>
            <p:cNvPr id="173088" name="流程图: 决策 38"/>
            <p:cNvSpPr>
              <a:spLocks noChangeArrowheads="1"/>
            </p:cNvSpPr>
            <p:nvPr/>
          </p:nvSpPr>
          <p:spPr bwMode="auto">
            <a:xfrm>
              <a:off x="1571604" y="3500438"/>
              <a:ext cx="1571636" cy="500066"/>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3200" b="1">
                <a:solidFill>
                  <a:srgbClr val="0000CC"/>
                </a:solidFill>
                <a:ea typeface="宋体" panose="02010600030101010101" pitchFamily="2" charset="-122"/>
              </a:endParaRPr>
            </a:p>
          </p:txBody>
        </p:sp>
        <p:sp>
          <p:nvSpPr>
            <p:cNvPr id="173089" name="TextBox 39"/>
            <p:cNvSpPr txBox="1">
              <a:spLocks noChangeArrowheads="1"/>
            </p:cNvSpPr>
            <p:nvPr/>
          </p:nvSpPr>
          <p:spPr bwMode="auto">
            <a:xfrm>
              <a:off x="2071670" y="3444876"/>
              <a:ext cx="5715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p</a:t>
              </a:r>
              <a:endParaRPr kumimoji="1" lang="zh-CN" altLang="en-US" b="1">
                <a:solidFill>
                  <a:srgbClr val="0000CC"/>
                </a:solidFill>
                <a:ea typeface="宋体" panose="02010600030101010101" pitchFamily="2" charset="-122"/>
              </a:endParaRPr>
            </a:p>
          </p:txBody>
        </p:sp>
      </p:grpSp>
      <p:cxnSp>
        <p:nvCxnSpPr>
          <p:cNvPr id="41" name="直接箭头连接符 40"/>
          <p:cNvCxnSpPr>
            <a:cxnSpLocks noChangeShapeType="1"/>
          </p:cNvCxnSpPr>
          <p:nvPr/>
        </p:nvCxnSpPr>
        <p:spPr bwMode="auto">
          <a:xfrm rot="5400000">
            <a:off x="5152231" y="3961607"/>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42" name="直接连接符 41"/>
          <p:cNvCxnSpPr>
            <a:cxnSpLocks noChangeShapeType="1"/>
          </p:cNvCxnSpPr>
          <p:nvPr/>
        </p:nvCxnSpPr>
        <p:spPr bwMode="auto">
          <a:xfrm rot="10800000">
            <a:off x="7572375" y="3748088"/>
            <a:ext cx="57150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43" name="TextBox 42"/>
          <p:cNvSpPr txBox="1">
            <a:spLocks noChangeArrowheads="1"/>
          </p:cNvSpPr>
          <p:nvPr/>
        </p:nvSpPr>
        <p:spPr bwMode="auto">
          <a:xfrm>
            <a:off x="7500938" y="3286125"/>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cxnSp>
        <p:nvCxnSpPr>
          <p:cNvPr id="44" name="直接连接符 43"/>
          <p:cNvCxnSpPr>
            <a:cxnSpLocks noChangeShapeType="1"/>
          </p:cNvCxnSpPr>
          <p:nvPr/>
        </p:nvCxnSpPr>
        <p:spPr bwMode="auto">
          <a:xfrm rot="5400000" flipH="1" flipV="1">
            <a:off x="5114131" y="4958557"/>
            <a:ext cx="500063" cy="1270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45" name="直接连接符 44"/>
          <p:cNvCxnSpPr>
            <a:cxnSpLocks noChangeShapeType="1"/>
          </p:cNvCxnSpPr>
          <p:nvPr/>
        </p:nvCxnSpPr>
        <p:spPr bwMode="auto">
          <a:xfrm rot="5400000" flipH="1" flipV="1">
            <a:off x="7393781" y="4464844"/>
            <a:ext cx="1500188"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46" name="直接连接符 45"/>
          <p:cNvCxnSpPr>
            <a:cxnSpLocks noChangeShapeType="1"/>
          </p:cNvCxnSpPr>
          <p:nvPr/>
        </p:nvCxnSpPr>
        <p:spPr bwMode="auto">
          <a:xfrm rot="10800000">
            <a:off x="5357813" y="5214938"/>
            <a:ext cx="2786062"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pic>
        <p:nvPicPr>
          <p:cNvPr id="173086"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灯片编号占位符 9"/>
          <p:cNvSpPr>
            <a:spLocks noGrp="1"/>
          </p:cNvSpPr>
          <p:nvPr>
            <p:ph type="sldNum" sz="quarter" idx="10"/>
          </p:nvPr>
        </p:nvSpPr>
        <p:spPr/>
        <p:txBody>
          <a:bodyPr/>
          <a:lstStyle/>
          <a:p>
            <a:pPr>
              <a:defRPr/>
            </a:pPr>
            <a:fld id="{D27D3B08-F84E-4DC6-9FD1-A57F34493E23}" type="slidenum">
              <a:rPr lang="en-US" altLang="zh-CN"/>
              <a:pPr>
                <a:defRPr/>
              </a:pPr>
              <a:t>137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2"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lide(fromRight)">
                                      <p:cBhvr>
                                        <p:cTn id="21" dur="500"/>
                                        <p:tgtEl>
                                          <p:spTgt spid="11"/>
                                        </p:tgtEl>
                                      </p:cBhvr>
                                    </p:animEffect>
                                  </p:childTnLst>
                                </p:cTn>
                              </p:par>
                            </p:childTnLst>
                          </p:cTn>
                        </p:par>
                        <p:par>
                          <p:cTn id="22" fill="hold" nodeType="afterGroup">
                            <p:stCondLst>
                              <p:cond delay="500"/>
                            </p:stCondLst>
                            <p:childTnLst>
                              <p:par>
                                <p:cTn id="23" presetID="12" presetClass="entr" presetSubtype="1"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slide(fromTop)">
                                      <p:cBhvr>
                                        <p:cTn id="25" dur="500"/>
                                        <p:tgtEl>
                                          <p:spTgt spid="18"/>
                                        </p:tgtEl>
                                      </p:cBhvr>
                                    </p:animEffect>
                                  </p:childTnLst>
                                </p:cTn>
                              </p:par>
                            </p:childTnLst>
                          </p:cTn>
                        </p:par>
                        <p:par>
                          <p:cTn id="26" fill="hold" nodeType="afterGroup">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8"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slide(fromLeft)">
                                      <p:cBhvr>
                                        <p:cTn id="39" dur="500"/>
                                        <p:tgtEl>
                                          <p:spTgt spid="19"/>
                                        </p:tgtEl>
                                      </p:cBhvr>
                                    </p:animEffect>
                                  </p:childTnLst>
                                </p:cTn>
                              </p:par>
                            </p:childTnLst>
                          </p:cTn>
                        </p:par>
                        <p:par>
                          <p:cTn id="40" fill="hold" nodeType="afterGroup">
                            <p:stCondLst>
                              <p:cond delay="500"/>
                            </p:stCondLst>
                            <p:childTnLst>
                              <p:par>
                                <p:cTn id="41" presetID="12" presetClass="entr" presetSubtype="1"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slide(fromTop)">
                                      <p:cBhvr>
                                        <p:cTn id="43" dur="500"/>
                                        <p:tgtEl>
                                          <p:spTgt spid="7"/>
                                        </p:tgtEl>
                                      </p:cBhvr>
                                    </p:animEffect>
                                  </p:childTnLst>
                                </p:cTn>
                              </p:par>
                            </p:childTnLst>
                          </p:cTn>
                        </p:par>
                        <p:par>
                          <p:cTn id="44" fill="hold" nodeType="afterGroup">
                            <p:stCondLst>
                              <p:cond delay="1000"/>
                            </p:stCondLst>
                            <p:childTnLst>
                              <p:par>
                                <p:cTn id="45" presetID="3" presetClass="entr" presetSubtype="1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linds(horizontal)">
                                      <p:cBhvr>
                                        <p:cTn id="47" dur="500"/>
                                        <p:tgtEl>
                                          <p:spTgt spid="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1"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slide(fromTop)">
                                      <p:cBhvr>
                                        <p:cTn id="52" dur="500"/>
                                        <p:tgtEl>
                                          <p:spTgt spid="23"/>
                                        </p:tgtEl>
                                      </p:cBhvr>
                                    </p:animEffect>
                                  </p:childTnLst>
                                </p:cTn>
                              </p:par>
                            </p:childTnLst>
                          </p:cTn>
                        </p:par>
                        <p:par>
                          <p:cTn id="53" fill="hold" nodeType="afterGroup">
                            <p:stCondLst>
                              <p:cond delay="500"/>
                            </p:stCondLst>
                            <p:childTnLst>
                              <p:par>
                                <p:cTn id="54" presetID="12" presetClass="entr" presetSubtype="1"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slide(fromTop)">
                                      <p:cBhvr>
                                        <p:cTn id="56" dur="500"/>
                                        <p:tgtEl>
                                          <p:spTgt spid="26"/>
                                        </p:tgtEl>
                                      </p:cBhvr>
                                    </p:animEffect>
                                  </p:childTnLst>
                                </p:cTn>
                              </p:par>
                            </p:childTnLst>
                          </p:cTn>
                        </p:par>
                        <p:par>
                          <p:cTn id="57" fill="hold" nodeType="afterGroup">
                            <p:stCondLst>
                              <p:cond delay="1000"/>
                            </p:stCondLst>
                            <p:childTnLst>
                              <p:par>
                                <p:cTn id="58" presetID="4" presetClass="entr" presetSubtype="16"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ox(in)">
                                      <p:cBhvr>
                                        <p:cTn id="60" dur="500"/>
                                        <p:tgtEl>
                                          <p:spTgt spid="27"/>
                                        </p:tgtEl>
                                      </p:cBhvr>
                                    </p:animEffect>
                                  </p:childTnLst>
                                </p:cTn>
                              </p:par>
                            </p:childTnLst>
                          </p:cTn>
                        </p:par>
                        <p:par>
                          <p:cTn id="61" fill="hold" nodeType="afterGroup">
                            <p:stCondLst>
                              <p:cond delay="1500"/>
                            </p:stCondLst>
                            <p:childTnLst>
                              <p:par>
                                <p:cTn id="62" presetID="12" presetClass="entr" presetSubtype="1"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slide(fromTop)">
                                      <p:cBhvr>
                                        <p:cTn id="64" dur="500"/>
                                        <p:tgtEl>
                                          <p:spTgt spid="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2" presetClass="entr" presetSubtype="1"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slide(fromTop)">
                                      <p:cBhvr>
                                        <p:cTn id="69" dur="500"/>
                                        <p:tgtEl>
                                          <p:spTgt spid="31"/>
                                        </p:tgtEl>
                                      </p:cBhvr>
                                    </p:animEffect>
                                  </p:childTnLst>
                                </p:cTn>
                              </p:par>
                            </p:childTnLst>
                          </p:cTn>
                        </p:par>
                        <p:par>
                          <p:cTn id="70" fill="hold" nodeType="afterGroup">
                            <p:stCondLst>
                              <p:cond delay="500"/>
                            </p:stCondLst>
                            <p:childTnLst>
                              <p:par>
                                <p:cTn id="71" presetID="3" presetClass="entr" presetSubtype="10" fill="hold" nodeType="after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blinds(horizontal)">
                                      <p:cBhvr>
                                        <p:cTn id="73" dur="500"/>
                                        <p:tgtEl>
                                          <p:spTgt spid="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blinds(horizontal)">
                                      <p:cBhvr>
                                        <p:cTn id="78" dur="500"/>
                                        <p:tgtEl>
                                          <p:spTgt spid="37"/>
                                        </p:tgtEl>
                                      </p:cBhvr>
                                    </p:animEffect>
                                  </p:childTnLst>
                                </p:cTn>
                              </p:par>
                            </p:childTnLst>
                          </p:cTn>
                        </p:par>
                        <p:par>
                          <p:cTn id="79" fill="hold" nodeType="afterGroup">
                            <p:stCondLst>
                              <p:cond delay="500"/>
                            </p:stCondLst>
                            <p:childTnLst>
                              <p:par>
                                <p:cTn id="80" presetID="12" presetClass="entr" presetSubtype="2" fill="hold" nodeType="after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slide(fromRight)">
                                      <p:cBhvr>
                                        <p:cTn id="82" dur="500"/>
                                        <p:tgtEl>
                                          <p:spTgt spid="36"/>
                                        </p:tgtEl>
                                      </p:cBhvr>
                                    </p:animEffect>
                                  </p:childTnLst>
                                </p:cTn>
                              </p:par>
                            </p:childTnLst>
                          </p:cTn>
                        </p:par>
                        <p:par>
                          <p:cTn id="83" fill="hold" nodeType="afterGroup">
                            <p:stCondLst>
                              <p:cond delay="1000"/>
                            </p:stCondLst>
                            <p:childTnLst>
                              <p:par>
                                <p:cTn id="84" presetID="12" presetClass="entr" presetSubtype="1" fill="hold" nodeType="after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slide(fromTop)">
                                      <p:cBhvr>
                                        <p:cTn id="86" dur="500"/>
                                        <p:tgtEl>
                                          <p:spTgt spid="41"/>
                                        </p:tgtEl>
                                      </p:cBhvr>
                                    </p:animEffect>
                                  </p:childTnLst>
                                </p:cTn>
                              </p:par>
                            </p:childTnLst>
                          </p:cTn>
                        </p:par>
                        <p:par>
                          <p:cTn id="87" fill="hold" nodeType="afterGroup">
                            <p:stCondLst>
                              <p:cond delay="1500"/>
                            </p:stCondLst>
                            <p:childTnLst>
                              <p:par>
                                <p:cTn id="88" presetID="3" presetClass="entr" presetSubtype="10"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blinds(horizontal)">
                                      <p:cBhvr>
                                        <p:cTn id="90" dur="500"/>
                                        <p:tgtEl>
                                          <p:spTgt spid="33"/>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blinds(horizontal)">
                                      <p:cBhvr>
                                        <p:cTn id="95" dur="500"/>
                                        <p:tgtEl>
                                          <p:spTgt spid="43"/>
                                        </p:tgtEl>
                                      </p:cBhvr>
                                    </p:animEffect>
                                  </p:childTnLst>
                                </p:cTn>
                              </p:par>
                            </p:childTnLst>
                          </p:cTn>
                        </p:par>
                        <p:par>
                          <p:cTn id="96" fill="hold" nodeType="afterGroup">
                            <p:stCondLst>
                              <p:cond delay="500"/>
                            </p:stCondLst>
                            <p:childTnLst>
                              <p:par>
                                <p:cTn id="97" presetID="12" presetClass="entr" presetSubtype="8" fill="hold"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slide(fromLeft)">
                                      <p:cBhvr>
                                        <p:cTn id="99" dur="500"/>
                                        <p:tgtEl>
                                          <p:spTgt spid="42"/>
                                        </p:tgtEl>
                                      </p:cBhvr>
                                    </p:animEffect>
                                  </p:childTnLst>
                                </p:cTn>
                              </p:par>
                            </p:childTnLst>
                          </p:cTn>
                        </p:par>
                        <p:par>
                          <p:cTn id="100" fill="hold" nodeType="afterGroup">
                            <p:stCondLst>
                              <p:cond delay="1000"/>
                            </p:stCondLst>
                            <p:childTnLst>
                              <p:par>
                                <p:cTn id="101" presetID="12" presetClass="entr" presetSubtype="1"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slide(fromTop)">
                                      <p:cBhvr>
                                        <p:cTn id="103" dur="500"/>
                                        <p:tgtEl>
                                          <p:spTgt spid="45"/>
                                        </p:tgtEl>
                                      </p:cBhvr>
                                    </p:animEffect>
                                  </p:childTnLst>
                                </p:cTn>
                              </p:par>
                            </p:childTnLst>
                          </p:cTn>
                        </p:par>
                        <p:par>
                          <p:cTn id="104" fill="hold" nodeType="afterGroup">
                            <p:stCondLst>
                              <p:cond delay="1500"/>
                            </p:stCondLst>
                            <p:childTnLst>
                              <p:par>
                                <p:cTn id="105" presetID="12" presetClass="entr" presetSubtype="1" fill="hold"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slide(fromTop)">
                                      <p:cBhvr>
                                        <p:cTn id="107" dur="500"/>
                                        <p:tgtEl>
                                          <p:spTgt spid="44"/>
                                        </p:tgtEl>
                                      </p:cBhvr>
                                    </p:animEffect>
                                  </p:childTnLst>
                                </p:cTn>
                              </p:par>
                            </p:childTnLst>
                          </p:cTn>
                        </p:par>
                        <p:par>
                          <p:cTn id="108" fill="hold" nodeType="afterGroup">
                            <p:stCondLst>
                              <p:cond delay="2000"/>
                            </p:stCondLst>
                            <p:childTnLst>
                              <p:par>
                                <p:cTn id="109" presetID="4" presetClass="entr" presetSubtype="16" fill="hold" nodeType="after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box(in)">
                                      <p:cBhvr>
                                        <p:cTn id="111" dur="500"/>
                                        <p:tgtEl>
                                          <p:spTgt spid="46"/>
                                        </p:tgtEl>
                                      </p:cBhvr>
                                    </p:animEffect>
                                  </p:childTnLst>
                                </p:cTn>
                              </p:par>
                            </p:childTnLst>
                          </p:cTn>
                        </p:par>
                        <p:par>
                          <p:cTn id="112" fill="hold" nodeType="afterGroup">
                            <p:stCondLst>
                              <p:cond delay="2500"/>
                            </p:stCondLst>
                            <p:childTnLst>
                              <p:par>
                                <p:cTn id="113" presetID="12" presetClass="entr" presetSubtype="1" fill="hold" nodeType="after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slide(fromTop)">
                                      <p:cBhvr>
                                        <p:cTn id="1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2" grpId="0"/>
      <p:bldP spid="22" grpId="0"/>
      <p:bldP spid="33" grpId="0" animBg="1"/>
      <p:bldP spid="37" grpId="0"/>
      <p:bldP spid="43" grpId="0"/>
    </p:bld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defRPr/>
            </a:pPr>
            <a:r>
              <a:rPr smtClean="0"/>
              <a:t>程序</a:t>
            </a:r>
            <a:r>
              <a:rPr altLang="zh-CN" smtClean="0"/>
              <a:t>基本结构</a:t>
            </a:r>
            <a:endParaRPr smtClean="0"/>
          </a:p>
        </p:txBody>
      </p:sp>
      <p:sp>
        <p:nvSpPr>
          <p:cNvPr id="6147" name="Rectangle 3"/>
          <p:cNvSpPr>
            <a:spLocks noGrp="1" noChangeArrowheads="1"/>
          </p:cNvSpPr>
          <p:nvPr>
            <p:ph idx="1"/>
          </p:nvPr>
        </p:nvSpPr>
        <p:spPr/>
        <p:txBody>
          <a:bodyPr/>
          <a:lstStyle/>
          <a:p>
            <a:pPr>
              <a:buFont typeface="Wingdings" panose="05000000000000000000" pitchFamily="2" charset="2"/>
              <a:buNone/>
            </a:pPr>
            <a:r>
              <a:rPr lang="zh-CN" altLang="zh-CN" smtClean="0"/>
              <a:t>三种基本结构</a:t>
            </a:r>
            <a:endParaRPr lang="en-US" altLang="zh-CN" smtClean="0"/>
          </a:p>
          <a:p>
            <a:pPr>
              <a:buFont typeface="Wingdings" panose="05000000000000000000" pitchFamily="2" charset="2"/>
              <a:buNone/>
            </a:pPr>
            <a:r>
              <a:rPr lang="en-US" altLang="zh-CN" smtClean="0"/>
              <a:t>(3) </a:t>
            </a:r>
            <a:r>
              <a:rPr lang="zh-CN" altLang="zh-CN" smtClean="0"/>
              <a:t>循环结构</a:t>
            </a:r>
            <a:endParaRPr lang="en-US" altLang="zh-CN" smtClean="0"/>
          </a:p>
          <a:p>
            <a:pPr lvl="1">
              <a:buFont typeface="Wingdings" panose="05000000000000000000" pitchFamily="2" charset="2"/>
              <a:buNone/>
            </a:pPr>
            <a:r>
              <a:rPr lang="zh-CN" altLang="zh-CN" smtClean="0"/>
              <a:t>① 当型循环结构</a:t>
            </a:r>
            <a:endParaRPr lang="zh-CN" altLang="en-US" smtClean="0"/>
          </a:p>
        </p:txBody>
      </p:sp>
      <p:cxnSp>
        <p:nvCxnSpPr>
          <p:cNvPr id="4" name="直接箭头连接符 3"/>
          <p:cNvCxnSpPr>
            <a:cxnSpLocks noChangeShapeType="1"/>
          </p:cNvCxnSpPr>
          <p:nvPr/>
        </p:nvCxnSpPr>
        <p:spPr bwMode="auto">
          <a:xfrm rot="5400000">
            <a:off x="2215356" y="3958432"/>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 name="直接箭头连接符 4"/>
          <p:cNvCxnSpPr>
            <a:cxnSpLocks noChangeShapeType="1"/>
          </p:cNvCxnSpPr>
          <p:nvPr/>
        </p:nvCxnSpPr>
        <p:spPr bwMode="auto">
          <a:xfrm>
            <a:off x="1071563" y="3857625"/>
            <a:ext cx="1357312"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6" name="TextBox 5"/>
          <p:cNvSpPr txBox="1">
            <a:spLocks noChangeArrowheads="1"/>
          </p:cNvSpPr>
          <p:nvPr/>
        </p:nvSpPr>
        <p:spPr bwMode="auto">
          <a:xfrm>
            <a:off x="1928813" y="5072063"/>
            <a:ext cx="1000125"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A</a:t>
            </a:r>
            <a:endParaRPr kumimoji="1" lang="zh-CN" altLang="en-US" b="1">
              <a:solidFill>
                <a:srgbClr val="0000CC"/>
              </a:solidFill>
              <a:ea typeface="宋体" panose="02010600030101010101" pitchFamily="2" charset="-122"/>
            </a:endParaRPr>
          </a:p>
        </p:txBody>
      </p:sp>
      <p:cxnSp>
        <p:nvCxnSpPr>
          <p:cNvPr id="7" name="直接箭头连接符 6"/>
          <p:cNvCxnSpPr>
            <a:cxnSpLocks noChangeShapeType="1"/>
          </p:cNvCxnSpPr>
          <p:nvPr/>
        </p:nvCxnSpPr>
        <p:spPr bwMode="auto">
          <a:xfrm rot="5400000">
            <a:off x="2215356" y="6357144"/>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11" name="直接连接符 10"/>
          <p:cNvCxnSpPr>
            <a:cxnSpLocks noChangeShapeType="1"/>
          </p:cNvCxnSpPr>
          <p:nvPr/>
        </p:nvCxnSpPr>
        <p:spPr bwMode="auto">
          <a:xfrm rot="10800000">
            <a:off x="1071563" y="5857875"/>
            <a:ext cx="1357312"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12" name="TextBox 11"/>
          <p:cNvSpPr txBox="1">
            <a:spLocks noChangeArrowheads="1"/>
          </p:cNvSpPr>
          <p:nvPr/>
        </p:nvSpPr>
        <p:spPr bwMode="auto">
          <a:xfrm>
            <a:off x="2286000" y="4572000"/>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grpSp>
        <p:nvGrpSpPr>
          <p:cNvPr id="2" name="组合 13"/>
          <p:cNvGrpSpPr>
            <a:grpSpLocks/>
          </p:cNvGrpSpPr>
          <p:nvPr/>
        </p:nvGrpSpPr>
        <p:grpSpPr bwMode="auto">
          <a:xfrm>
            <a:off x="1643063" y="4071938"/>
            <a:ext cx="1571625" cy="555625"/>
            <a:chOff x="1571604" y="3444876"/>
            <a:chExt cx="1571636" cy="555628"/>
          </a:xfrm>
        </p:grpSpPr>
        <p:sp>
          <p:nvSpPr>
            <p:cNvPr id="174124" name="流程图: 决策 8"/>
            <p:cNvSpPr>
              <a:spLocks noChangeArrowheads="1"/>
            </p:cNvSpPr>
            <p:nvPr/>
          </p:nvSpPr>
          <p:spPr bwMode="auto">
            <a:xfrm>
              <a:off x="1571604" y="3500438"/>
              <a:ext cx="1571636" cy="500066"/>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3200" b="1">
                <a:solidFill>
                  <a:srgbClr val="0000CC"/>
                </a:solidFill>
                <a:ea typeface="宋体" panose="02010600030101010101" pitchFamily="2" charset="-122"/>
              </a:endParaRPr>
            </a:p>
          </p:txBody>
        </p:sp>
        <p:sp>
          <p:nvSpPr>
            <p:cNvPr id="174125" name="TextBox 12"/>
            <p:cNvSpPr txBox="1">
              <a:spLocks noChangeArrowheads="1"/>
            </p:cNvSpPr>
            <p:nvPr/>
          </p:nvSpPr>
          <p:spPr bwMode="auto">
            <a:xfrm>
              <a:off x="1857356" y="3444876"/>
              <a:ext cx="9286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p1</a:t>
              </a:r>
              <a:endParaRPr kumimoji="1" lang="zh-CN" altLang="en-US" b="1">
                <a:solidFill>
                  <a:srgbClr val="0000CC"/>
                </a:solidFill>
                <a:ea typeface="宋体" panose="02010600030101010101" pitchFamily="2" charset="-122"/>
              </a:endParaRPr>
            </a:p>
          </p:txBody>
        </p:sp>
      </p:grpSp>
      <p:cxnSp>
        <p:nvCxnSpPr>
          <p:cNvPr id="18" name="直接箭头连接符 17"/>
          <p:cNvCxnSpPr>
            <a:cxnSpLocks noChangeShapeType="1"/>
          </p:cNvCxnSpPr>
          <p:nvPr/>
        </p:nvCxnSpPr>
        <p:spPr bwMode="auto">
          <a:xfrm rot="5400000">
            <a:off x="2215356" y="4856957"/>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19" name="直接连接符 18"/>
          <p:cNvCxnSpPr>
            <a:cxnSpLocks noChangeShapeType="1"/>
          </p:cNvCxnSpPr>
          <p:nvPr/>
        </p:nvCxnSpPr>
        <p:spPr bwMode="auto">
          <a:xfrm rot="10800000">
            <a:off x="3214688" y="4357688"/>
            <a:ext cx="57150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22" name="TextBox 21"/>
          <p:cNvSpPr txBox="1">
            <a:spLocks noChangeArrowheads="1"/>
          </p:cNvSpPr>
          <p:nvPr/>
        </p:nvSpPr>
        <p:spPr bwMode="auto">
          <a:xfrm>
            <a:off x="3071813" y="3905250"/>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cxnSp>
        <p:nvCxnSpPr>
          <p:cNvPr id="23" name="直接连接符 22"/>
          <p:cNvCxnSpPr>
            <a:cxnSpLocks noChangeShapeType="1"/>
          </p:cNvCxnSpPr>
          <p:nvPr/>
        </p:nvCxnSpPr>
        <p:spPr bwMode="auto">
          <a:xfrm rot="5400000" flipH="1" flipV="1">
            <a:off x="71438" y="4857750"/>
            <a:ext cx="200025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rot="5400000" flipH="1" flipV="1">
            <a:off x="2886869" y="5244307"/>
            <a:ext cx="1785937" cy="1270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27" name="直接连接符 26"/>
          <p:cNvCxnSpPr>
            <a:cxnSpLocks noChangeShapeType="1"/>
          </p:cNvCxnSpPr>
          <p:nvPr/>
        </p:nvCxnSpPr>
        <p:spPr bwMode="auto">
          <a:xfrm rot="10800000">
            <a:off x="2428875" y="6143625"/>
            <a:ext cx="1357313"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34" name="直接连接符 33"/>
          <p:cNvCxnSpPr>
            <a:cxnSpLocks noChangeShapeType="1"/>
            <a:stCxn id="6" idx="2"/>
          </p:cNvCxnSpPr>
          <p:nvPr/>
        </p:nvCxnSpPr>
        <p:spPr bwMode="auto">
          <a:xfrm rot="5400000">
            <a:off x="2297906" y="5726907"/>
            <a:ext cx="261937"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57" name="直接箭头连接符 56"/>
          <p:cNvCxnSpPr>
            <a:cxnSpLocks noChangeShapeType="1"/>
          </p:cNvCxnSpPr>
          <p:nvPr/>
        </p:nvCxnSpPr>
        <p:spPr bwMode="auto">
          <a:xfrm rot="5400000">
            <a:off x="6228556" y="3101182"/>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8" name="直接箭头连接符 57"/>
          <p:cNvCxnSpPr>
            <a:cxnSpLocks noChangeShapeType="1"/>
          </p:cNvCxnSpPr>
          <p:nvPr/>
        </p:nvCxnSpPr>
        <p:spPr bwMode="auto">
          <a:xfrm>
            <a:off x="5084763" y="3000375"/>
            <a:ext cx="1357312"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60" name="直接箭头连接符 59"/>
          <p:cNvCxnSpPr>
            <a:cxnSpLocks noChangeShapeType="1"/>
          </p:cNvCxnSpPr>
          <p:nvPr/>
        </p:nvCxnSpPr>
        <p:spPr bwMode="auto">
          <a:xfrm rot="5400000">
            <a:off x="6215856" y="6285707"/>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61" name="直接连接符 60"/>
          <p:cNvCxnSpPr>
            <a:cxnSpLocks noChangeShapeType="1"/>
          </p:cNvCxnSpPr>
          <p:nvPr/>
        </p:nvCxnSpPr>
        <p:spPr bwMode="auto">
          <a:xfrm rot="10800000">
            <a:off x="5072063" y="5786438"/>
            <a:ext cx="1357312"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62" name="TextBox 61"/>
          <p:cNvSpPr txBox="1">
            <a:spLocks noChangeArrowheads="1"/>
          </p:cNvSpPr>
          <p:nvPr/>
        </p:nvSpPr>
        <p:spPr bwMode="auto">
          <a:xfrm>
            <a:off x="6429375" y="3714750"/>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grpSp>
        <p:nvGrpSpPr>
          <p:cNvPr id="3" name="组合 13"/>
          <p:cNvGrpSpPr>
            <a:grpSpLocks/>
          </p:cNvGrpSpPr>
          <p:nvPr/>
        </p:nvGrpSpPr>
        <p:grpSpPr bwMode="auto">
          <a:xfrm>
            <a:off x="5475288" y="3265488"/>
            <a:ext cx="1941512" cy="530225"/>
            <a:chOff x="1571604" y="3470276"/>
            <a:chExt cx="1571636" cy="530228"/>
          </a:xfrm>
        </p:grpSpPr>
        <p:sp>
          <p:nvSpPr>
            <p:cNvPr id="174122" name="流程图: 决策 63"/>
            <p:cNvSpPr>
              <a:spLocks noChangeArrowheads="1"/>
            </p:cNvSpPr>
            <p:nvPr/>
          </p:nvSpPr>
          <p:spPr bwMode="auto">
            <a:xfrm>
              <a:off x="1571604" y="3500438"/>
              <a:ext cx="1571636" cy="500066"/>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3200" b="1">
                <a:solidFill>
                  <a:srgbClr val="0000CC"/>
                </a:solidFill>
                <a:ea typeface="宋体" panose="02010600030101010101" pitchFamily="2" charset="-122"/>
              </a:endParaRPr>
            </a:p>
          </p:txBody>
        </p:sp>
        <p:sp>
          <p:nvSpPr>
            <p:cNvPr id="174123" name="TextBox 64"/>
            <p:cNvSpPr txBox="1">
              <a:spLocks noChangeArrowheads="1"/>
            </p:cNvSpPr>
            <p:nvPr/>
          </p:nvSpPr>
          <p:spPr bwMode="auto">
            <a:xfrm>
              <a:off x="1857356" y="3470276"/>
              <a:ext cx="9286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x&lt;5</a:t>
              </a:r>
              <a:endParaRPr kumimoji="1" lang="zh-CN" altLang="en-US" b="1">
                <a:solidFill>
                  <a:srgbClr val="0000CC"/>
                </a:solidFill>
                <a:ea typeface="宋体" panose="02010600030101010101" pitchFamily="2" charset="-122"/>
              </a:endParaRPr>
            </a:p>
          </p:txBody>
        </p:sp>
      </p:grpSp>
      <p:cxnSp>
        <p:nvCxnSpPr>
          <p:cNvPr id="66" name="直接箭头连接符 65"/>
          <p:cNvCxnSpPr>
            <a:cxnSpLocks noChangeShapeType="1"/>
          </p:cNvCxnSpPr>
          <p:nvPr/>
        </p:nvCxnSpPr>
        <p:spPr bwMode="auto">
          <a:xfrm rot="5400000">
            <a:off x="6215856" y="3999707"/>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67" name="直接连接符 66"/>
          <p:cNvCxnSpPr>
            <a:cxnSpLocks noChangeShapeType="1"/>
          </p:cNvCxnSpPr>
          <p:nvPr/>
        </p:nvCxnSpPr>
        <p:spPr bwMode="auto">
          <a:xfrm rot="10800000">
            <a:off x="7429500" y="3524250"/>
            <a:ext cx="57150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68" name="TextBox 67"/>
          <p:cNvSpPr txBox="1">
            <a:spLocks noChangeArrowheads="1"/>
          </p:cNvSpPr>
          <p:nvPr/>
        </p:nvSpPr>
        <p:spPr bwMode="auto">
          <a:xfrm>
            <a:off x="7286625" y="3071813"/>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cxnSp>
        <p:nvCxnSpPr>
          <p:cNvPr id="69" name="直接连接符 68"/>
          <p:cNvCxnSpPr>
            <a:cxnSpLocks noChangeShapeType="1"/>
          </p:cNvCxnSpPr>
          <p:nvPr/>
        </p:nvCxnSpPr>
        <p:spPr bwMode="auto">
          <a:xfrm rot="5400000" flipH="1" flipV="1">
            <a:off x="3685381" y="4387057"/>
            <a:ext cx="2786063" cy="1270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70" name="直接连接符 69"/>
          <p:cNvCxnSpPr>
            <a:cxnSpLocks noChangeShapeType="1"/>
          </p:cNvCxnSpPr>
          <p:nvPr/>
        </p:nvCxnSpPr>
        <p:spPr bwMode="auto">
          <a:xfrm rot="5400000" flipH="1" flipV="1">
            <a:off x="6727031" y="4798219"/>
            <a:ext cx="2547938"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71" name="直接连接符 70"/>
          <p:cNvCxnSpPr>
            <a:cxnSpLocks noChangeShapeType="1"/>
          </p:cNvCxnSpPr>
          <p:nvPr/>
        </p:nvCxnSpPr>
        <p:spPr bwMode="auto">
          <a:xfrm rot="10800000">
            <a:off x="6429375" y="6072188"/>
            <a:ext cx="157162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72" name="直接连接符 71"/>
          <p:cNvCxnSpPr>
            <a:cxnSpLocks noChangeShapeType="1"/>
          </p:cNvCxnSpPr>
          <p:nvPr/>
        </p:nvCxnSpPr>
        <p:spPr bwMode="auto">
          <a:xfrm rot="5400000">
            <a:off x="6298406" y="5631657"/>
            <a:ext cx="261937"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73" name="TextBox 72"/>
          <p:cNvSpPr txBox="1">
            <a:spLocks noChangeArrowheads="1"/>
          </p:cNvSpPr>
          <p:nvPr/>
        </p:nvSpPr>
        <p:spPr bwMode="auto">
          <a:xfrm>
            <a:off x="5786438" y="2428875"/>
            <a:ext cx="1285875" cy="438150"/>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2700"/>
              </a:lnSpc>
              <a:spcBef>
                <a:spcPct val="0"/>
              </a:spcBef>
              <a:buClrTx/>
              <a:buFontTx/>
              <a:buNone/>
            </a:pPr>
            <a:r>
              <a:rPr kumimoji="1" lang="en-US" altLang="zh-CN" b="1">
                <a:solidFill>
                  <a:srgbClr val="0000CC"/>
                </a:solidFill>
                <a:ea typeface="宋体" panose="02010600030101010101" pitchFamily="2" charset="-122"/>
              </a:rPr>
              <a:t>0</a:t>
            </a:r>
            <a:r>
              <a:rPr kumimoji="1" lang="en-US" altLang="zh-CN" b="1">
                <a:solidFill>
                  <a:srgbClr val="0000CC"/>
                </a:solidFill>
                <a:ea typeface="宋体" panose="02010600030101010101" pitchFamily="2" charset="-122"/>
                <a:sym typeface="Symbol" panose="05050102010706020507" pitchFamily="18" charset="2"/>
              </a:rPr>
              <a:t>x</a:t>
            </a:r>
          </a:p>
        </p:txBody>
      </p:sp>
      <p:cxnSp>
        <p:nvCxnSpPr>
          <p:cNvPr id="74" name="直接箭头连接符 73"/>
          <p:cNvCxnSpPr>
            <a:cxnSpLocks noChangeShapeType="1"/>
          </p:cNvCxnSpPr>
          <p:nvPr/>
        </p:nvCxnSpPr>
        <p:spPr bwMode="auto">
          <a:xfrm rot="5400000">
            <a:off x="6214269" y="2213769"/>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grpSp>
        <p:nvGrpSpPr>
          <p:cNvPr id="8" name="组合 26"/>
          <p:cNvGrpSpPr>
            <a:grpSpLocks/>
          </p:cNvGrpSpPr>
          <p:nvPr/>
        </p:nvGrpSpPr>
        <p:grpSpPr bwMode="auto">
          <a:xfrm>
            <a:off x="5286375" y="4143375"/>
            <a:ext cx="2376488" cy="523875"/>
            <a:chOff x="900784" y="4405161"/>
            <a:chExt cx="1968104" cy="523220"/>
          </a:xfrm>
        </p:grpSpPr>
        <p:sp>
          <p:nvSpPr>
            <p:cNvPr id="174120" name="平行四边形 75"/>
            <p:cNvSpPr>
              <a:spLocks noChangeArrowheads="1"/>
            </p:cNvSpPr>
            <p:nvPr/>
          </p:nvSpPr>
          <p:spPr bwMode="auto">
            <a:xfrm>
              <a:off x="900784" y="4476599"/>
              <a:ext cx="1954962" cy="428628"/>
            </a:xfrm>
            <a:prstGeom prst="parallelogram">
              <a:avLst>
                <a:gd name="adj" fmla="val 25001"/>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2000" b="1" baseline="-25000">
                <a:solidFill>
                  <a:srgbClr val="0000CC"/>
                </a:solidFill>
                <a:ea typeface="宋体" panose="02010600030101010101" pitchFamily="2" charset="-122"/>
              </a:endParaRPr>
            </a:p>
          </p:txBody>
        </p:sp>
        <p:sp>
          <p:nvSpPr>
            <p:cNvPr id="174121" name="TextBox 76"/>
            <p:cNvSpPr txBox="1">
              <a:spLocks noChangeArrowheads="1"/>
            </p:cNvSpPr>
            <p:nvPr/>
          </p:nvSpPr>
          <p:spPr bwMode="auto">
            <a:xfrm>
              <a:off x="959964" y="4405161"/>
              <a:ext cx="19089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输出</a:t>
              </a:r>
              <a:r>
                <a:rPr kumimoji="1" lang="en-US" altLang="zh-CN" b="1">
                  <a:solidFill>
                    <a:srgbClr val="0000CC"/>
                  </a:solidFill>
                  <a:ea typeface="宋体" panose="02010600030101010101" pitchFamily="2" charset="-122"/>
                </a:rPr>
                <a:t>x</a:t>
              </a:r>
              <a:r>
                <a:rPr kumimoji="1" lang="zh-CN" altLang="en-US" b="1">
                  <a:solidFill>
                    <a:srgbClr val="0000CC"/>
                  </a:solidFill>
                  <a:ea typeface="宋体" panose="02010600030101010101" pitchFamily="2" charset="-122"/>
                </a:rPr>
                <a:t>的值</a:t>
              </a:r>
            </a:p>
          </p:txBody>
        </p:sp>
      </p:grpSp>
      <p:sp>
        <p:nvSpPr>
          <p:cNvPr id="78" name="TextBox 77"/>
          <p:cNvSpPr txBox="1">
            <a:spLocks noChangeArrowheads="1"/>
          </p:cNvSpPr>
          <p:nvPr/>
        </p:nvSpPr>
        <p:spPr bwMode="auto">
          <a:xfrm>
            <a:off x="5572125" y="5072063"/>
            <a:ext cx="1714500" cy="438150"/>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2700"/>
              </a:lnSpc>
              <a:spcBef>
                <a:spcPct val="0"/>
              </a:spcBef>
              <a:buClrTx/>
              <a:buFontTx/>
              <a:buNone/>
            </a:pPr>
            <a:r>
              <a:rPr kumimoji="1" lang="en-US" altLang="zh-CN" b="1">
                <a:solidFill>
                  <a:srgbClr val="0000CC"/>
                </a:solidFill>
                <a:ea typeface="宋体" panose="02010600030101010101" pitchFamily="2" charset="-122"/>
              </a:rPr>
              <a:t>x+1</a:t>
            </a:r>
            <a:r>
              <a:rPr kumimoji="1" lang="en-US" altLang="zh-CN" b="1">
                <a:solidFill>
                  <a:srgbClr val="0000CC"/>
                </a:solidFill>
                <a:ea typeface="宋体" panose="02010600030101010101" pitchFamily="2" charset="-122"/>
                <a:sym typeface="Symbol" panose="05050102010706020507" pitchFamily="18" charset="2"/>
              </a:rPr>
              <a:t>x</a:t>
            </a:r>
          </a:p>
        </p:txBody>
      </p:sp>
      <p:cxnSp>
        <p:nvCxnSpPr>
          <p:cNvPr id="79" name="直接箭头连接符 78"/>
          <p:cNvCxnSpPr>
            <a:cxnSpLocks noChangeShapeType="1"/>
          </p:cNvCxnSpPr>
          <p:nvPr/>
        </p:nvCxnSpPr>
        <p:spPr bwMode="auto">
          <a:xfrm rot="5400000">
            <a:off x="6214269" y="4856957"/>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83" name="流程图: 过程 82"/>
          <p:cNvSpPr>
            <a:spLocks noChangeArrowheads="1"/>
          </p:cNvSpPr>
          <p:nvPr/>
        </p:nvSpPr>
        <p:spPr bwMode="auto">
          <a:xfrm>
            <a:off x="4635500" y="2933700"/>
            <a:ext cx="3786188" cy="3714750"/>
          </a:xfrm>
          <a:prstGeom prst="flowChartProcess">
            <a:avLst/>
          </a:prstGeom>
          <a:noFill/>
          <a:ln w="38100" algn="ctr">
            <a:solidFill>
              <a:srgbClr val="C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84" name="圆角矩形标注 83"/>
          <p:cNvSpPr>
            <a:spLocks noChangeArrowheads="1"/>
          </p:cNvSpPr>
          <p:nvPr/>
        </p:nvSpPr>
        <p:spPr bwMode="auto">
          <a:xfrm>
            <a:off x="2857500" y="857250"/>
            <a:ext cx="2786063" cy="642938"/>
          </a:xfrm>
          <a:prstGeom prst="wedgeRoundRectCallout">
            <a:avLst>
              <a:gd name="adj1" fmla="val 53162"/>
              <a:gd name="adj2" fmla="val 136259"/>
              <a:gd name="adj3" fmla="val 16667"/>
            </a:avLst>
          </a:prstGeom>
          <a:solidFill>
            <a:srgbClr val="FFFFCC"/>
          </a:solidFill>
          <a:ln w="9525" algn="ctr">
            <a:solidFill>
              <a:schemeClr val="tx1"/>
            </a:solidFill>
            <a:miter lim="800000"/>
            <a:headEnd/>
            <a:tailEnd/>
          </a:ln>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zh-CN" b="1">
                <a:solidFill>
                  <a:srgbClr val="C00000"/>
                </a:solidFill>
                <a:ea typeface="宋体" panose="02010600030101010101" pitchFamily="2" charset="-122"/>
              </a:rPr>
              <a:t>输出</a:t>
            </a:r>
            <a:r>
              <a:rPr kumimoji="1" lang="en-US" altLang="zh-CN" b="1">
                <a:solidFill>
                  <a:srgbClr val="C00000"/>
                </a:solidFill>
                <a:ea typeface="宋体" panose="02010600030101010101" pitchFamily="2" charset="-122"/>
              </a:rPr>
              <a:t>1,2,3,4,5</a:t>
            </a:r>
            <a:endParaRPr kumimoji="1" lang="zh-CN" altLang="en-US" b="1">
              <a:solidFill>
                <a:srgbClr val="C00000"/>
              </a:solidFill>
              <a:ea typeface="宋体" panose="02010600030101010101" pitchFamily="2" charset="-122"/>
            </a:endParaRPr>
          </a:p>
        </p:txBody>
      </p:sp>
      <p:pic>
        <p:nvPicPr>
          <p:cNvPr id="174118"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灯片编号占位符 9"/>
          <p:cNvSpPr>
            <a:spLocks noGrp="1"/>
          </p:cNvSpPr>
          <p:nvPr>
            <p:ph type="sldNum" sz="quarter" idx="10"/>
          </p:nvPr>
        </p:nvSpPr>
        <p:spPr/>
        <p:txBody>
          <a:bodyPr/>
          <a:lstStyle/>
          <a:p>
            <a:pPr>
              <a:defRPr/>
            </a:pPr>
            <a:fld id="{B9B37227-F9C5-4371-8F7B-2494EF775CBC}" type="slidenum">
              <a:rPr lang="en-US" altLang="zh-CN"/>
              <a:pPr>
                <a:defRPr/>
              </a:pPr>
              <a:t>138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animEffect transition="in" filter="blinds(horizontal)">
                                      <p:cBhvr>
                                        <p:cTn id="7" dur="500"/>
                                        <p:tgtEl>
                                          <p:spTgt spid="614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Top)">
                                      <p:cBhvr>
                                        <p:cTn id="12" dur="500"/>
                                        <p:tgtEl>
                                          <p:spTgt spid="4"/>
                                        </p:tgtEl>
                                      </p:cBhvr>
                                    </p:animEffect>
                                  </p:child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par>
                          <p:cTn id="22" fill="hold" nodeType="afterGroup">
                            <p:stCondLst>
                              <p:cond delay="500"/>
                            </p:stCondLst>
                            <p:childTnLst>
                              <p:par>
                                <p:cTn id="23" presetID="12" presetClass="entr" presetSubtype="1"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slide(fromTop)">
                                      <p:cBhvr>
                                        <p:cTn id="25" dur="500"/>
                                        <p:tgtEl>
                                          <p:spTgt spid="18"/>
                                        </p:tgtEl>
                                      </p:cBhvr>
                                    </p:animEffect>
                                  </p:childTnLst>
                                </p:cTn>
                              </p:par>
                            </p:childTnLst>
                          </p:cTn>
                        </p:par>
                        <p:par>
                          <p:cTn id="26" fill="hold" nodeType="afterGroup">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1"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slide(fromTop)">
                                      <p:cBhvr>
                                        <p:cTn id="34" dur="500"/>
                                        <p:tgtEl>
                                          <p:spTgt spid="34"/>
                                        </p:tgtEl>
                                      </p:cBhvr>
                                    </p:animEffect>
                                  </p:childTnLst>
                                </p:cTn>
                              </p:par>
                            </p:childTnLst>
                          </p:cTn>
                        </p:par>
                        <p:par>
                          <p:cTn id="35" fill="hold" nodeType="afterGroup">
                            <p:stCondLst>
                              <p:cond delay="500"/>
                            </p:stCondLst>
                            <p:childTnLst>
                              <p:par>
                                <p:cTn id="36" presetID="12" presetClass="entr" presetSubtype="2"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slide(fromRight)">
                                      <p:cBhvr>
                                        <p:cTn id="38" dur="500"/>
                                        <p:tgtEl>
                                          <p:spTgt spid="11"/>
                                        </p:tgtEl>
                                      </p:cBhvr>
                                    </p:animEffect>
                                  </p:childTnLst>
                                </p:cTn>
                              </p:par>
                            </p:childTnLst>
                          </p:cTn>
                        </p:par>
                        <p:par>
                          <p:cTn id="39" fill="hold" nodeType="afterGroup">
                            <p:stCondLst>
                              <p:cond delay="1000"/>
                            </p:stCondLst>
                            <p:childTnLst>
                              <p:par>
                                <p:cTn id="40" presetID="12" presetClass="entr" presetSubtype="4"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slide(fromBottom)">
                                      <p:cBhvr>
                                        <p:cTn id="42" dur="500"/>
                                        <p:tgtEl>
                                          <p:spTgt spid="23"/>
                                        </p:tgtEl>
                                      </p:cBhvr>
                                    </p:animEffect>
                                  </p:childTnLst>
                                </p:cTn>
                              </p:par>
                            </p:childTnLst>
                          </p:cTn>
                        </p:par>
                        <p:par>
                          <p:cTn id="43" fill="hold" nodeType="afterGroup">
                            <p:stCondLst>
                              <p:cond delay="1500"/>
                            </p:stCondLst>
                            <p:childTnLst>
                              <p:par>
                                <p:cTn id="44" presetID="12" presetClass="entr" presetSubtype="8"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slide(fromLeft)">
                                      <p:cBhvr>
                                        <p:cTn id="46" dur="500"/>
                                        <p:tgtEl>
                                          <p:spTgt spid="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blinds(horizontal)">
                                      <p:cBhvr>
                                        <p:cTn id="51" dur="500"/>
                                        <p:tgtEl>
                                          <p:spTgt spid="22"/>
                                        </p:tgtEl>
                                      </p:cBhvr>
                                    </p:animEffect>
                                  </p:childTnLst>
                                </p:cTn>
                              </p:par>
                            </p:childTnLst>
                          </p:cTn>
                        </p:par>
                        <p:par>
                          <p:cTn id="52" fill="hold" nodeType="afterGroup">
                            <p:stCondLst>
                              <p:cond delay="500"/>
                            </p:stCondLst>
                            <p:childTnLst>
                              <p:par>
                                <p:cTn id="53" presetID="12" presetClass="entr" presetSubtype="8"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slide(fromLeft)">
                                      <p:cBhvr>
                                        <p:cTn id="55" dur="500"/>
                                        <p:tgtEl>
                                          <p:spTgt spid="19"/>
                                        </p:tgtEl>
                                      </p:cBhvr>
                                    </p:animEffect>
                                  </p:childTnLst>
                                </p:cTn>
                              </p:par>
                            </p:childTnLst>
                          </p:cTn>
                        </p:par>
                        <p:par>
                          <p:cTn id="56" fill="hold" nodeType="afterGroup">
                            <p:stCondLst>
                              <p:cond delay="1000"/>
                            </p:stCondLst>
                            <p:childTnLst>
                              <p:par>
                                <p:cTn id="57" presetID="12" presetClass="entr" presetSubtype="1"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slide(fromTop)">
                                      <p:cBhvr>
                                        <p:cTn id="59" dur="500"/>
                                        <p:tgtEl>
                                          <p:spTgt spid="26"/>
                                        </p:tgtEl>
                                      </p:cBhvr>
                                    </p:animEffect>
                                  </p:childTnLst>
                                </p:cTn>
                              </p:par>
                            </p:childTnLst>
                          </p:cTn>
                        </p:par>
                        <p:par>
                          <p:cTn id="60" fill="hold" nodeType="afterGroup">
                            <p:stCondLst>
                              <p:cond delay="1500"/>
                            </p:stCondLst>
                            <p:childTnLst>
                              <p:par>
                                <p:cTn id="61" presetID="12" presetClass="entr" presetSubtype="2"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slide(fromRight)">
                                      <p:cBhvr>
                                        <p:cTn id="63" dur="500"/>
                                        <p:tgtEl>
                                          <p:spTgt spid="27"/>
                                        </p:tgtEl>
                                      </p:cBhvr>
                                    </p:animEffect>
                                  </p:childTnLst>
                                </p:cTn>
                              </p:par>
                            </p:childTnLst>
                          </p:cTn>
                        </p:par>
                        <p:par>
                          <p:cTn id="64" fill="hold" nodeType="afterGroup">
                            <p:stCondLst>
                              <p:cond delay="2000"/>
                            </p:stCondLst>
                            <p:childTnLst>
                              <p:par>
                                <p:cTn id="65" presetID="12" presetClass="entr" presetSubtype="1" fill="hold" nodeType="after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slide(fromTop)">
                                      <p:cBhvr>
                                        <p:cTn id="67" dur="500"/>
                                        <p:tgtEl>
                                          <p:spTgt spid="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1" fill="hold" nodeType="click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slide(fromTop)">
                                      <p:cBhvr>
                                        <p:cTn id="72" dur="500"/>
                                        <p:tgtEl>
                                          <p:spTgt spid="74"/>
                                        </p:tgtEl>
                                      </p:cBhvr>
                                    </p:animEffect>
                                  </p:childTnLst>
                                </p:cTn>
                              </p:par>
                            </p:childTnLst>
                          </p:cTn>
                        </p:par>
                        <p:par>
                          <p:cTn id="73" fill="hold" nodeType="afterGroup">
                            <p:stCondLst>
                              <p:cond delay="500"/>
                            </p:stCondLst>
                            <p:childTnLst>
                              <p:par>
                                <p:cTn id="74" presetID="3" presetClass="entr" presetSubtype="10" fill="hold" grpId="0" nodeType="after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blinds(horizontal)">
                                      <p:cBhvr>
                                        <p:cTn id="76" dur="500"/>
                                        <p:tgtEl>
                                          <p:spTgt spid="7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2" presetClass="entr" presetSubtype="1"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slide(fromTop)">
                                      <p:cBhvr>
                                        <p:cTn id="81" dur="500"/>
                                        <p:tgtEl>
                                          <p:spTgt spid="57"/>
                                        </p:tgtEl>
                                      </p:cBhvr>
                                    </p:animEffect>
                                  </p:childTnLst>
                                </p:cTn>
                              </p:par>
                            </p:childTnLst>
                          </p:cTn>
                        </p:par>
                        <p:par>
                          <p:cTn id="82" fill="hold" nodeType="afterGroup">
                            <p:stCondLst>
                              <p:cond delay="500"/>
                            </p:stCondLst>
                            <p:childTnLst>
                              <p:par>
                                <p:cTn id="83" presetID="3" presetClass="entr" presetSubtype="1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blinds(horizontal)">
                                      <p:cBhvr>
                                        <p:cTn id="85" dur="500"/>
                                        <p:tgtEl>
                                          <p:spTgt spid="3"/>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62"/>
                                        </p:tgtEl>
                                        <p:attrNameLst>
                                          <p:attrName>style.visibility</p:attrName>
                                        </p:attrNameLst>
                                      </p:cBhvr>
                                      <p:to>
                                        <p:strVal val="visible"/>
                                      </p:to>
                                    </p:set>
                                    <p:animEffect transition="in" filter="blinds(horizontal)">
                                      <p:cBhvr>
                                        <p:cTn id="90" dur="500"/>
                                        <p:tgtEl>
                                          <p:spTgt spid="62"/>
                                        </p:tgtEl>
                                      </p:cBhvr>
                                    </p:animEffect>
                                  </p:childTnLst>
                                </p:cTn>
                              </p:par>
                            </p:childTnLst>
                          </p:cTn>
                        </p:par>
                        <p:par>
                          <p:cTn id="91" fill="hold" nodeType="afterGroup">
                            <p:stCondLst>
                              <p:cond delay="500"/>
                            </p:stCondLst>
                            <p:childTnLst>
                              <p:par>
                                <p:cTn id="92" presetID="12" presetClass="entr" presetSubtype="1" fill="hold" nodeType="after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slide(fromTop)">
                                      <p:cBhvr>
                                        <p:cTn id="94" dur="500"/>
                                        <p:tgtEl>
                                          <p:spTgt spid="66"/>
                                        </p:tgtEl>
                                      </p:cBhvr>
                                    </p:animEffect>
                                  </p:childTnLst>
                                </p:cTn>
                              </p:par>
                            </p:childTnLst>
                          </p:cTn>
                        </p:par>
                        <p:par>
                          <p:cTn id="95" fill="hold" nodeType="afterGroup">
                            <p:stCondLst>
                              <p:cond delay="1000"/>
                            </p:stCondLst>
                            <p:childTnLst>
                              <p:par>
                                <p:cTn id="96" presetID="3" presetClass="entr" presetSubtype="10" fill="hold" nodeType="afterEffect">
                                  <p:stCondLst>
                                    <p:cond delay="0"/>
                                  </p:stCondLst>
                                  <p:childTnLst>
                                    <p:set>
                                      <p:cBhvr>
                                        <p:cTn id="97" dur="1" fill="hold">
                                          <p:stCondLst>
                                            <p:cond delay="0"/>
                                          </p:stCondLst>
                                        </p:cTn>
                                        <p:tgtEl>
                                          <p:spTgt spid="8"/>
                                        </p:tgtEl>
                                        <p:attrNameLst>
                                          <p:attrName>style.visibility</p:attrName>
                                        </p:attrNameLst>
                                      </p:cBhvr>
                                      <p:to>
                                        <p:strVal val="visible"/>
                                      </p:to>
                                    </p:set>
                                    <p:animEffect transition="in" filter="blinds(horizontal)">
                                      <p:cBhvr>
                                        <p:cTn id="98" dur="500"/>
                                        <p:tgtEl>
                                          <p:spTgt spid="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2" presetClass="entr" presetSubtype="1" fill="hold" nodeType="clickEffect">
                                  <p:stCondLst>
                                    <p:cond delay="0"/>
                                  </p:stCondLst>
                                  <p:childTnLst>
                                    <p:set>
                                      <p:cBhvr>
                                        <p:cTn id="102" dur="1" fill="hold">
                                          <p:stCondLst>
                                            <p:cond delay="0"/>
                                          </p:stCondLst>
                                        </p:cTn>
                                        <p:tgtEl>
                                          <p:spTgt spid="79"/>
                                        </p:tgtEl>
                                        <p:attrNameLst>
                                          <p:attrName>style.visibility</p:attrName>
                                        </p:attrNameLst>
                                      </p:cBhvr>
                                      <p:to>
                                        <p:strVal val="visible"/>
                                      </p:to>
                                    </p:set>
                                    <p:animEffect transition="in" filter="slide(fromTop)">
                                      <p:cBhvr>
                                        <p:cTn id="103" dur="500"/>
                                        <p:tgtEl>
                                          <p:spTgt spid="79"/>
                                        </p:tgtEl>
                                      </p:cBhvr>
                                    </p:animEffect>
                                  </p:childTnLst>
                                </p:cTn>
                              </p:par>
                            </p:childTnLst>
                          </p:cTn>
                        </p:par>
                        <p:par>
                          <p:cTn id="104" fill="hold" nodeType="afterGroup">
                            <p:stCondLst>
                              <p:cond delay="500"/>
                            </p:stCondLst>
                            <p:childTnLst>
                              <p:par>
                                <p:cTn id="105" presetID="3" presetClass="entr" presetSubtype="10" fill="hold" grpId="0" nodeType="afterEffect">
                                  <p:stCondLst>
                                    <p:cond delay="0"/>
                                  </p:stCondLst>
                                  <p:childTnLst>
                                    <p:set>
                                      <p:cBhvr>
                                        <p:cTn id="106" dur="1" fill="hold">
                                          <p:stCondLst>
                                            <p:cond delay="0"/>
                                          </p:stCondLst>
                                        </p:cTn>
                                        <p:tgtEl>
                                          <p:spTgt spid="78"/>
                                        </p:tgtEl>
                                        <p:attrNameLst>
                                          <p:attrName>style.visibility</p:attrName>
                                        </p:attrNameLst>
                                      </p:cBhvr>
                                      <p:to>
                                        <p:strVal val="visible"/>
                                      </p:to>
                                    </p:set>
                                    <p:animEffect transition="in" filter="blinds(horizontal)">
                                      <p:cBhvr>
                                        <p:cTn id="107" dur="500"/>
                                        <p:tgtEl>
                                          <p:spTgt spid="7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2" presetClass="entr" presetSubtype="1" fill="hold" nodeType="click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slide(fromTop)">
                                      <p:cBhvr>
                                        <p:cTn id="112" dur="500"/>
                                        <p:tgtEl>
                                          <p:spTgt spid="72"/>
                                        </p:tgtEl>
                                      </p:cBhvr>
                                    </p:animEffect>
                                  </p:childTnLst>
                                </p:cTn>
                              </p:par>
                            </p:childTnLst>
                          </p:cTn>
                        </p:par>
                        <p:par>
                          <p:cTn id="113" fill="hold" nodeType="afterGroup">
                            <p:stCondLst>
                              <p:cond delay="500"/>
                            </p:stCondLst>
                            <p:childTnLst>
                              <p:par>
                                <p:cTn id="114" presetID="12" presetClass="entr" presetSubtype="2" fill="hold" nodeType="after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slide(fromRight)">
                                      <p:cBhvr>
                                        <p:cTn id="116" dur="500"/>
                                        <p:tgtEl>
                                          <p:spTgt spid="61"/>
                                        </p:tgtEl>
                                      </p:cBhvr>
                                    </p:animEffect>
                                  </p:childTnLst>
                                </p:cTn>
                              </p:par>
                            </p:childTnLst>
                          </p:cTn>
                        </p:par>
                        <p:par>
                          <p:cTn id="117" fill="hold" nodeType="afterGroup">
                            <p:stCondLst>
                              <p:cond delay="1000"/>
                            </p:stCondLst>
                            <p:childTnLst>
                              <p:par>
                                <p:cTn id="118" presetID="12" presetClass="entr" presetSubtype="4" fill="hold" nodeType="afterEffect">
                                  <p:stCondLst>
                                    <p:cond delay="0"/>
                                  </p:stCondLst>
                                  <p:childTnLst>
                                    <p:set>
                                      <p:cBhvr>
                                        <p:cTn id="119" dur="1" fill="hold">
                                          <p:stCondLst>
                                            <p:cond delay="0"/>
                                          </p:stCondLst>
                                        </p:cTn>
                                        <p:tgtEl>
                                          <p:spTgt spid="69"/>
                                        </p:tgtEl>
                                        <p:attrNameLst>
                                          <p:attrName>style.visibility</p:attrName>
                                        </p:attrNameLst>
                                      </p:cBhvr>
                                      <p:to>
                                        <p:strVal val="visible"/>
                                      </p:to>
                                    </p:set>
                                    <p:animEffect transition="in" filter="slide(fromBottom)">
                                      <p:cBhvr>
                                        <p:cTn id="120" dur="500"/>
                                        <p:tgtEl>
                                          <p:spTgt spid="69"/>
                                        </p:tgtEl>
                                      </p:cBhvr>
                                    </p:animEffect>
                                  </p:childTnLst>
                                </p:cTn>
                              </p:par>
                            </p:childTnLst>
                          </p:cTn>
                        </p:par>
                        <p:par>
                          <p:cTn id="121" fill="hold" nodeType="afterGroup">
                            <p:stCondLst>
                              <p:cond delay="1500"/>
                            </p:stCondLst>
                            <p:childTnLst>
                              <p:par>
                                <p:cTn id="122" presetID="12" presetClass="entr" presetSubtype="8" fill="hold" nodeType="after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slide(fromLeft)">
                                      <p:cBhvr>
                                        <p:cTn id="124" dur="500"/>
                                        <p:tgtEl>
                                          <p:spTgt spid="58"/>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68"/>
                                        </p:tgtEl>
                                        <p:attrNameLst>
                                          <p:attrName>style.visibility</p:attrName>
                                        </p:attrNameLst>
                                      </p:cBhvr>
                                      <p:to>
                                        <p:strVal val="visible"/>
                                      </p:to>
                                    </p:set>
                                    <p:animEffect transition="in" filter="blinds(horizontal)">
                                      <p:cBhvr>
                                        <p:cTn id="129" dur="500"/>
                                        <p:tgtEl>
                                          <p:spTgt spid="68"/>
                                        </p:tgtEl>
                                      </p:cBhvr>
                                    </p:animEffect>
                                  </p:childTnLst>
                                </p:cTn>
                              </p:par>
                            </p:childTnLst>
                          </p:cTn>
                        </p:par>
                        <p:par>
                          <p:cTn id="130" fill="hold" nodeType="afterGroup">
                            <p:stCondLst>
                              <p:cond delay="500"/>
                            </p:stCondLst>
                            <p:childTnLst>
                              <p:par>
                                <p:cTn id="131" presetID="12" presetClass="entr" presetSubtype="8" fill="hold" nodeType="after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slide(fromLeft)">
                                      <p:cBhvr>
                                        <p:cTn id="133" dur="500"/>
                                        <p:tgtEl>
                                          <p:spTgt spid="67"/>
                                        </p:tgtEl>
                                      </p:cBhvr>
                                    </p:animEffect>
                                  </p:childTnLst>
                                </p:cTn>
                              </p:par>
                            </p:childTnLst>
                          </p:cTn>
                        </p:par>
                        <p:par>
                          <p:cTn id="134" fill="hold" nodeType="afterGroup">
                            <p:stCondLst>
                              <p:cond delay="1000"/>
                            </p:stCondLst>
                            <p:childTnLst>
                              <p:par>
                                <p:cTn id="135" presetID="12" presetClass="entr" presetSubtype="1" fill="hold" nodeType="after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slide(fromTop)">
                                      <p:cBhvr>
                                        <p:cTn id="137" dur="500"/>
                                        <p:tgtEl>
                                          <p:spTgt spid="70"/>
                                        </p:tgtEl>
                                      </p:cBhvr>
                                    </p:animEffect>
                                  </p:childTnLst>
                                </p:cTn>
                              </p:par>
                            </p:childTnLst>
                          </p:cTn>
                        </p:par>
                        <p:par>
                          <p:cTn id="138" fill="hold" nodeType="afterGroup">
                            <p:stCondLst>
                              <p:cond delay="1500"/>
                            </p:stCondLst>
                            <p:childTnLst>
                              <p:par>
                                <p:cTn id="139" presetID="12" presetClass="entr" presetSubtype="2" fill="hold" nodeType="afterEffect">
                                  <p:stCondLst>
                                    <p:cond delay="0"/>
                                  </p:stCondLst>
                                  <p:childTnLst>
                                    <p:set>
                                      <p:cBhvr>
                                        <p:cTn id="140" dur="1" fill="hold">
                                          <p:stCondLst>
                                            <p:cond delay="0"/>
                                          </p:stCondLst>
                                        </p:cTn>
                                        <p:tgtEl>
                                          <p:spTgt spid="71"/>
                                        </p:tgtEl>
                                        <p:attrNameLst>
                                          <p:attrName>style.visibility</p:attrName>
                                        </p:attrNameLst>
                                      </p:cBhvr>
                                      <p:to>
                                        <p:strVal val="visible"/>
                                      </p:to>
                                    </p:set>
                                    <p:animEffect transition="in" filter="slide(fromRight)">
                                      <p:cBhvr>
                                        <p:cTn id="141" dur="500"/>
                                        <p:tgtEl>
                                          <p:spTgt spid="71"/>
                                        </p:tgtEl>
                                      </p:cBhvr>
                                    </p:animEffect>
                                  </p:childTnLst>
                                </p:cTn>
                              </p:par>
                            </p:childTnLst>
                          </p:cTn>
                        </p:par>
                        <p:par>
                          <p:cTn id="142" fill="hold" nodeType="afterGroup">
                            <p:stCondLst>
                              <p:cond delay="2000"/>
                            </p:stCondLst>
                            <p:childTnLst>
                              <p:par>
                                <p:cTn id="143" presetID="12" presetClass="entr" presetSubtype="1" fill="hold" nodeType="afterEffect">
                                  <p:stCondLst>
                                    <p:cond delay="0"/>
                                  </p:stCondLst>
                                  <p:childTnLst>
                                    <p:set>
                                      <p:cBhvr>
                                        <p:cTn id="144" dur="1" fill="hold">
                                          <p:stCondLst>
                                            <p:cond delay="0"/>
                                          </p:stCondLst>
                                        </p:cTn>
                                        <p:tgtEl>
                                          <p:spTgt spid="60"/>
                                        </p:tgtEl>
                                        <p:attrNameLst>
                                          <p:attrName>style.visibility</p:attrName>
                                        </p:attrNameLst>
                                      </p:cBhvr>
                                      <p:to>
                                        <p:strVal val="visible"/>
                                      </p:to>
                                    </p:set>
                                    <p:animEffect transition="in" filter="slide(fromTop)">
                                      <p:cBhvr>
                                        <p:cTn id="145" dur="500"/>
                                        <p:tgtEl>
                                          <p:spTgt spid="60"/>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83"/>
                                        </p:tgtEl>
                                        <p:attrNameLst>
                                          <p:attrName>style.visibility</p:attrName>
                                        </p:attrNameLst>
                                      </p:cBhvr>
                                      <p:to>
                                        <p:strVal val="visible"/>
                                      </p:to>
                                    </p:set>
                                    <p:animEffect transition="in" filter="blinds(horizontal)">
                                      <p:cBhvr>
                                        <p:cTn id="150" dur="500"/>
                                        <p:tgtEl>
                                          <p:spTgt spid="83"/>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3" presetClass="entr" presetSubtype="10" fill="hold" grpId="0" nodeType="clickEffect">
                                  <p:stCondLst>
                                    <p:cond delay="0"/>
                                  </p:stCondLst>
                                  <p:childTnLst>
                                    <p:set>
                                      <p:cBhvr>
                                        <p:cTn id="154" dur="1" fill="hold">
                                          <p:stCondLst>
                                            <p:cond delay="0"/>
                                          </p:stCondLst>
                                        </p:cTn>
                                        <p:tgtEl>
                                          <p:spTgt spid="84"/>
                                        </p:tgtEl>
                                        <p:attrNameLst>
                                          <p:attrName>style.visibility</p:attrName>
                                        </p:attrNameLst>
                                      </p:cBhvr>
                                      <p:to>
                                        <p:strVal val="visible"/>
                                      </p:to>
                                    </p:set>
                                    <p:animEffect transition="in" filter="blinds(horizontal)">
                                      <p:cBhvr>
                                        <p:cTn id="15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22" grpId="0"/>
      <p:bldP spid="62" grpId="0"/>
      <p:bldP spid="68" grpId="0"/>
      <p:bldP spid="73" grpId="0" animBg="1"/>
      <p:bldP spid="78" grpId="0" animBg="1"/>
      <p:bldP spid="83" grpId="0" animBg="1"/>
      <p:bldP spid="84"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defRPr/>
            </a:pPr>
            <a:r>
              <a:rPr smtClean="0"/>
              <a:t>程序</a:t>
            </a:r>
            <a:r>
              <a:rPr altLang="zh-CN" smtClean="0"/>
              <a:t>基本结构</a:t>
            </a:r>
            <a:endParaRPr smtClean="0"/>
          </a:p>
        </p:txBody>
      </p:sp>
      <p:sp>
        <p:nvSpPr>
          <p:cNvPr id="6147" name="Rectangle 3"/>
          <p:cNvSpPr>
            <a:spLocks noGrp="1" noChangeArrowheads="1"/>
          </p:cNvSpPr>
          <p:nvPr>
            <p:ph idx="1"/>
          </p:nvPr>
        </p:nvSpPr>
        <p:spPr/>
        <p:txBody>
          <a:bodyPr/>
          <a:lstStyle/>
          <a:p>
            <a:pPr>
              <a:buFont typeface="Wingdings" panose="05000000000000000000" pitchFamily="2" charset="2"/>
              <a:buNone/>
            </a:pPr>
            <a:r>
              <a:rPr lang="zh-CN" altLang="zh-CN" smtClean="0"/>
              <a:t>三种基本结构</a:t>
            </a:r>
            <a:endParaRPr lang="en-US" altLang="zh-CN" smtClean="0"/>
          </a:p>
          <a:p>
            <a:pPr>
              <a:buFont typeface="Wingdings" panose="05000000000000000000" pitchFamily="2" charset="2"/>
              <a:buNone/>
            </a:pPr>
            <a:r>
              <a:rPr lang="en-US" altLang="zh-CN" smtClean="0"/>
              <a:t>(3) </a:t>
            </a:r>
            <a:r>
              <a:rPr lang="zh-CN" altLang="zh-CN" smtClean="0"/>
              <a:t>循环结构</a:t>
            </a:r>
            <a:endParaRPr lang="en-US" altLang="zh-CN" smtClean="0"/>
          </a:p>
          <a:p>
            <a:pPr lvl="1">
              <a:buFont typeface="Wingdings" panose="05000000000000000000" pitchFamily="2" charset="2"/>
              <a:buNone/>
            </a:pPr>
            <a:r>
              <a:rPr lang="zh-CN" altLang="zh-CN" smtClean="0"/>
              <a:t>② 直到型循环结构</a:t>
            </a:r>
            <a:endParaRPr lang="zh-CN" altLang="en-US" smtClean="0"/>
          </a:p>
        </p:txBody>
      </p:sp>
      <p:cxnSp>
        <p:nvCxnSpPr>
          <p:cNvPr id="4" name="直接箭头连接符 3"/>
          <p:cNvCxnSpPr>
            <a:cxnSpLocks noChangeShapeType="1"/>
          </p:cNvCxnSpPr>
          <p:nvPr/>
        </p:nvCxnSpPr>
        <p:spPr bwMode="auto">
          <a:xfrm rot="5400000">
            <a:off x="2591594" y="4050507"/>
            <a:ext cx="5302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 name="直接箭头连接符 4"/>
          <p:cNvCxnSpPr>
            <a:cxnSpLocks noChangeShapeType="1"/>
          </p:cNvCxnSpPr>
          <p:nvPr/>
        </p:nvCxnSpPr>
        <p:spPr bwMode="auto">
          <a:xfrm>
            <a:off x="1500188" y="3962400"/>
            <a:ext cx="1357312"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6" name="TextBox 5"/>
          <p:cNvSpPr txBox="1">
            <a:spLocks noChangeArrowheads="1"/>
          </p:cNvSpPr>
          <p:nvPr/>
        </p:nvSpPr>
        <p:spPr bwMode="auto">
          <a:xfrm>
            <a:off x="2357438" y="4286250"/>
            <a:ext cx="1000125" cy="522288"/>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A</a:t>
            </a:r>
            <a:endParaRPr kumimoji="1" lang="zh-CN" altLang="en-US" b="1">
              <a:solidFill>
                <a:srgbClr val="0000CC"/>
              </a:solidFill>
              <a:ea typeface="宋体" panose="02010600030101010101" pitchFamily="2" charset="-122"/>
            </a:endParaRPr>
          </a:p>
        </p:txBody>
      </p:sp>
      <p:cxnSp>
        <p:nvCxnSpPr>
          <p:cNvPr id="7" name="直接箭头连接符 6"/>
          <p:cNvCxnSpPr>
            <a:cxnSpLocks noChangeShapeType="1"/>
          </p:cNvCxnSpPr>
          <p:nvPr/>
        </p:nvCxnSpPr>
        <p:spPr bwMode="auto">
          <a:xfrm rot="5400000">
            <a:off x="2643981" y="5928519"/>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11" name="直接连接符 10"/>
          <p:cNvCxnSpPr>
            <a:cxnSpLocks noChangeShapeType="1"/>
          </p:cNvCxnSpPr>
          <p:nvPr/>
        </p:nvCxnSpPr>
        <p:spPr bwMode="auto">
          <a:xfrm rot="10800000">
            <a:off x="1504950" y="5462588"/>
            <a:ext cx="57150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12" name="TextBox 11"/>
          <p:cNvSpPr txBox="1">
            <a:spLocks noChangeArrowheads="1"/>
          </p:cNvSpPr>
          <p:nvPr/>
        </p:nvSpPr>
        <p:spPr bwMode="auto">
          <a:xfrm>
            <a:off x="2714625" y="5691188"/>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grpSp>
        <p:nvGrpSpPr>
          <p:cNvPr id="2" name="组合 13"/>
          <p:cNvGrpSpPr>
            <a:grpSpLocks/>
          </p:cNvGrpSpPr>
          <p:nvPr/>
        </p:nvGrpSpPr>
        <p:grpSpPr bwMode="auto">
          <a:xfrm>
            <a:off x="2071688" y="5156200"/>
            <a:ext cx="1571625" cy="555625"/>
            <a:chOff x="1571604" y="3444876"/>
            <a:chExt cx="1571636" cy="555628"/>
          </a:xfrm>
        </p:grpSpPr>
        <p:sp>
          <p:nvSpPr>
            <p:cNvPr id="175140" name="流程图: 决策 8"/>
            <p:cNvSpPr>
              <a:spLocks noChangeArrowheads="1"/>
            </p:cNvSpPr>
            <p:nvPr/>
          </p:nvSpPr>
          <p:spPr bwMode="auto">
            <a:xfrm>
              <a:off x="1571604" y="3500438"/>
              <a:ext cx="1571636" cy="500066"/>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3200" b="1">
                <a:solidFill>
                  <a:srgbClr val="0000CC"/>
                </a:solidFill>
                <a:ea typeface="宋体" panose="02010600030101010101" pitchFamily="2" charset="-122"/>
              </a:endParaRPr>
            </a:p>
          </p:txBody>
        </p:sp>
        <p:sp>
          <p:nvSpPr>
            <p:cNvPr id="175141" name="TextBox 12"/>
            <p:cNvSpPr txBox="1">
              <a:spLocks noChangeArrowheads="1"/>
            </p:cNvSpPr>
            <p:nvPr/>
          </p:nvSpPr>
          <p:spPr bwMode="auto">
            <a:xfrm>
              <a:off x="1857356" y="3444876"/>
              <a:ext cx="9286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p2</a:t>
              </a:r>
              <a:endParaRPr kumimoji="1" lang="zh-CN" altLang="en-US" b="1">
                <a:solidFill>
                  <a:srgbClr val="0000CC"/>
                </a:solidFill>
                <a:ea typeface="宋体" panose="02010600030101010101" pitchFamily="2" charset="-122"/>
              </a:endParaRPr>
            </a:p>
          </p:txBody>
        </p:sp>
      </p:grpSp>
      <p:cxnSp>
        <p:nvCxnSpPr>
          <p:cNvPr id="18" name="直接箭头连接符 17"/>
          <p:cNvCxnSpPr>
            <a:cxnSpLocks noChangeShapeType="1"/>
          </p:cNvCxnSpPr>
          <p:nvPr/>
        </p:nvCxnSpPr>
        <p:spPr bwMode="auto">
          <a:xfrm rot="5400000">
            <a:off x="2643981" y="5012532"/>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22" name="TextBox 21"/>
          <p:cNvSpPr txBox="1">
            <a:spLocks noChangeArrowheads="1"/>
          </p:cNvSpPr>
          <p:nvPr/>
        </p:nvSpPr>
        <p:spPr bwMode="auto">
          <a:xfrm>
            <a:off x="1500188" y="4976813"/>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cxnSp>
        <p:nvCxnSpPr>
          <p:cNvPr id="23" name="直接连接符 22"/>
          <p:cNvCxnSpPr>
            <a:cxnSpLocks noChangeShapeType="1"/>
          </p:cNvCxnSpPr>
          <p:nvPr/>
        </p:nvCxnSpPr>
        <p:spPr bwMode="auto">
          <a:xfrm rot="5400000" flipH="1" flipV="1">
            <a:off x="750094" y="4712494"/>
            <a:ext cx="1500188"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57" name="直接箭头连接符 56"/>
          <p:cNvCxnSpPr>
            <a:cxnSpLocks noChangeShapeType="1"/>
          </p:cNvCxnSpPr>
          <p:nvPr/>
        </p:nvCxnSpPr>
        <p:spPr bwMode="auto">
          <a:xfrm rot="5400000">
            <a:off x="6566694" y="3348832"/>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8" name="直接箭头连接符 57"/>
          <p:cNvCxnSpPr>
            <a:cxnSpLocks noChangeShapeType="1"/>
          </p:cNvCxnSpPr>
          <p:nvPr/>
        </p:nvCxnSpPr>
        <p:spPr bwMode="auto">
          <a:xfrm>
            <a:off x="5053013" y="3248025"/>
            <a:ext cx="1714500"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60" name="直接箭头连接符 59"/>
          <p:cNvCxnSpPr>
            <a:cxnSpLocks noChangeShapeType="1"/>
          </p:cNvCxnSpPr>
          <p:nvPr/>
        </p:nvCxnSpPr>
        <p:spPr bwMode="auto">
          <a:xfrm rot="5400000">
            <a:off x="6409531" y="6071394"/>
            <a:ext cx="71437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61" name="直接连接符 60"/>
          <p:cNvCxnSpPr>
            <a:cxnSpLocks noChangeShapeType="1"/>
          </p:cNvCxnSpPr>
          <p:nvPr/>
        </p:nvCxnSpPr>
        <p:spPr bwMode="auto">
          <a:xfrm rot="10800000">
            <a:off x="5053013" y="5470525"/>
            <a:ext cx="71437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62" name="TextBox 61"/>
          <p:cNvSpPr txBox="1">
            <a:spLocks noChangeArrowheads="1"/>
          </p:cNvSpPr>
          <p:nvPr/>
        </p:nvSpPr>
        <p:spPr bwMode="auto">
          <a:xfrm>
            <a:off x="6624638" y="5748338"/>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grpSp>
        <p:nvGrpSpPr>
          <p:cNvPr id="3" name="组合 13"/>
          <p:cNvGrpSpPr>
            <a:grpSpLocks/>
          </p:cNvGrpSpPr>
          <p:nvPr/>
        </p:nvGrpSpPr>
        <p:grpSpPr bwMode="auto">
          <a:xfrm>
            <a:off x="5788025" y="5184775"/>
            <a:ext cx="1941513" cy="530225"/>
            <a:chOff x="1571604" y="3470276"/>
            <a:chExt cx="1571636" cy="530228"/>
          </a:xfrm>
        </p:grpSpPr>
        <p:sp>
          <p:nvSpPr>
            <p:cNvPr id="175138" name="流程图: 决策 63"/>
            <p:cNvSpPr>
              <a:spLocks noChangeArrowheads="1"/>
            </p:cNvSpPr>
            <p:nvPr/>
          </p:nvSpPr>
          <p:spPr bwMode="auto">
            <a:xfrm>
              <a:off x="1571604" y="3500438"/>
              <a:ext cx="1571636" cy="500066"/>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3200" b="1">
                <a:solidFill>
                  <a:srgbClr val="0000CC"/>
                </a:solidFill>
                <a:ea typeface="宋体" panose="02010600030101010101" pitchFamily="2" charset="-122"/>
              </a:endParaRPr>
            </a:p>
          </p:txBody>
        </p:sp>
        <p:sp>
          <p:nvSpPr>
            <p:cNvPr id="175139" name="TextBox 64"/>
            <p:cNvSpPr txBox="1">
              <a:spLocks noChangeArrowheads="1"/>
            </p:cNvSpPr>
            <p:nvPr/>
          </p:nvSpPr>
          <p:spPr bwMode="auto">
            <a:xfrm>
              <a:off x="1857356" y="3470276"/>
              <a:ext cx="9286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x≧5</a:t>
              </a:r>
              <a:endParaRPr kumimoji="1" lang="zh-CN" altLang="en-US" b="1">
                <a:solidFill>
                  <a:srgbClr val="0000CC"/>
                </a:solidFill>
                <a:ea typeface="宋体" panose="02010600030101010101" pitchFamily="2" charset="-122"/>
              </a:endParaRPr>
            </a:p>
          </p:txBody>
        </p:sp>
      </p:grpSp>
      <p:cxnSp>
        <p:nvCxnSpPr>
          <p:cNvPr id="66" name="直接箭头连接符 65"/>
          <p:cNvCxnSpPr>
            <a:cxnSpLocks noChangeShapeType="1"/>
          </p:cNvCxnSpPr>
          <p:nvPr/>
        </p:nvCxnSpPr>
        <p:spPr bwMode="auto">
          <a:xfrm rot="5400000">
            <a:off x="6553994" y="4175919"/>
            <a:ext cx="4286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68" name="TextBox 67"/>
          <p:cNvSpPr txBox="1">
            <a:spLocks noChangeArrowheads="1"/>
          </p:cNvSpPr>
          <p:nvPr/>
        </p:nvSpPr>
        <p:spPr bwMode="auto">
          <a:xfrm>
            <a:off x="5124450" y="5010150"/>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cxnSp>
        <p:nvCxnSpPr>
          <p:cNvPr id="69" name="直接连接符 68"/>
          <p:cNvCxnSpPr>
            <a:cxnSpLocks noChangeShapeType="1"/>
          </p:cNvCxnSpPr>
          <p:nvPr/>
        </p:nvCxnSpPr>
        <p:spPr bwMode="auto">
          <a:xfrm rot="16200000" flipV="1">
            <a:off x="3945731" y="4355307"/>
            <a:ext cx="2214563"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73" name="TextBox 72"/>
          <p:cNvSpPr txBox="1">
            <a:spLocks noChangeArrowheads="1"/>
          </p:cNvSpPr>
          <p:nvPr/>
        </p:nvSpPr>
        <p:spPr bwMode="auto">
          <a:xfrm>
            <a:off x="6124575" y="2676525"/>
            <a:ext cx="1285875" cy="438150"/>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2700"/>
              </a:lnSpc>
              <a:spcBef>
                <a:spcPct val="0"/>
              </a:spcBef>
              <a:buClrTx/>
              <a:buFontTx/>
              <a:buNone/>
            </a:pPr>
            <a:r>
              <a:rPr kumimoji="1" lang="en-US" altLang="zh-CN" b="1">
                <a:solidFill>
                  <a:srgbClr val="0000CC"/>
                </a:solidFill>
                <a:ea typeface="宋体" panose="02010600030101010101" pitchFamily="2" charset="-122"/>
              </a:rPr>
              <a:t>0</a:t>
            </a:r>
            <a:r>
              <a:rPr kumimoji="1" lang="en-US" altLang="zh-CN" b="1">
                <a:solidFill>
                  <a:srgbClr val="0000CC"/>
                </a:solidFill>
                <a:ea typeface="宋体" panose="02010600030101010101" pitchFamily="2" charset="-122"/>
                <a:sym typeface="Symbol" panose="05050102010706020507" pitchFamily="18" charset="2"/>
              </a:rPr>
              <a:t>x</a:t>
            </a:r>
          </a:p>
        </p:txBody>
      </p:sp>
      <p:cxnSp>
        <p:nvCxnSpPr>
          <p:cNvPr id="74" name="直接箭头连接符 73"/>
          <p:cNvCxnSpPr>
            <a:cxnSpLocks noChangeShapeType="1"/>
          </p:cNvCxnSpPr>
          <p:nvPr/>
        </p:nvCxnSpPr>
        <p:spPr bwMode="auto">
          <a:xfrm rot="5400000">
            <a:off x="6552406" y="2461419"/>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grpSp>
        <p:nvGrpSpPr>
          <p:cNvPr id="8" name="组合 26"/>
          <p:cNvGrpSpPr>
            <a:grpSpLocks/>
          </p:cNvGrpSpPr>
          <p:nvPr/>
        </p:nvGrpSpPr>
        <p:grpSpPr bwMode="auto">
          <a:xfrm>
            <a:off x="5624513" y="4319588"/>
            <a:ext cx="2376487" cy="523875"/>
            <a:chOff x="900784" y="4405161"/>
            <a:chExt cx="1968104" cy="523220"/>
          </a:xfrm>
        </p:grpSpPr>
        <p:sp>
          <p:nvSpPr>
            <p:cNvPr id="175136" name="平行四边形 75"/>
            <p:cNvSpPr>
              <a:spLocks noChangeArrowheads="1"/>
            </p:cNvSpPr>
            <p:nvPr/>
          </p:nvSpPr>
          <p:spPr bwMode="auto">
            <a:xfrm>
              <a:off x="900784" y="4476599"/>
              <a:ext cx="1954962" cy="428628"/>
            </a:xfrm>
            <a:prstGeom prst="parallelogram">
              <a:avLst>
                <a:gd name="adj" fmla="val 25001"/>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2000" b="1" baseline="-25000">
                <a:solidFill>
                  <a:srgbClr val="0000CC"/>
                </a:solidFill>
                <a:ea typeface="宋体" panose="02010600030101010101" pitchFamily="2" charset="-122"/>
              </a:endParaRPr>
            </a:p>
          </p:txBody>
        </p:sp>
        <p:sp>
          <p:nvSpPr>
            <p:cNvPr id="175137" name="TextBox 76"/>
            <p:cNvSpPr txBox="1">
              <a:spLocks noChangeArrowheads="1"/>
            </p:cNvSpPr>
            <p:nvPr/>
          </p:nvSpPr>
          <p:spPr bwMode="auto">
            <a:xfrm>
              <a:off x="959964" y="4405161"/>
              <a:ext cx="19089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输出</a:t>
              </a:r>
              <a:r>
                <a:rPr kumimoji="1" lang="en-US" altLang="zh-CN" b="1">
                  <a:solidFill>
                    <a:srgbClr val="0000CC"/>
                  </a:solidFill>
                  <a:ea typeface="宋体" panose="02010600030101010101" pitchFamily="2" charset="-122"/>
                </a:rPr>
                <a:t>x</a:t>
              </a:r>
              <a:r>
                <a:rPr kumimoji="1" lang="zh-CN" altLang="en-US" b="1">
                  <a:solidFill>
                    <a:srgbClr val="0000CC"/>
                  </a:solidFill>
                  <a:ea typeface="宋体" panose="02010600030101010101" pitchFamily="2" charset="-122"/>
                </a:rPr>
                <a:t>的值</a:t>
              </a:r>
            </a:p>
          </p:txBody>
        </p:sp>
      </p:grpSp>
      <p:sp>
        <p:nvSpPr>
          <p:cNvPr id="78" name="TextBox 77"/>
          <p:cNvSpPr txBox="1">
            <a:spLocks noChangeArrowheads="1"/>
          </p:cNvSpPr>
          <p:nvPr/>
        </p:nvSpPr>
        <p:spPr bwMode="auto">
          <a:xfrm>
            <a:off x="5922963" y="3533775"/>
            <a:ext cx="1714500" cy="438150"/>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ts val="2700"/>
              </a:lnSpc>
              <a:spcBef>
                <a:spcPct val="0"/>
              </a:spcBef>
              <a:buClrTx/>
              <a:buFontTx/>
              <a:buNone/>
            </a:pPr>
            <a:r>
              <a:rPr kumimoji="1" lang="en-US" altLang="zh-CN" b="1">
                <a:solidFill>
                  <a:srgbClr val="0000CC"/>
                </a:solidFill>
                <a:ea typeface="宋体" panose="02010600030101010101" pitchFamily="2" charset="-122"/>
              </a:rPr>
              <a:t>x+1</a:t>
            </a:r>
            <a:r>
              <a:rPr kumimoji="1" lang="en-US" altLang="zh-CN" b="1">
                <a:solidFill>
                  <a:srgbClr val="0000CC"/>
                </a:solidFill>
                <a:ea typeface="宋体" panose="02010600030101010101" pitchFamily="2" charset="-122"/>
                <a:sym typeface="Symbol" panose="05050102010706020507" pitchFamily="18" charset="2"/>
              </a:rPr>
              <a:t>x</a:t>
            </a:r>
          </a:p>
        </p:txBody>
      </p:sp>
      <p:cxnSp>
        <p:nvCxnSpPr>
          <p:cNvPr id="79" name="直接箭头连接符 78"/>
          <p:cNvCxnSpPr>
            <a:cxnSpLocks noChangeShapeType="1"/>
          </p:cNvCxnSpPr>
          <p:nvPr/>
        </p:nvCxnSpPr>
        <p:spPr bwMode="auto">
          <a:xfrm rot="5400000">
            <a:off x="6552406" y="5041107"/>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52" name="流程图: 过程 51"/>
          <p:cNvSpPr>
            <a:spLocks noChangeArrowheads="1"/>
          </p:cNvSpPr>
          <p:nvPr/>
        </p:nvSpPr>
        <p:spPr bwMode="auto">
          <a:xfrm>
            <a:off x="4635500" y="3181350"/>
            <a:ext cx="3786188" cy="3357563"/>
          </a:xfrm>
          <a:prstGeom prst="flowChartProcess">
            <a:avLst/>
          </a:prstGeom>
          <a:noFill/>
          <a:ln w="38100" algn="ctr">
            <a:solidFill>
              <a:srgbClr val="C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53" name="圆角矩形标注 52"/>
          <p:cNvSpPr>
            <a:spLocks noChangeArrowheads="1"/>
          </p:cNvSpPr>
          <p:nvPr/>
        </p:nvSpPr>
        <p:spPr bwMode="auto">
          <a:xfrm>
            <a:off x="2857500" y="857250"/>
            <a:ext cx="2786063" cy="642938"/>
          </a:xfrm>
          <a:prstGeom prst="wedgeRoundRectCallout">
            <a:avLst>
              <a:gd name="adj1" fmla="val 53162"/>
              <a:gd name="adj2" fmla="val 136259"/>
              <a:gd name="adj3" fmla="val 16667"/>
            </a:avLst>
          </a:prstGeom>
          <a:solidFill>
            <a:srgbClr val="FFFFCC"/>
          </a:solidFill>
          <a:ln w="9525" algn="ctr">
            <a:solidFill>
              <a:schemeClr val="tx1"/>
            </a:solidFill>
            <a:miter lim="800000"/>
            <a:headEnd/>
            <a:tailEnd/>
          </a:ln>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zh-CN" b="1">
                <a:solidFill>
                  <a:srgbClr val="C00000"/>
                </a:solidFill>
                <a:ea typeface="宋体" panose="02010600030101010101" pitchFamily="2" charset="-122"/>
              </a:rPr>
              <a:t>输出</a:t>
            </a:r>
            <a:r>
              <a:rPr kumimoji="1" lang="en-US" altLang="zh-CN" b="1">
                <a:solidFill>
                  <a:srgbClr val="C00000"/>
                </a:solidFill>
                <a:ea typeface="宋体" panose="02010600030101010101" pitchFamily="2" charset="-122"/>
              </a:rPr>
              <a:t>1,2,3,4,5</a:t>
            </a:r>
            <a:endParaRPr kumimoji="1" lang="zh-CN" altLang="en-US" b="1">
              <a:solidFill>
                <a:srgbClr val="C00000"/>
              </a:solidFill>
              <a:ea typeface="宋体" panose="02010600030101010101" pitchFamily="2" charset="-122"/>
            </a:endParaRPr>
          </a:p>
        </p:txBody>
      </p:sp>
      <p:pic>
        <p:nvPicPr>
          <p:cNvPr id="175134"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灯片编号占位符 9"/>
          <p:cNvSpPr>
            <a:spLocks noGrp="1"/>
          </p:cNvSpPr>
          <p:nvPr>
            <p:ph type="sldNum" sz="quarter" idx="10"/>
          </p:nvPr>
        </p:nvSpPr>
        <p:spPr/>
        <p:txBody>
          <a:bodyPr/>
          <a:lstStyle/>
          <a:p>
            <a:pPr>
              <a:defRPr/>
            </a:pPr>
            <a:fld id="{A75E5666-9FAC-42E3-B64F-D0E73FD1A1BF}" type="slidenum">
              <a:rPr lang="en-US" altLang="zh-CN"/>
              <a:pPr>
                <a:defRPr/>
              </a:pPr>
              <a:t>139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animEffect transition="in" filter="blinds(horizontal)">
                                      <p:cBhvr>
                                        <p:cTn id="7" dur="500"/>
                                        <p:tgtEl>
                                          <p:spTgt spid="614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Top)">
                                      <p:cBhvr>
                                        <p:cTn id="12" dur="500"/>
                                        <p:tgtEl>
                                          <p:spTgt spid="4"/>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1"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slide(fromTop)">
                                      <p:cBhvr>
                                        <p:cTn id="21" dur="500"/>
                                        <p:tgtEl>
                                          <p:spTgt spid="18"/>
                                        </p:tgtEl>
                                      </p:cBhvr>
                                    </p:animEffect>
                                  </p:childTnLst>
                                </p:cTn>
                              </p:par>
                            </p:childTnLst>
                          </p:cTn>
                        </p:par>
                        <p:par>
                          <p:cTn id="22" fill="hold" nodeType="afterGroup">
                            <p:stCondLst>
                              <p:cond delay="500"/>
                            </p:stCondLst>
                            <p:childTnLst>
                              <p:par>
                                <p:cTn id="23" presetID="3" presetClass="entr" presetSubtype="1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linds(horizontal)">
                                      <p:cBhvr>
                                        <p:cTn id="30" dur="500"/>
                                        <p:tgtEl>
                                          <p:spTgt spid="22"/>
                                        </p:tgtEl>
                                      </p:cBhvr>
                                    </p:animEffect>
                                  </p:childTnLst>
                                </p:cTn>
                              </p:par>
                            </p:childTnLst>
                          </p:cTn>
                        </p:par>
                        <p:par>
                          <p:cTn id="31" fill="hold" nodeType="afterGroup">
                            <p:stCondLst>
                              <p:cond delay="500"/>
                            </p:stCondLst>
                            <p:childTnLst>
                              <p:par>
                                <p:cTn id="32" presetID="12" presetClass="entr" presetSubtype="2"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slide(fromRight)">
                                      <p:cBhvr>
                                        <p:cTn id="34" dur="500"/>
                                        <p:tgtEl>
                                          <p:spTgt spid="11"/>
                                        </p:tgtEl>
                                      </p:cBhvr>
                                    </p:animEffect>
                                  </p:childTnLst>
                                </p:cTn>
                              </p:par>
                            </p:childTnLst>
                          </p:cTn>
                        </p:par>
                        <p:par>
                          <p:cTn id="35" fill="hold" nodeType="afterGroup">
                            <p:stCondLst>
                              <p:cond delay="1000"/>
                            </p:stCondLst>
                            <p:childTnLst>
                              <p:par>
                                <p:cTn id="36" presetID="12" presetClass="entr" presetSubtype="4"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slide(fromBottom)">
                                      <p:cBhvr>
                                        <p:cTn id="38" dur="500"/>
                                        <p:tgtEl>
                                          <p:spTgt spid="23"/>
                                        </p:tgtEl>
                                      </p:cBhvr>
                                    </p:animEffect>
                                  </p:childTnLst>
                                </p:cTn>
                              </p:par>
                            </p:childTnLst>
                          </p:cTn>
                        </p:par>
                        <p:par>
                          <p:cTn id="39" fill="hold" nodeType="afterGroup">
                            <p:stCondLst>
                              <p:cond delay="1500"/>
                            </p:stCondLst>
                            <p:childTnLst>
                              <p:par>
                                <p:cTn id="40" presetID="12" presetClass="entr" presetSubtype="8"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slide(fromLeft)">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par>
                          <p:cTn id="48" fill="hold" nodeType="afterGroup">
                            <p:stCondLst>
                              <p:cond delay="500"/>
                            </p:stCondLst>
                            <p:childTnLst>
                              <p:par>
                                <p:cTn id="49" presetID="12" presetClass="entr" presetSubtype="1"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slide(fromTop)">
                                      <p:cBhvr>
                                        <p:cTn id="51" dur="500"/>
                                        <p:tgtEl>
                                          <p:spTgt spid="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1" fill="hold" nodeType="click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slide(fromTop)">
                                      <p:cBhvr>
                                        <p:cTn id="56" dur="500"/>
                                        <p:tgtEl>
                                          <p:spTgt spid="74"/>
                                        </p:tgtEl>
                                      </p:cBhvr>
                                    </p:animEffect>
                                  </p:childTnLst>
                                </p:cTn>
                              </p:par>
                            </p:childTnLst>
                          </p:cTn>
                        </p:par>
                        <p:par>
                          <p:cTn id="57" fill="hold" nodeType="afterGroup">
                            <p:stCondLst>
                              <p:cond delay="500"/>
                            </p:stCondLst>
                            <p:childTnLst>
                              <p:par>
                                <p:cTn id="58" presetID="3" presetClass="entr" presetSubtype="10" fill="hold" grpId="0" nodeType="after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blinds(horizontal)">
                                      <p:cBhvr>
                                        <p:cTn id="60" dur="500"/>
                                        <p:tgtEl>
                                          <p:spTgt spid="7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1" fill="hold" nodeType="click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slide(fromTop)">
                                      <p:cBhvr>
                                        <p:cTn id="65" dur="500"/>
                                        <p:tgtEl>
                                          <p:spTgt spid="57"/>
                                        </p:tgtEl>
                                      </p:cBhvr>
                                    </p:animEffect>
                                  </p:childTnLst>
                                </p:cTn>
                              </p:par>
                            </p:childTnLst>
                          </p:cTn>
                        </p:par>
                        <p:par>
                          <p:cTn id="66" fill="hold" nodeType="afterGroup">
                            <p:stCondLst>
                              <p:cond delay="500"/>
                            </p:stCondLst>
                            <p:childTnLst>
                              <p:par>
                                <p:cTn id="67" presetID="3" presetClass="entr" presetSubtype="10" fill="hold" grpId="0" nodeType="afterEffect">
                                  <p:stCondLst>
                                    <p:cond delay="0"/>
                                  </p:stCondLst>
                                  <p:childTnLst>
                                    <p:set>
                                      <p:cBhvr>
                                        <p:cTn id="68" dur="1" fill="hold">
                                          <p:stCondLst>
                                            <p:cond delay="0"/>
                                          </p:stCondLst>
                                        </p:cTn>
                                        <p:tgtEl>
                                          <p:spTgt spid="78"/>
                                        </p:tgtEl>
                                        <p:attrNameLst>
                                          <p:attrName>style.visibility</p:attrName>
                                        </p:attrNameLst>
                                      </p:cBhvr>
                                      <p:to>
                                        <p:strVal val="visible"/>
                                      </p:to>
                                    </p:set>
                                    <p:animEffect transition="in" filter="blinds(horizontal)">
                                      <p:cBhvr>
                                        <p:cTn id="69" dur="500"/>
                                        <p:tgtEl>
                                          <p:spTgt spid="7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2" presetClass="entr" presetSubtype="1" fill="hold"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slide(fromTop)">
                                      <p:cBhvr>
                                        <p:cTn id="74" dur="500"/>
                                        <p:tgtEl>
                                          <p:spTgt spid="66"/>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blinds(horizontal)">
                                      <p:cBhvr>
                                        <p:cTn id="78" dur="500"/>
                                        <p:tgtEl>
                                          <p:spTgt spid="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2" presetClass="entr" presetSubtype="1" fill="hold" nodeType="click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slide(fromTop)">
                                      <p:cBhvr>
                                        <p:cTn id="83" dur="500"/>
                                        <p:tgtEl>
                                          <p:spTgt spid="79"/>
                                        </p:tgtEl>
                                      </p:cBhvr>
                                    </p:animEffect>
                                  </p:childTnLst>
                                </p:cTn>
                              </p:par>
                            </p:childTnLst>
                          </p:cTn>
                        </p:par>
                        <p:par>
                          <p:cTn id="84" fill="hold" nodeType="afterGroup">
                            <p:stCondLst>
                              <p:cond delay="500"/>
                            </p:stCondLst>
                            <p:childTnLst>
                              <p:par>
                                <p:cTn id="85" presetID="3" presetClass="entr" presetSubtype="10" fill="hold" nodeType="after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blinds(horizontal)">
                                      <p:cBhvr>
                                        <p:cTn id="87" dur="500"/>
                                        <p:tgtEl>
                                          <p:spTgt spid="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blinds(horizontal)">
                                      <p:cBhvr>
                                        <p:cTn id="92" dur="500"/>
                                        <p:tgtEl>
                                          <p:spTgt spid="68"/>
                                        </p:tgtEl>
                                      </p:cBhvr>
                                    </p:animEffect>
                                  </p:childTnLst>
                                </p:cTn>
                              </p:par>
                            </p:childTnLst>
                          </p:cTn>
                        </p:par>
                        <p:par>
                          <p:cTn id="93" fill="hold" nodeType="afterGroup">
                            <p:stCondLst>
                              <p:cond delay="500"/>
                            </p:stCondLst>
                            <p:childTnLst>
                              <p:par>
                                <p:cTn id="94" presetID="12" presetClass="entr" presetSubtype="2" fill="hold" nodeType="after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slide(fromRight)">
                                      <p:cBhvr>
                                        <p:cTn id="96" dur="500"/>
                                        <p:tgtEl>
                                          <p:spTgt spid="61"/>
                                        </p:tgtEl>
                                      </p:cBhvr>
                                    </p:animEffect>
                                  </p:childTnLst>
                                </p:cTn>
                              </p:par>
                            </p:childTnLst>
                          </p:cTn>
                        </p:par>
                        <p:par>
                          <p:cTn id="97" fill="hold" nodeType="afterGroup">
                            <p:stCondLst>
                              <p:cond delay="1000"/>
                            </p:stCondLst>
                            <p:childTnLst>
                              <p:par>
                                <p:cTn id="98" presetID="12" presetClass="entr" presetSubtype="4" fill="hold" nodeType="after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slide(fromBottom)">
                                      <p:cBhvr>
                                        <p:cTn id="100" dur="500"/>
                                        <p:tgtEl>
                                          <p:spTgt spid="69"/>
                                        </p:tgtEl>
                                      </p:cBhvr>
                                    </p:animEffect>
                                  </p:childTnLst>
                                </p:cTn>
                              </p:par>
                            </p:childTnLst>
                          </p:cTn>
                        </p:par>
                        <p:par>
                          <p:cTn id="101" fill="hold" nodeType="afterGroup">
                            <p:stCondLst>
                              <p:cond delay="1500"/>
                            </p:stCondLst>
                            <p:childTnLst>
                              <p:par>
                                <p:cTn id="102" presetID="12" presetClass="entr" presetSubtype="8" fill="hold" nodeType="after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slide(fromLeft)">
                                      <p:cBhvr>
                                        <p:cTn id="104" dur="500"/>
                                        <p:tgtEl>
                                          <p:spTgt spid="58"/>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blinds(horizontal)">
                                      <p:cBhvr>
                                        <p:cTn id="109" dur="500"/>
                                        <p:tgtEl>
                                          <p:spTgt spid="62"/>
                                        </p:tgtEl>
                                      </p:cBhvr>
                                    </p:animEffect>
                                  </p:childTnLst>
                                </p:cTn>
                              </p:par>
                            </p:childTnLst>
                          </p:cTn>
                        </p:par>
                        <p:par>
                          <p:cTn id="110" fill="hold" nodeType="afterGroup">
                            <p:stCondLst>
                              <p:cond delay="500"/>
                            </p:stCondLst>
                            <p:childTnLst>
                              <p:par>
                                <p:cTn id="111" presetID="12" presetClass="entr" presetSubtype="1" fill="hold" nodeType="after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slide(fromTop)">
                                      <p:cBhvr>
                                        <p:cTn id="113" dur="500"/>
                                        <p:tgtEl>
                                          <p:spTgt spid="60"/>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blinds(horizontal)">
                                      <p:cBhvr>
                                        <p:cTn id="118" dur="500"/>
                                        <p:tgtEl>
                                          <p:spTgt spid="52"/>
                                        </p:tgtEl>
                                      </p:cBhvr>
                                    </p:animEffec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blinds(horizontal)">
                                      <p:cBhvr>
                                        <p:cTn id="12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22" grpId="0"/>
      <p:bldP spid="62" grpId="0"/>
      <p:bldP spid="68" grpId="0"/>
      <p:bldP spid="73" grpId="0" animBg="1"/>
      <p:bldP spid="78" grpId="0" animBg="1"/>
      <p:bldP spid="52"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a:defRPr/>
            </a:pPr>
            <a:r>
              <a:rPr smtClean="0"/>
              <a:t>考试要求</a:t>
            </a:r>
          </a:p>
        </p:txBody>
      </p:sp>
      <p:sp>
        <p:nvSpPr>
          <p:cNvPr id="22531" name="内容占位符 2"/>
          <p:cNvSpPr>
            <a:spLocks noGrp="1"/>
          </p:cNvSpPr>
          <p:nvPr>
            <p:ph idx="1"/>
          </p:nvPr>
        </p:nvSpPr>
        <p:spPr/>
        <p:txBody>
          <a:bodyPr/>
          <a:lstStyle/>
          <a:p>
            <a:pPr marL="0" indent="0">
              <a:buFont typeface="Arial" panose="020B0604020202020204" pitchFamily="34" charset="0"/>
              <a:buNone/>
            </a:pPr>
            <a:r>
              <a:rPr lang="zh-CN" altLang="en-US" sz="2400" smtClean="0"/>
              <a:t>（</a:t>
            </a:r>
            <a:r>
              <a:rPr lang="en-US" altLang="zh-CN" sz="2400" smtClean="0"/>
              <a:t>1</a:t>
            </a:r>
            <a:r>
              <a:rPr lang="zh-CN" altLang="en-US" sz="2400" smtClean="0"/>
              <a:t>）掌握计算机硬软件与网络基础知识；</a:t>
            </a:r>
          </a:p>
          <a:p>
            <a:pPr marL="0" indent="0">
              <a:buFont typeface="Arial" panose="020B0604020202020204" pitchFamily="34" charset="0"/>
              <a:buNone/>
            </a:pPr>
            <a:r>
              <a:rPr lang="zh-CN" altLang="en-US" sz="2400" smtClean="0"/>
              <a:t>（</a:t>
            </a:r>
            <a:r>
              <a:rPr lang="en-US" altLang="zh-CN" sz="2400" smtClean="0"/>
              <a:t>2</a:t>
            </a:r>
            <a:r>
              <a:rPr lang="zh-CN" altLang="en-US" sz="2400" smtClean="0"/>
              <a:t>）熟悉信息系统开发过程；</a:t>
            </a:r>
          </a:p>
          <a:p>
            <a:pPr marL="0" indent="0">
              <a:buFont typeface="Arial" panose="020B0604020202020204" pitchFamily="34" charset="0"/>
              <a:buNone/>
            </a:pPr>
            <a:r>
              <a:rPr lang="zh-CN" altLang="en-US" sz="2400" smtClean="0"/>
              <a:t>（</a:t>
            </a:r>
            <a:r>
              <a:rPr lang="en-US" altLang="zh-CN" sz="2400" smtClean="0"/>
              <a:t>3</a:t>
            </a:r>
            <a:r>
              <a:rPr lang="zh-CN" altLang="en-US" sz="2400" smtClean="0"/>
              <a:t>）理解信息系统开发标准、常用信息技术标准；</a:t>
            </a:r>
          </a:p>
          <a:p>
            <a:pPr marL="0" indent="0">
              <a:buFont typeface="Arial" panose="020B0604020202020204" pitchFamily="34" charset="0"/>
              <a:buNone/>
            </a:pPr>
            <a:r>
              <a:rPr lang="zh-CN" altLang="en-US" sz="2400" smtClean="0">
                <a:solidFill>
                  <a:srgbClr val="FF0000"/>
                </a:solidFill>
              </a:rPr>
              <a:t>（</a:t>
            </a:r>
            <a:r>
              <a:rPr lang="en-US" altLang="zh-CN" sz="2400" smtClean="0">
                <a:solidFill>
                  <a:srgbClr val="FF0000"/>
                </a:solidFill>
              </a:rPr>
              <a:t>4</a:t>
            </a:r>
            <a:r>
              <a:rPr lang="zh-CN" altLang="en-US" sz="2400" smtClean="0">
                <a:solidFill>
                  <a:srgbClr val="FF0000"/>
                </a:solidFill>
              </a:rPr>
              <a:t>）熟悉主流的中间件和应用服务器平台；</a:t>
            </a:r>
          </a:p>
          <a:p>
            <a:pPr marL="0" indent="0">
              <a:buFont typeface="Arial" panose="020B0604020202020204" pitchFamily="34" charset="0"/>
              <a:buNone/>
            </a:pPr>
            <a:r>
              <a:rPr lang="zh-CN" altLang="en-US" sz="2400" smtClean="0">
                <a:solidFill>
                  <a:srgbClr val="FF0000"/>
                </a:solidFill>
              </a:rPr>
              <a:t>（</a:t>
            </a:r>
            <a:r>
              <a:rPr lang="en-US" altLang="zh-CN" sz="2400" smtClean="0">
                <a:solidFill>
                  <a:srgbClr val="FF0000"/>
                </a:solidFill>
              </a:rPr>
              <a:t>5</a:t>
            </a:r>
            <a:r>
              <a:rPr lang="zh-CN" altLang="en-US" sz="2400" smtClean="0">
                <a:solidFill>
                  <a:srgbClr val="FF0000"/>
                </a:solidFill>
              </a:rPr>
              <a:t>）掌握软件系统建模、系统架构设计技术；</a:t>
            </a:r>
          </a:p>
          <a:p>
            <a:pPr marL="0" indent="0">
              <a:buFont typeface="Arial" panose="020B0604020202020204" pitchFamily="34" charset="0"/>
              <a:buNone/>
            </a:pPr>
            <a:r>
              <a:rPr lang="zh-CN" altLang="en-US" sz="2400" smtClean="0">
                <a:solidFill>
                  <a:srgbClr val="FF0000"/>
                </a:solidFill>
              </a:rPr>
              <a:t>（</a:t>
            </a:r>
            <a:r>
              <a:rPr lang="en-US" altLang="zh-CN" sz="2400" smtClean="0">
                <a:solidFill>
                  <a:srgbClr val="FF0000"/>
                </a:solidFill>
              </a:rPr>
              <a:t>6</a:t>
            </a:r>
            <a:r>
              <a:rPr lang="zh-CN" altLang="en-US" sz="2400" smtClean="0">
                <a:solidFill>
                  <a:srgbClr val="FF0000"/>
                </a:solidFill>
              </a:rPr>
              <a:t>）熟练掌握信息安全技术、安全策略、安全管理知识；</a:t>
            </a:r>
          </a:p>
          <a:p>
            <a:pPr marL="0" indent="0">
              <a:buFont typeface="Arial" panose="020B0604020202020204" pitchFamily="34" charset="0"/>
              <a:buNone/>
            </a:pPr>
            <a:r>
              <a:rPr lang="zh-CN" altLang="en-US" sz="2400" smtClean="0"/>
              <a:t>（</a:t>
            </a:r>
            <a:r>
              <a:rPr lang="en-US" altLang="zh-CN" sz="2400" smtClean="0"/>
              <a:t>7</a:t>
            </a:r>
            <a:r>
              <a:rPr lang="zh-CN" altLang="en-US" sz="2400" smtClean="0"/>
              <a:t>）了解信息化、信息技术有关法律、法规的基础知识；</a:t>
            </a:r>
          </a:p>
          <a:p>
            <a:pPr marL="0" indent="0">
              <a:buFont typeface="Arial" panose="020B0604020202020204" pitchFamily="34" charset="0"/>
              <a:buNone/>
            </a:pPr>
            <a:r>
              <a:rPr lang="zh-CN" altLang="en-US" sz="2400" smtClean="0">
                <a:solidFill>
                  <a:srgbClr val="FF0000"/>
                </a:solidFill>
              </a:rPr>
              <a:t>（</a:t>
            </a:r>
            <a:r>
              <a:rPr lang="en-US" altLang="zh-CN" sz="2400" smtClean="0">
                <a:solidFill>
                  <a:srgbClr val="FF0000"/>
                </a:solidFill>
              </a:rPr>
              <a:t>8</a:t>
            </a:r>
            <a:r>
              <a:rPr lang="zh-CN" altLang="en-US" sz="2400" smtClean="0">
                <a:solidFill>
                  <a:srgbClr val="FF0000"/>
                </a:solidFill>
              </a:rPr>
              <a:t>）了解用户的行业特点，并根据行业特点架构合适的系统设计；</a:t>
            </a:r>
          </a:p>
          <a:p>
            <a:pPr marL="0" indent="0">
              <a:buFont typeface="Arial" panose="020B0604020202020204" pitchFamily="34" charset="0"/>
              <a:buNone/>
            </a:pPr>
            <a:r>
              <a:rPr lang="zh-CN" altLang="en-US" sz="2400" smtClean="0"/>
              <a:t>（</a:t>
            </a:r>
            <a:r>
              <a:rPr lang="en-US" altLang="zh-CN" sz="2400" smtClean="0"/>
              <a:t>9</a:t>
            </a:r>
            <a:r>
              <a:rPr lang="zh-CN" altLang="en-US" sz="2400" smtClean="0"/>
              <a:t>）掌握应用数学基础知识；</a:t>
            </a:r>
          </a:p>
          <a:p>
            <a:pPr marL="0" indent="0">
              <a:buFont typeface="Arial" panose="020B0604020202020204" pitchFamily="34" charset="0"/>
              <a:buNone/>
            </a:pPr>
            <a:r>
              <a:rPr lang="zh-CN" altLang="en-US" sz="2400" smtClean="0"/>
              <a:t>（</a:t>
            </a:r>
            <a:r>
              <a:rPr lang="en-US" altLang="zh-CN" sz="2400" smtClean="0"/>
              <a:t>10</a:t>
            </a:r>
            <a:r>
              <a:rPr lang="zh-CN" altLang="en-US" sz="2400" smtClean="0"/>
              <a:t>）熟练阅读和正确理解相关领域的英文文献。</a:t>
            </a:r>
          </a:p>
        </p:txBody>
      </p:sp>
      <p:sp>
        <p:nvSpPr>
          <p:cNvPr id="3" name="灯片编号占位符 2"/>
          <p:cNvSpPr>
            <a:spLocks noGrp="1"/>
          </p:cNvSpPr>
          <p:nvPr>
            <p:ph type="sldNum" sz="quarter" idx="10"/>
          </p:nvPr>
        </p:nvSpPr>
        <p:spPr/>
        <p:txBody>
          <a:bodyPr/>
          <a:lstStyle/>
          <a:p>
            <a:pPr>
              <a:defRPr/>
            </a:pPr>
            <a:fld id="{DB9110A7-CF96-44BD-B3CF-45200994C53F}" type="slidenum">
              <a:rPr lang="en-US" altLang="zh-CN"/>
              <a:pPr>
                <a:defRPr/>
              </a:pPr>
              <a:t>14</a:t>
            </a:fld>
            <a:endParaRPr lang="en-US" altLang="zh-CN"/>
          </a:p>
        </p:txBody>
      </p:sp>
    </p:spTree>
  </p:cSld>
  <p:clrMapOvr>
    <a:masterClrMapping/>
  </p:clrMapOvr>
  <p:transition spd="slow"/>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标题 1"/>
          <p:cNvSpPr>
            <a:spLocks noGrp="1"/>
          </p:cNvSpPr>
          <p:nvPr>
            <p:ph type="title"/>
          </p:nvPr>
        </p:nvSpPr>
        <p:spPr/>
        <p:txBody>
          <a:bodyPr/>
          <a:lstStyle/>
          <a:p>
            <a:pPr eaLnBrk="1" hangingPunct="1">
              <a:defRPr/>
            </a:pPr>
            <a:r>
              <a:rPr smtClean="0"/>
              <a:t>程序</a:t>
            </a:r>
            <a:r>
              <a:rPr altLang="zh-CN" smtClean="0"/>
              <a:t>基本结构</a:t>
            </a:r>
            <a:endParaRPr smtClean="0"/>
          </a:p>
        </p:txBody>
      </p:sp>
      <p:sp>
        <p:nvSpPr>
          <p:cNvPr id="55298" name="内容占位符 2"/>
          <p:cNvSpPr>
            <a:spLocks noGrp="1"/>
          </p:cNvSpPr>
          <p:nvPr>
            <p:ph idx="1"/>
          </p:nvPr>
        </p:nvSpPr>
        <p:spPr/>
        <p:txBody>
          <a:bodyPr/>
          <a:lstStyle/>
          <a:p>
            <a:r>
              <a:rPr lang="zh-CN" altLang="zh-CN" smtClean="0"/>
              <a:t>以上三种基本结构，有以下共同特点：</a:t>
            </a:r>
          </a:p>
          <a:p>
            <a:pPr lvl="1">
              <a:buFont typeface="Wingdings" panose="05000000000000000000" pitchFamily="2" charset="2"/>
              <a:buNone/>
            </a:pPr>
            <a:r>
              <a:rPr lang="en-US" altLang="zh-CN" smtClean="0"/>
              <a:t>(1) </a:t>
            </a:r>
            <a:r>
              <a:rPr lang="zh-CN" altLang="zh-CN" smtClean="0"/>
              <a:t>只有一个入口</a:t>
            </a:r>
          </a:p>
          <a:p>
            <a:pPr lvl="1">
              <a:buFont typeface="Wingdings" panose="05000000000000000000" pitchFamily="2" charset="2"/>
              <a:buNone/>
            </a:pPr>
            <a:r>
              <a:rPr lang="en-US" altLang="zh-CN" smtClean="0"/>
              <a:t>(2) </a:t>
            </a:r>
            <a:r>
              <a:rPr lang="zh-CN" altLang="zh-CN" smtClean="0"/>
              <a:t>只有一个出口</a:t>
            </a:r>
            <a:endParaRPr lang="en-US" altLang="zh-CN" smtClean="0"/>
          </a:p>
          <a:p>
            <a:pPr lvl="2"/>
            <a:r>
              <a:rPr lang="zh-CN" altLang="en-US" smtClean="0"/>
              <a:t>虽然</a:t>
            </a:r>
            <a:r>
              <a:rPr lang="zh-CN" altLang="zh-CN" smtClean="0"/>
              <a:t>一个</a:t>
            </a:r>
            <a:r>
              <a:rPr lang="zh-CN" altLang="zh-CN" smtClean="0">
                <a:solidFill>
                  <a:srgbClr val="C00000"/>
                </a:solidFill>
              </a:rPr>
              <a:t>判断框</a:t>
            </a:r>
            <a:r>
              <a:rPr lang="zh-CN" altLang="zh-CN" smtClean="0"/>
              <a:t>有两个出口</a:t>
            </a:r>
            <a:endParaRPr lang="en-US" altLang="zh-CN" smtClean="0"/>
          </a:p>
          <a:p>
            <a:pPr lvl="2"/>
            <a:r>
              <a:rPr lang="zh-CN" altLang="en-US" smtClean="0"/>
              <a:t>但</a:t>
            </a:r>
            <a:r>
              <a:rPr lang="zh-CN" altLang="zh-CN" smtClean="0"/>
              <a:t>一个</a:t>
            </a:r>
            <a:r>
              <a:rPr lang="zh-CN" altLang="zh-CN" smtClean="0">
                <a:solidFill>
                  <a:srgbClr val="C00000"/>
                </a:solidFill>
              </a:rPr>
              <a:t>选择结构</a:t>
            </a:r>
            <a:r>
              <a:rPr lang="zh-CN" altLang="zh-CN" smtClean="0"/>
              <a:t>只有一个出口</a:t>
            </a:r>
          </a:p>
          <a:p>
            <a:pPr lvl="1">
              <a:buFont typeface="Wingdings" panose="05000000000000000000" pitchFamily="2" charset="2"/>
              <a:buNone/>
            </a:pPr>
            <a:r>
              <a:rPr lang="en-US" altLang="zh-CN" smtClean="0"/>
              <a:t>(3) </a:t>
            </a:r>
            <a:r>
              <a:rPr lang="zh-CN" altLang="zh-CN" smtClean="0"/>
              <a:t>结构内的每一部分都有机会被执行到。也就是说，对每一个框来说，都应当有一条从入口到出口的路径通过它</a:t>
            </a:r>
            <a:endParaRPr lang="en-US" altLang="zh-CN" smtClean="0"/>
          </a:p>
          <a:p>
            <a:pPr lvl="1">
              <a:buFont typeface="Wingdings" panose="05000000000000000000" pitchFamily="2" charset="2"/>
              <a:buNone/>
            </a:pPr>
            <a:r>
              <a:rPr lang="en-US" altLang="zh-CN" smtClean="0"/>
              <a:t>(4) </a:t>
            </a:r>
            <a:r>
              <a:rPr lang="zh-CN" altLang="zh-CN" smtClean="0"/>
              <a:t>结构内不存在“死循环”</a:t>
            </a:r>
            <a:endParaRPr lang="zh-CN" altLang="en-US" smtClean="0"/>
          </a:p>
        </p:txBody>
      </p:sp>
      <p:pic>
        <p:nvPicPr>
          <p:cNvPr id="176132"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9ED74EAF-B302-40ED-A39F-15AEEF6FCF3F}" type="slidenum">
              <a:rPr lang="en-US" altLang="zh-CN"/>
              <a:pPr>
                <a:defRPr/>
              </a:pPr>
              <a:t>140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298">
                                            <p:txEl>
                                              <p:pRg st="1" end="1"/>
                                            </p:txEl>
                                          </p:spTgt>
                                        </p:tgtEl>
                                        <p:attrNameLst>
                                          <p:attrName>style.visibility</p:attrName>
                                        </p:attrNameLst>
                                      </p:cBhvr>
                                      <p:to>
                                        <p:strVal val="visible"/>
                                      </p:to>
                                    </p:set>
                                    <p:animEffect transition="in" filter="blinds(horizontal)">
                                      <p:cBhvr>
                                        <p:cTn id="7" dur="500"/>
                                        <p:tgtEl>
                                          <p:spTgt spid="5529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5298">
                                            <p:txEl>
                                              <p:pRg st="2" end="2"/>
                                            </p:txEl>
                                          </p:spTgt>
                                        </p:tgtEl>
                                        <p:attrNameLst>
                                          <p:attrName>style.visibility</p:attrName>
                                        </p:attrNameLst>
                                      </p:cBhvr>
                                      <p:to>
                                        <p:strVal val="visible"/>
                                      </p:to>
                                    </p:set>
                                    <p:animEffect transition="in" filter="blinds(horizontal)">
                                      <p:cBhvr>
                                        <p:cTn id="12" dur="500"/>
                                        <p:tgtEl>
                                          <p:spTgt spid="55298">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55298">
                                            <p:txEl>
                                              <p:pRg st="3" end="3"/>
                                            </p:txEl>
                                          </p:spTgt>
                                        </p:tgtEl>
                                        <p:attrNameLst>
                                          <p:attrName>style.visibility</p:attrName>
                                        </p:attrNameLst>
                                      </p:cBhvr>
                                      <p:to>
                                        <p:strVal val="visible"/>
                                      </p:to>
                                    </p:set>
                                    <p:animEffect transition="in" filter="blinds(horizontal)">
                                      <p:cBhvr>
                                        <p:cTn id="15" dur="500"/>
                                        <p:tgtEl>
                                          <p:spTgt spid="55298">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5298">
                                            <p:txEl>
                                              <p:pRg st="4" end="4"/>
                                            </p:txEl>
                                          </p:spTgt>
                                        </p:tgtEl>
                                        <p:attrNameLst>
                                          <p:attrName>style.visibility</p:attrName>
                                        </p:attrNameLst>
                                      </p:cBhvr>
                                      <p:to>
                                        <p:strVal val="visible"/>
                                      </p:to>
                                    </p:set>
                                    <p:animEffect transition="in" filter="blinds(horizontal)">
                                      <p:cBhvr>
                                        <p:cTn id="18" dur="500"/>
                                        <p:tgtEl>
                                          <p:spTgt spid="55298">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55298">
                                            <p:txEl>
                                              <p:pRg st="5" end="5"/>
                                            </p:txEl>
                                          </p:spTgt>
                                        </p:tgtEl>
                                        <p:attrNameLst>
                                          <p:attrName>style.visibility</p:attrName>
                                        </p:attrNameLst>
                                      </p:cBhvr>
                                      <p:to>
                                        <p:strVal val="visible"/>
                                      </p:to>
                                    </p:set>
                                    <p:animEffect transition="in" filter="blinds(horizontal)">
                                      <p:cBhvr>
                                        <p:cTn id="23" dur="500"/>
                                        <p:tgtEl>
                                          <p:spTgt spid="55298">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55298">
                                            <p:txEl>
                                              <p:pRg st="6" end="6"/>
                                            </p:txEl>
                                          </p:spTgt>
                                        </p:tgtEl>
                                        <p:attrNameLst>
                                          <p:attrName>style.visibility</p:attrName>
                                        </p:attrNameLst>
                                      </p:cBhvr>
                                      <p:to>
                                        <p:strVal val="visible"/>
                                      </p:to>
                                    </p:set>
                                    <p:animEffect transition="in" filter="blinds(horizontal)">
                                      <p:cBhvr>
                                        <p:cTn id="28" dur="500"/>
                                        <p:tgtEl>
                                          <p:spTgt spid="552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标题 2"/>
          <p:cNvSpPr>
            <a:spLocks noGrp="1"/>
          </p:cNvSpPr>
          <p:nvPr>
            <p:ph type="title"/>
          </p:nvPr>
        </p:nvSpPr>
        <p:spPr/>
        <p:txBody>
          <a:bodyPr/>
          <a:lstStyle/>
          <a:p>
            <a:pPr>
              <a:defRPr/>
            </a:pPr>
            <a:r>
              <a:rPr smtClean="0"/>
              <a:t>程序</a:t>
            </a:r>
            <a:r>
              <a:rPr altLang="zh-CN" smtClean="0"/>
              <a:t>基本结构</a:t>
            </a:r>
            <a:endParaRPr smtClean="0"/>
          </a:p>
        </p:txBody>
      </p:sp>
      <p:sp>
        <p:nvSpPr>
          <p:cNvPr id="177155" name="内容占位符 2"/>
          <p:cNvSpPr>
            <a:spLocks noGrp="1"/>
          </p:cNvSpPr>
          <p:nvPr>
            <p:ph idx="1"/>
          </p:nvPr>
        </p:nvSpPr>
        <p:spPr/>
        <p:txBody>
          <a:bodyPr/>
          <a:lstStyle/>
          <a:p>
            <a:r>
              <a:rPr lang="zh-CN" altLang="zh-CN" smtClean="0"/>
              <a:t>由三种基本结构派生出来的</a:t>
            </a:r>
            <a:r>
              <a:rPr lang="zh-CN" altLang="en-US" smtClean="0"/>
              <a:t>结构：</a:t>
            </a:r>
          </a:p>
        </p:txBody>
      </p:sp>
      <p:cxnSp>
        <p:nvCxnSpPr>
          <p:cNvPr id="4" name="直接箭头连接符 3"/>
          <p:cNvCxnSpPr>
            <a:cxnSpLocks noChangeShapeType="1"/>
          </p:cNvCxnSpPr>
          <p:nvPr/>
        </p:nvCxnSpPr>
        <p:spPr bwMode="auto">
          <a:xfrm rot="5400000">
            <a:off x="2162969" y="2193132"/>
            <a:ext cx="5302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 name="直接箭头连接符 4"/>
          <p:cNvCxnSpPr>
            <a:cxnSpLocks noChangeShapeType="1"/>
          </p:cNvCxnSpPr>
          <p:nvPr/>
        </p:nvCxnSpPr>
        <p:spPr bwMode="auto">
          <a:xfrm>
            <a:off x="1071563" y="2103438"/>
            <a:ext cx="1357312"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6" name="TextBox 5"/>
          <p:cNvSpPr txBox="1">
            <a:spLocks noChangeArrowheads="1"/>
          </p:cNvSpPr>
          <p:nvPr/>
        </p:nvSpPr>
        <p:spPr bwMode="auto">
          <a:xfrm>
            <a:off x="1928813" y="2427288"/>
            <a:ext cx="1000125"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A</a:t>
            </a:r>
            <a:endParaRPr kumimoji="1" lang="zh-CN" altLang="en-US" b="1">
              <a:solidFill>
                <a:srgbClr val="0000CC"/>
              </a:solidFill>
              <a:ea typeface="宋体" panose="02010600030101010101" pitchFamily="2" charset="-122"/>
            </a:endParaRPr>
          </a:p>
        </p:txBody>
      </p:sp>
      <p:cxnSp>
        <p:nvCxnSpPr>
          <p:cNvPr id="7" name="直接箭头连接符 6"/>
          <p:cNvCxnSpPr>
            <a:cxnSpLocks noChangeShapeType="1"/>
          </p:cNvCxnSpPr>
          <p:nvPr/>
        </p:nvCxnSpPr>
        <p:spPr bwMode="auto">
          <a:xfrm rot="5400000">
            <a:off x="2215356" y="4071144"/>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8" name="直接连接符 7"/>
          <p:cNvCxnSpPr>
            <a:cxnSpLocks noChangeShapeType="1"/>
          </p:cNvCxnSpPr>
          <p:nvPr/>
        </p:nvCxnSpPr>
        <p:spPr bwMode="auto">
          <a:xfrm rot="10800000">
            <a:off x="1076325" y="3605213"/>
            <a:ext cx="571500"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9" name="TextBox 8"/>
          <p:cNvSpPr txBox="1">
            <a:spLocks noChangeArrowheads="1"/>
          </p:cNvSpPr>
          <p:nvPr/>
        </p:nvSpPr>
        <p:spPr bwMode="auto">
          <a:xfrm>
            <a:off x="2286000" y="3833813"/>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grpSp>
        <p:nvGrpSpPr>
          <p:cNvPr id="2" name="组合 13"/>
          <p:cNvGrpSpPr>
            <a:grpSpLocks/>
          </p:cNvGrpSpPr>
          <p:nvPr/>
        </p:nvGrpSpPr>
        <p:grpSpPr bwMode="auto">
          <a:xfrm>
            <a:off x="1643063" y="3297238"/>
            <a:ext cx="1571625" cy="557212"/>
            <a:chOff x="1571604" y="3444876"/>
            <a:chExt cx="1571636" cy="555628"/>
          </a:xfrm>
        </p:grpSpPr>
        <p:sp>
          <p:nvSpPr>
            <p:cNvPr id="177191" name="流程图: 决策 10"/>
            <p:cNvSpPr>
              <a:spLocks noChangeArrowheads="1"/>
            </p:cNvSpPr>
            <p:nvPr/>
          </p:nvSpPr>
          <p:spPr bwMode="auto">
            <a:xfrm>
              <a:off x="1571604" y="3500438"/>
              <a:ext cx="1571636" cy="500066"/>
            </a:xfrm>
            <a:prstGeom prst="flowChartDecision">
              <a:avLst/>
            </a:prstGeom>
            <a:solidFill>
              <a:schemeClr val="accent1"/>
            </a:solidFill>
            <a:ln w="38100" algn="ctr">
              <a:solidFill>
                <a:srgbClr val="00B050"/>
              </a:solidFill>
              <a:miter lim="800000"/>
              <a:headEnd/>
              <a:tailEnd/>
            </a:ln>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kumimoji="1" lang="zh-CN" altLang="en-US" sz="3200" b="1">
                <a:solidFill>
                  <a:srgbClr val="0000CC"/>
                </a:solidFill>
                <a:ea typeface="宋体" panose="02010600030101010101" pitchFamily="2" charset="-122"/>
              </a:endParaRPr>
            </a:p>
          </p:txBody>
        </p:sp>
        <p:sp>
          <p:nvSpPr>
            <p:cNvPr id="177192" name="TextBox 11"/>
            <p:cNvSpPr txBox="1">
              <a:spLocks noChangeArrowheads="1"/>
            </p:cNvSpPr>
            <p:nvPr/>
          </p:nvSpPr>
          <p:spPr bwMode="auto">
            <a:xfrm>
              <a:off x="1857356" y="3444876"/>
              <a:ext cx="9286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p2</a:t>
              </a:r>
              <a:endParaRPr kumimoji="1" lang="zh-CN" altLang="en-US" b="1">
                <a:solidFill>
                  <a:srgbClr val="0000CC"/>
                </a:solidFill>
                <a:ea typeface="宋体" panose="02010600030101010101" pitchFamily="2" charset="-122"/>
              </a:endParaRPr>
            </a:p>
          </p:txBody>
        </p:sp>
      </p:grpSp>
      <p:cxnSp>
        <p:nvCxnSpPr>
          <p:cNvPr id="13" name="直接箭头连接符 12"/>
          <p:cNvCxnSpPr>
            <a:cxnSpLocks noChangeShapeType="1"/>
          </p:cNvCxnSpPr>
          <p:nvPr/>
        </p:nvCxnSpPr>
        <p:spPr bwMode="auto">
          <a:xfrm rot="5400000">
            <a:off x="2215356" y="3153569"/>
            <a:ext cx="428625"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14" name="TextBox 13"/>
          <p:cNvSpPr txBox="1">
            <a:spLocks noChangeArrowheads="1"/>
          </p:cNvSpPr>
          <p:nvPr/>
        </p:nvSpPr>
        <p:spPr bwMode="auto">
          <a:xfrm>
            <a:off x="1071563" y="3119438"/>
            <a:ext cx="71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cxnSp>
        <p:nvCxnSpPr>
          <p:cNvPr id="15" name="直接连接符 14"/>
          <p:cNvCxnSpPr>
            <a:cxnSpLocks noChangeShapeType="1"/>
            <a:stCxn id="16" idx="0"/>
          </p:cNvCxnSpPr>
          <p:nvPr/>
        </p:nvCxnSpPr>
        <p:spPr bwMode="auto">
          <a:xfrm rot="5400000" flipH="1" flipV="1">
            <a:off x="873125" y="2301876"/>
            <a:ext cx="396875" cy="0"/>
          </a:xfrm>
          <a:prstGeom prst="line">
            <a:avLst/>
          </a:prstGeom>
          <a:noFill/>
          <a:ln w="38100" algn="ctr">
            <a:solidFill>
              <a:srgbClr val="00B050"/>
            </a:solidFill>
            <a:miter lim="800000"/>
            <a:headEnd/>
            <a:tailEnd/>
          </a:ln>
          <a:extLst>
            <a:ext uri="{909E8E84-426E-40DD-AFC4-6F175D3DCCD1}">
              <a14:hiddenFill xmlns:a14="http://schemas.microsoft.com/office/drawing/2010/main">
                <a:noFill/>
              </a14:hiddenFill>
            </a:ext>
          </a:extLst>
        </p:spPr>
      </p:cxnSp>
      <p:sp>
        <p:nvSpPr>
          <p:cNvPr id="16" name="TextBox 15"/>
          <p:cNvSpPr txBox="1">
            <a:spLocks noChangeArrowheads="1"/>
          </p:cNvSpPr>
          <p:nvPr/>
        </p:nvSpPr>
        <p:spPr bwMode="auto">
          <a:xfrm>
            <a:off x="571500" y="2500313"/>
            <a:ext cx="1000125"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B</a:t>
            </a:r>
            <a:endParaRPr kumimoji="1" lang="zh-CN" altLang="en-US" b="1">
              <a:solidFill>
                <a:srgbClr val="0000CC"/>
              </a:solidFill>
              <a:ea typeface="宋体" panose="02010600030101010101" pitchFamily="2" charset="-122"/>
            </a:endParaRPr>
          </a:p>
        </p:txBody>
      </p:sp>
      <p:cxnSp>
        <p:nvCxnSpPr>
          <p:cNvPr id="22" name="直接箭头连接符 21"/>
          <p:cNvCxnSpPr>
            <a:cxnSpLocks noChangeShapeType="1"/>
          </p:cNvCxnSpPr>
          <p:nvPr/>
        </p:nvCxnSpPr>
        <p:spPr bwMode="auto">
          <a:xfrm rot="5400000" flipH="1" flipV="1">
            <a:off x="760413" y="3308350"/>
            <a:ext cx="620712" cy="1588"/>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25" name="直接箭头连接符 24"/>
          <p:cNvCxnSpPr>
            <a:cxnSpLocks noChangeShapeType="1"/>
          </p:cNvCxnSpPr>
          <p:nvPr/>
        </p:nvCxnSpPr>
        <p:spPr bwMode="auto">
          <a:xfrm rot="5400000">
            <a:off x="5664994" y="1835944"/>
            <a:ext cx="530225" cy="158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26" name="TextBox 25"/>
          <p:cNvSpPr txBox="1">
            <a:spLocks noChangeArrowheads="1"/>
          </p:cNvSpPr>
          <p:nvPr/>
        </p:nvSpPr>
        <p:spPr bwMode="auto">
          <a:xfrm>
            <a:off x="4643438" y="2058988"/>
            <a:ext cx="2571750" cy="954087"/>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根据表达式</a:t>
            </a:r>
            <a:r>
              <a:rPr kumimoji="1" lang="en-US" altLang="zh-CN" b="1">
                <a:solidFill>
                  <a:srgbClr val="0000CC"/>
                </a:solidFill>
                <a:ea typeface="宋体" panose="02010600030101010101" pitchFamily="2" charset="-122"/>
              </a:rPr>
              <a:t>p</a:t>
            </a:r>
          </a:p>
          <a:p>
            <a:pPr algn="ctr" eaLnBrk="1" hangingPunct="1">
              <a:spcBef>
                <a:spcPct val="0"/>
              </a:spcBef>
              <a:buClrTx/>
              <a:buFontTx/>
              <a:buNone/>
            </a:pPr>
            <a:r>
              <a:rPr kumimoji="1" lang="zh-CN" altLang="en-US" b="1">
                <a:solidFill>
                  <a:srgbClr val="0000CC"/>
                </a:solidFill>
                <a:ea typeface="宋体" panose="02010600030101010101" pitchFamily="2" charset="-122"/>
              </a:rPr>
              <a:t>的值进行选择</a:t>
            </a:r>
          </a:p>
        </p:txBody>
      </p:sp>
      <p:sp>
        <p:nvSpPr>
          <p:cNvPr id="27" name="TextBox 26"/>
          <p:cNvSpPr txBox="1">
            <a:spLocks noChangeArrowheads="1"/>
          </p:cNvSpPr>
          <p:nvPr/>
        </p:nvSpPr>
        <p:spPr bwMode="auto">
          <a:xfrm>
            <a:off x="3143250" y="4286250"/>
            <a:ext cx="785813"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A</a:t>
            </a:r>
            <a:endParaRPr kumimoji="1" lang="zh-CN" altLang="en-US" b="1">
              <a:solidFill>
                <a:srgbClr val="0000CC"/>
              </a:solidFill>
              <a:ea typeface="宋体" panose="02010600030101010101" pitchFamily="2" charset="-122"/>
            </a:endParaRPr>
          </a:p>
        </p:txBody>
      </p:sp>
      <p:sp>
        <p:nvSpPr>
          <p:cNvPr id="28" name="TextBox 27"/>
          <p:cNvSpPr txBox="1">
            <a:spLocks noChangeArrowheads="1"/>
          </p:cNvSpPr>
          <p:nvPr/>
        </p:nvSpPr>
        <p:spPr bwMode="auto">
          <a:xfrm>
            <a:off x="4643438" y="4286250"/>
            <a:ext cx="785812"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B</a:t>
            </a:r>
            <a:endParaRPr kumimoji="1" lang="zh-CN" altLang="en-US" b="1">
              <a:solidFill>
                <a:srgbClr val="0000CC"/>
              </a:solidFill>
              <a:ea typeface="宋体" panose="02010600030101010101" pitchFamily="2" charset="-122"/>
            </a:endParaRPr>
          </a:p>
        </p:txBody>
      </p:sp>
      <p:cxnSp>
        <p:nvCxnSpPr>
          <p:cNvPr id="29" name="直接箭头连接符 28"/>
          <p:cNvCxnSpPr>
            <a:cxnSpLocks noChangeShapeType="1"/>
            <a:endCxn id="27" idx="0"/>
          </p:cNvCxnSpPr>
          <p:nvPr/>
        </p:nvCxnSpPr>
        <p:spPr bwMode="auto">
          <a:xfrm rot="10800000" flipV="1">
            <a:off x="3535363" y="3000375"/>
            <a:ext cx="1393825" cy="1285875"/>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31" name="TextBox 30"/>
          <p:cNvSpPr txBox="1">
            <a:spLocks noChangeArrowheads="1"/>
          </p:cNvSpPr>
          <p:nvPr/>
        </p:nvSpPr>
        <p:spPr bwMode="auto">
          <a:xfrm rot="-2581432">
            <a:off x="3403600" y="3300413"/>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p=p1</a:t>
            </a:r>
            <a:endParaRPr kumimoji="1" lang="zh-CN" altLang="en-US" b="1">
              <a:solidFill>
                <a:srgbClr val="0000CC"/>
              </a:solidFill>
              <a:ea typeface="宋体" panose="02010600030101010101" pitchFamily="2" charset="-122"/>
            </a:endParaRPr>
          </a:p>
        </p:txBody>
      </p:sp>
      <p:cxnSp>
        <p:nvCxnSpPr>
          <p:cNvPr id="34" name="直接箭头连接符 33"/>
          <p:cNvCxnSpPr>
            <a:cxnSpLocks noChangeShapeType="1"/>
            <a:endCxn id="28" idx="0"/>
          </p:cNvCxnSpPr>
          <p:nvPr/>
        </p:nvCxnSpPr>
        <p:spPr bwMode="auto">
          <a:xfrm rot="5400000">
            <a:off x="4501356" y="3536157"/>
            <a:ext cx="1285875" cy="214312"/>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35" name="TextBox 34"/>
          <p:cNvSpPr txBox="1">
            <a:spLocks noChangeArrowheads="1"/>
          </p:cNvSpPr>
          <p:nvPr/>
        </p:nvSpPr>
        <p:spPr bwMode="auto">
          <a:xfrm rot="-4721167">
            <a:off x="4297363" y="3390900"/>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p=p2</a:t>
            </a:r>
            <a:endParaRPr kumimoji="1" lang="zh-CN" altLang="en-US" b="1">
              <a:solidFill>
                <a:srgbClr val="0000CC"/>
              </a:solidFill>
              <a:ea typeface="宋体" panose="02010600030101010101" pitchFamily="2" charset="-122"/>
            </a:endParaRPr>
          </a:p>
        </p:txBody>
      </p:sp>
      <p:sp>
        <p:nvSpPr>
          <p:cNvPr id="38" name="TextBox 37"/>
          <p:cNvSpPr txBox="1">
            <a:spLocks noChangeArrowheads="1"/>
          </p:cNvSpPr>
          <p:nvPr/>
        </p:nvSpPr>
        <p:spPr bwMode="auto">
          <a:xfrm>
            <a:off x="5715000" y="4286250"/>
            <a:ext cx="785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FF0000"/>
                </a:solidFill>
                <a:ea typeface="宋体" panose="02010600030101010101" pitchFamily="2" charset="-122"/>
              </a:rPr>
              <a:t>…</a:t>
            </a:r>
            <a:endParaRPr kumimoji="1" lang="zh-CN" altLang="en-US" b="1">
              <a:solidFill>
                <a:srgbClr val="FF0000"/>
              </a:solidFill>
              <a:ea typeface="宋体" panose="02010600030101010101" pitchFamily="2" charset="-122"/>
            </a:endParaRPr>
          </a:p>
        </p:txBody>
      </p:sp>
      <p:sp>
        <p:nvSpPr>
          <p:cNvPr id="39" name="TextBox 38"/>
          <p:cNvSpPr txBox="1">
            <a:spLocks noChangeArrowheads="1"/>
          </p:cNvSpPr>
          <p:nvPr/>
        </p:nvSpPr>
        <p:spPr bwMode="auto">
          <a:xfrm>
            <a:off x="6572250" y="4286250"/>
            <a:ext cx="785813"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M</a:t>
            </a:r>
            <a:endParaRPr kumimoji="1" lang="zh-CN" altLang="en-US" b="1">
              <a:solidFill>
                <a:srgbClr val="0000CC"/>
              </a:solidFill>
              <a:ea typeface="宋体" panose="02010600030101010101" pitchFamily="2" charset="-122"/>
            </a:endParaRPr>
          </a:p>
        </p:txBody>
      </p:sp>
      <p:sp>
        <p:nvSpPr>
          <p:cNvPr id="40" name="TextBox 39"/>
          <p:cNvSpPr txBox="1">
            <a:spLocks noChangeArrowheads="1"/>
          </p:cNvSpPr>
          <p:nvPr/>
        </p:nvSpPr>
        <p:spPr bwMode="auto">
          <a:xfrm>
            <a:off x="8072438" y="4286250"/>
            <a:ext cx="785812" cy="523875"/>
          </a:xfrm>
          <a:prstGeom prst="rect">
            <a:avLst/>
          </a:prstGeom>
          <a:noFill/>
          <a:ln w="38100">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cxnSp>
        <p:nvCxnSpPr>
          <p:cNvPr id="41" name="直接箭头连接符 40"/>
          <p:cNvCxnSpPr>
            <a:cxnSpLocks noChangeShapeType="1"/>
            <a:endCxn id="39" idx="0"/>
          </p:cNvCxnSpPr>
          <p:nvPr/>
        </p:nvCxnSpPr>
        <p:spPr bwMode="auto">
          <a:xfrm rot="16200000" flipH="1">
            <a:off x="6126162" y="3446463"/>
            <a:ext cx="1285875" cy="393700"/>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42" name="TextBox 41"/>
          <p:cNvSpPr txBox="1">
            <a:spLocks noChangeArrowheads="1"/>
          </p:cNvSpPr>
          <p:nvPr/>
        </p:nvSpPr>
        <p:spPr bwMode="auto">
          <a:xfrm rot="4431337">
            <a:off x="6482557" y="3301206"/>
            <a:ext cx="1143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p=pm</a:t>
            </a:r>
            <a:endParaRPr kumimoji="1" lang="zh-CN" altLang="en-US" b="1">
              <a:solidFill>
                <a:srgbClr val="0000CC"/>
              </a:solidFill>
              <a:ea typeface="宋体" panose="02010600030101010101" pitchFamily="2" charset="-122"/>
            </a:endParaRPr>
          </a:p>
        </p:txBody>
      </p:sp>
      <p:cxnSp>
        <p:nvCxnSpPr>
          <p:cNvPr id="43" name="直接箭头连接符 42"/>
          <p:cNvCxnSpPr>
            <a:cxnSpLocks noChangeShapeType="1"/>
            <a:endCxn id="40" idx="0"/>
          </p:cNvCxnSpPr>
          <p:nvPr/>
        </p:nvCxnSpPr>
        <p:spPr bwMode="auto">
          <a:xfrm>
            <a:off x="7072313" y="3071813"/>
            <a:ext cx="1393825" cy="121443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rot="2557767">
            <a:off x="7454900" y="3246438"/>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p=pn</a:t>
            </a:r>
            <a:endParaRPr kumimoji="1" lang="zh-CN" altLang="en-US" b="1">
              <a:solidFill>
                <a:srgbClr val="0000CC"/>
              </a:solidFill>
              <a:ea typeface="宋体" panose="02010600030101010101" pitchFamily="2" charset="-122"/>
            </a:endParaRPr>
          </a:p>
        </p:txBody>
      </p:sp>
      <p:cxnSp>
        <p:nvCxnSpPr>
          <p:cNvPr id="47" name="直接箭头连接符 46"/>
          <p:cNvCxnSpPr>
            <a:cxnSpLocks noChangeShapeType="1"/>
            <a:endCxn id="59" idx="2"/>
          </p:cNvCxnSpPr>
          <p:nvPr/>
        </p:nvCxnSpPr>
        <p:spPr bwMode="auto">
          <a:xfrm>
            <a:off x="3643313" y="4786313"/>
            <a:ext cx="2117725" cy="93503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0" name="直接箭头连接符 49"/>
          <p:cNvCxnSpPr>
            <a:cxnSpLocks noChangeShapeType="1"/>
            <a:endCxn id="59" idx="1"/>
          </p:cNvCxnSpPr>
          <p:nvPr/>
        </p:nvCxnSpPr>
        <p:spPr bwMode="auto">
          <a:xfrm>
            <a:off x="5000625" y="4786313"/>
            <a:ext cx="854075" cy="70643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2" name="直接箭头连接符 51"/>
          <p:cNvCxnSpPr>
            <a:cxnSpLocks noChangeShapeType="1"/>
            <a:endCxn id="59" idx="7"/>
          </p:cNvCxnSpPr>
          <p:nvPr/>
        </p:nvCxnSpPr>
        <p:spPr bwMode="auto">
          <a:xfrm rot="5400000">
            <a:off x="6266657" y="4829969"/>
            <a:ext cx="706437" cy="619125"/>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cxnSp>
        <p:nvCxnSpPr>
          <p:cNvPr id="54" name="直接箭头连接符 53"/>
          <p:cNvCxnSpPr>
            <a:cxnSpLocks noChangeShapeType="1"/>
            <a:endCxn id="59" idx="6"/>
          </p:cNvCxnSpPr>
          <p:nvPr/>
        </p:nvCxnSpPr>
        <p:spPr bwMode="auto">
          <a:xfrm rot="10800000" flipV="1">
            <a:off x="6403975" y="4786313"/>
            <a:ext cx="2097088" cy="935037"/>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sp>
        <p:nvSpPr>
          <p:cNvPr id="59" name="椭圆 58"/>
          <p:cNvSpPr>
            <a:spLocks noChangeArrowheads="1"/>
          </p:cNvSpPr>
          <p:nvPr/>
        </p:nvSpPr>
        <p:spPr bwMode="auto">
          <a:xfrm>
            <a:off x="5761038" y="5399088"/>
            <a:ext cx="642937" cy="642937"/>
          </a:xfrm>
          <a:prstGeom prst="ellipse">
            <a:avLst/>
          </a:prstGeom>
          <a:solidFill>
            <a:srgbClr val="FF99CC"/>
          </a:solidFill>
          <a:ln w="9525" algn="ctr">
            <a:solidFill>
              <a:srgbClr val="FF99CC"/>
            </a:solidFill>
            <a:miter lim="800000"/>
            <a:headEnd/>
            <a:tailEnd/>
          </a:ln>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cxnSp>
        <p:nvCxnSpPr>
          <p:cNvPr id="64" name="直接箭头连接符 63"/>
          <p:cNvCxnSpPr>
            <a:cxnSpLocks noChangeShapeType="1"/>
            <a:stCxn id="59" idx="4"/>
          </p:cNvCxnSpPr>
          <p:nvPr/>
        </p:nvCxnSpPr>
        <p:spPr bwMode="auto">
          <a:xfrm rot="5400000">
            <a:off x="5884069" y="6230144"/>
            <a:ext cx="387350" cy="11112"/>
          </a:xfrm>
          <a:prstGeom prst="straightConnector1">
            <a:avLst/>
          </a:prstGeom>
          <a:noFill/>
          <a:ln w="38100" algn="ctr">
            <a:solidFill>
              <a:srgbClr val="00B050"/>
            </a:solidFill>
            <a:miter lim="800000"/>
            <a:headEnd/>
            <a:tailEnd type="arrow" w="med" len="med"/>
          </a:ln>
          <a:extLst>
            <a:ext uri="{909E8E84-426E-40DD-AFC4-6F175D3DCCD1}">
              <a14:hiddenFill xmlns:a14="http://schemas.microsoft.com/office/drawing/2010/main">
                <a:noFill/>
              </a14:hiddenFill>
            </a:ext>
          </a:extLst>
        </p:spPr>
      </p:cxnSp>
      <p:pic>
        <p:nvPicPr>
          <p:cNvPr id="177189"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灯片编号占位符 9"/>
          <p:cNvSpPr>
            <a:spLocks noGrp="1"/>
          </p:cNvSpPr>
          <p:nvPr>
            <p:ph type="sldNum" sz="quarter" idx="10"/>
          </p:nvPr>
        </p:nvSpPr>
        <p:spPr/>
        <p:txBody>
          <a:bodyPr/>
          <a:lstStyle/>
          <a:p>
            <a:pPr>
              <a:defRPr/>
            </a:pPr>
            <a:fld id="{E110653D-142C-430A-8C38-8DB26AEB5376}" type="slidenum">
              <a:rPr lang="en-US" altLang="zh-CN"/>
              <a:pPr>
                <a:defRPr/>
              </a:pPr>
              <a:t>141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Top)">
                                      <p:cBhvr>
                                        <p:cTn id="16" dur="500"/>
                                        <p:tgtEl>
                                          <p:spTgt spid="13"/>
                                        </p:tgtEl>
                                      </p:cBhvr>
                                    </p:animEffect>
                                  </p:childTnLst>
                                </p:cTn>
                              </p:par>
                            </p:childTnLst>
                          </p:cTn>
                        </p:par>
                        <p:par>
                          <p:cTn id="17" fill="hold" nodeType="afterGroup">
                            <p:stCondLst>
                              <p:cond delay="500"/>
                            </p:stCondLst>
                            <p:childTnLst>
                              <p:par>
                                <p:cTn id="18" presetID="3" presetClass="entr" presetSubtype="1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par>
                          <p:cTn id="26" fill="hold" nodeType="afterGroup">
                            <p:stCondLst>
                              <p:cond delay="500"/>
                            </p:stCondLst>
                            <p:childTnLst>
                              <p:par>
                                <p:cTn id="27" presetID="12" presetClass="entr" presetSubtype="2"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slide(fromRight)">
                                      <p:cBhvr>
                                        <p:cTn id="29" dur="500"/>
                                        <p:tgtEl>
                                          <p:spTgt spid="8"/>
                                        </p:tgtEl>
                                      </p:cBhvr>
                                    </p:animEffect>
                                  </p:childTnLst>
                                </p:cTn>
                              </p:par>
                            </p:childTnLst>
                          </p:cTn>
                        </p:par>
                        <p:par>
                          <p:cTn id="30" fill="hold" nodeType="afterGroup">
                            <p:stCondLst>
                              <p:cond delay="1000"/>
                            </p:stCondLst>
                            <p:childTnLst>
                              <p:par>
                                <p:cTn id="31" presetID="12" presetClass="entr" presetSubtype="4"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slide(fromBottom)">
                                      <p:cBhvr>
                                        <p:cTn id="33" dur="500"/>
                                        <p:tgtEl>
                                          <p:spTgt spid="22"/>
                                        </p:tgtEl>
                                      </p:cBhvr>
                                    </p:animEffect>
                                  </p:childTnLst>
                                </p:cTn>
                              </p:par>
                            </p:childTnLst>
                          </p:cTn>
                        </p:par>
                        <p:par>
                          <p:cTn id="34" fill="hold" nodeType="afterGroup">
                            <p:stCondLst>
                              <p:cond delay="1500"/>
                            </p:stCondLst>
                            <p:childTnLst>
                              <p:par>
                                <p:cTn id="35" presetID="3" presetClass="entr" presetSubtype="1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slide(fromBottom)">
                                      <p:cBhvr>
                                        <p:cTn id="42" dur="500"/>
                                        <p:tgtEl>
                                          <p:spTgt spid="15"/>
                                        </p:tgtEl>
                                      </p:cBhvr>
                                    </p:animEffect>
                                  </p:childTnLst>
                                </p:cTn>
                              </p:par>
                            </p:childTnLst>
                          </p:cTn>
                        </p:par>
                        <p:par>
                          <p:cTn id="43" fill="hold" nodeType="afterGroup">
                            <p:stCondLst>
                              <p:cond delay="500"/>
                            </p:stCondLst>
                            <p:childTnLst>
                              <p:par>
                                <p:cTn id="44" presetID="12" presetClass="entr" presetSubtype="8"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slide(fromLeft)">
                                      <p:cBhvr>
                                        <p:cTn id="46" dur="500"/>
                                        <p:tgtEl>
                                          <p:spTgt spid="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linds(horizontal)">
                                      <p:cBhvr>
                                        <p:cTn id="51" dur="500"/>
                                        <p:tgtEl>
                                          <p:spTgt spid="9"/>
                                        </p:tgtEl>
                                      </p:cBhvr>
                                    </p:animEffect>
                                  </p:childTnLst>
                                </p:cTn>
                              </p:par>
                            </p:childTnLst>
                          </p:cTn>
                        </p:par>
                        <p:par>
                          <p:cTn id="52" fill="hold" nodeType="afterGroup">
                            <p:stCondLst>
                              <p:cond delay="500"/>
                            </p:stCondLst>
                            <p:childTnLst>
                              <p:par>
                                <p:cTn id="53" presetID="1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slide(fromTop)">
                                      <p:cBhvr>
                                        <p:cTn id="55" dur="500"/>
                                        <p:tgtEl>
                                          <p:spTgt spid="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1"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slide(fromTop)">
                                      <p:cBhvr>
                                        <p:cTn id="60" dur="500"/>
                                        <p:tgtEl>
                                          <p:spTgt spid="25"/>
                                        </p:tgtEl>
                                      </p:cBhvr>
                                    </p:animEffect>
                                  </p:childTnLst>
                                </p:cTn>
                              </p:par>
                            </p:childTnLst>
                          </p:cTn>
                        </p:par>
                        <p:par>
                          <p:cTn id="61" fill="hold" nodeType="afterGroup">
                            <p:stCondLst>
                              <p:cond delay="500"/>
                            </p:stCondLst>
                            <p:childTnLst>
                              <p:par>
                                <p:cTn id="62" presetID="3" presetClass="entr" presetSubtype="1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linds(horizontal)">
                                      <p:cBhvr>
                                        <p:cTn id="64" dur="500"/>
                                        <p:tgtEl>
                                          <p:spTgt spid="2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blinds(horizontal)">
                                      <p:cBhvr>
                                        <p:cTn id="69" dur="500"/>
                                        <p:tgtEl>
                                          <p:spTgt spid="31"/>
                                        </p:tgtEl>
                                      </p:cBhvr>
                                    </p:animEffect>
                                  </p:childTnLst>
                                </p:cTn>
                              </p:par>
                            </p:childTnLst>
                          </p:cTn>
                        </p:par>
                        <p:par>
                          <p:cTn id="70" fill="hold" nodeType="afterGroup">
                            <p:stCondLst>
                              <p:cond delay="500"/>
                            </p:stCondLst>
                            <p:childTnLst>
                              <p:par>
                                <p:cTn id="71" presetID="4" presetClass="entr" presetSubtype="16" fill="hold"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ox(in)">
                                      <p:cBhvr>
                                        <p:cTn id="73" dur="500"/>
                                        <p:tgtEl>
                                          <p:spTgt spid="29"/>
                                        </p:tgtEl>
                                      </p:cBhvr>
                                    </p:animEffect>
                                  </p:childTnLst>
                                </p:cTn>
                              </p:par>
                            </p:childTnLst>
                          </p:cTn>
                        </p:par>
                        <p:par>
                          <p:cTn id="74" fill="hold" nodeType="afterGroup">
                            <p:stCondLst>
                              <p:cond delay="1000"/>
                            </p:stCondLst>
                            <p:childTnLst>
                              <p:par>
                                <p:cTn id="75" presetID="3" presetClass="entr" presetSubtype="1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blinds(horizontal)">
                                      <p:cBhvr>
                                        <p:cTn id="77" dur="500"/>
                                        <p:tgtEl>
                                          <p:spTgt spid="2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blinds(horizontal)">
                                      <p:cBhvr>
                                        <p:cTn id="82" dur="500"/>
                                        <p:tgtEl>
                                          <p:spTgt spid="35"/>
                                        </p:tgtEl>
                                      </p:cBhvr>
                                    </p:animEffect>
                                  </p:childTnLst>
                                </p:cTn>
                              </p:par>
                            </p:childTnLst>
                          </p:cTn>
                        </p:par>
                        <p:par>
                          <p:cTn id="83" fill="hold" nodeType="afterGroup">
                            <p:stCondLst>
                              <p:cond delay="500"/>
                            </p:stCondLst>
                            <p:childTnLst>
                              <p:par>
                                <p:cTn id="84" presetID="4" presetClass="entr" presetSubtype="16" fill="hold"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box(in)">
                                      <p:cBhvr>
                                        <p:cTn id="86" dur="500"/>
                                        <p:tgtEl>
                                          <p:spTgt spid="34"/>
                                        </p:tgtEl>
                                      </p:cBhvr>
                                    </p:animEffect>
                                  </p:childTnLst>
                                </p:cTn>
                              </p:par>
                            </p:childTnLst>
                          </p:cTn>
                        </p:par>
                        <p:par>
                          <p:cTn id="87" fill="hold" nodeType="afterGroup">
                            <p:stCondLst>
                              <p:cond delay="1000"/>
                            </p:stCondLst>
                            <p:childTnLst>
                              <p:par>
                                <p:cTn id="88" presetID="3" presetClass="entr" presetSubtype="10"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blinds(horizontal)">
                                      <p:cBhvr>
                                        <p:cTn id="90" dur="500"/>
                                        <p:tgtEl>
                                          <p:spTgt spid="2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blinds(horizontal)">
                                      <p:cBhvr>
                                        <p:cTn id="95" dur="500"/>
                                        <p:tgtEl>
                                          <p:spTgt spid="38"/>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blinds(horizontal)">
                                      <p:cBhvr>
                                        <p:cTn id="100" dur="500"/>
                                        <p:tgtEl>
                                          <p:spTgt spid="42"/>
                                        </p:tgtEl>
                                      </p:cBhvr>
                                    </p:animEffect>
                                  </p:childTnLst>
                                </p:cTn>
                              </p:par>
                            </p:childTnLst>
                          </p:cTn>
                        </p:par>
                        <p:par>
                          <p:cTn id="101" fill="hold" nodeType="afterGroup">
                            <p:stCondLst>
                              <p:cond delay="500"/>
                            </p:stCondLst>
                            <p:childTnLst>
                              <p:par>
                                <p:cTn id="102" presetID="4" presetClass="entr" presetSubtype="16" fill="hold" nodeType="after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box(in)">
                                      <p:cBhvr>
                                        <p:cTn id="104" dur="500"/>
                                        <p:tgtEl>
                                          <p:spTgt spid="41"/>
                                        </p:tgtEl>
                                      </p:cBhvr>
                                    </p:animEffect>
                                  </p:childTnLst>
                                </p:cTn>
                              </p:par>
                            </p:childTnLst>
                          </p:cTn>
                        </p:par>
                        <p:par>
                          <p:cTn id="105" fill="hold" nodeType="afterGroup">
                            <p:stCondLst>
                              <p:cond delay="1000"/>
                            </p:stCondLst>
                            <p:childTnLst>
                              <p:par>
                                <p:cTn id="106" presetID="3" presetClass="entr" presetSubtype="10" fill="hold" grpId="0" nodeType="after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blinds(horizontal)">
                                      <p:cBhvr>
                                        <p:cTn id="108" dur="500"/>
                                        <p:tgtEl>
                                          <p:spTgt spid="39"/>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blinds(horizontal)">
                                      <p:cBhvr>
                                        <p:cTn id="113" dur="500"/>
                                        <p:tgtEl>
                                          <p:spTgt spid="44"/>
                                        </p:tgtEl>
                                      </p:cBhvr>
                                    </p:animEffect>
                                  </p:childTnLst>
                                </p:cTn>
                              </p:par>
                            </p:childTnLst>
                          </p:cTn>
                        </p:par>
                        <p:par>
                          <p:cTn id="114" fill="hold" nodeType="afterGroup">
                            <p:stCondLst>
                              <p:cond delay="500"/>
                            </p:stCondLst>
                            <p:childTnLst>
                              <p:par>
                                <p:cTn id="115" presetID="4" presetClass="entr" presetSubtype="16" fill="hold" nodeType="after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box(in)">
                                      <p:cBhvr>
                                        <p:cTn id="117" dur="500"/>
                                        <p:tgtEl>
                                          <p:spTgt spid="43"/>
                                        </p:tgtEl>
                                      </p:cBhvr>
                                    </p:animEffect>
                                  </p:childTnLst>
                                </p:cTn>
                              </p:par>
                            </p:childTnLst>
                          </p:cTn>
                        </p:par>
                        <p:par>
                          <p:cTn id="118" fill="hold" nodeType="afterGroup">
                            <p:stCondLst>
                              <p:cond delay="1000"/>
                            </p:stCondLst>
                            <p:childTnLst>
                              <p:par>
                                <p:cTn id="119" presetID="3" presetClass="entr" presetSubtype="10" fill="hold" grpId="0" nodeType="afterEffect">
                                  <p:stCondLst>
                                    <p:cond delay="0"/>
                                  </p:stCondLst>
                                  <p:childTnLst>
                                    <p:set>
                                      <p:cBhvr>
                                        <p:cTn id="120" dur="1" fill="hold">
                                          <p:stCondLst>
                                            <p:cond delay="0"/>
                                          </p:stCondLst>
                                        </p:cTn>
                                        <p:tgtEl>
                                          <p:spTgt spid="40"/>
                                        </p:tgtEl>
                                        <p:attrNameLst>
                                          <p:attrName>style.visibility</p:attrName>
                                        </p:attrNameLst>
                                      </p:cBhvr>
                                      <p:to>
                                        <p:strVal val="visible"/>
                                      </p:to>
                                    </p:set>
                                    <p:animEffect transition="in" filter="blinds(horizontal)">
                                      <p:cBhvr>
                                        <p:cTn id="121" dur="500"/>
                                        <p:tgtEl>
                                          <p:spTgt spid="40"/>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grpId="0" nodeType="click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blinds(horizontal)">
                                      <p:cBhvr>
                                        <p:cTn id="126" dur="500"/>
                                        <p:tgtEl>
                                          <p:spTgt spid="59"/>
                                        </p:tgtEl>
                                      </p:cBhvr>
                                    </p:animEffect>
                                  </p:childTnLst>
                                </p:cTn>
                              </p:par>
                            </p:childTnLst>
                          </p:cTn>
                        </p:par>
                        <p:par>
                          <p:cTn id="127" fill="hold" nodeType="afterGroup">
                            <p:stCondLst>
                              <p:cond delay="500"/>
                            </p:stCondLst>
                            <p:childTnLst>
                              <p:par>
                                <p:cTn id="128" presetID="4" presetClass="entr" presetSubtype="16" fill="hold" nodeType="after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box(in)">
                                      <p:cBhvr>
                                        <p:cTn id="130" dur="500"/>
                                        <p:tgtEl>
                                          <p:spTgt spid="47"/>
                                        </p:tgtEl>
                                      </p:cBhvr>
                                    </p:animEffect>
                                  </p:childTnLst>
                                </p:cTn>
                              </p:par>
                            </p:childTnLst>
                          </p:cTn>
                        </p:par>
                        <p:par>
                          <p:cTn id="131" fill="hold" nodeType="afterGroup">
                            <p:stCondLst>
                              <p:cond delay="1000"/>
                            </p:stCondLst>
                            <p:childTnLst>
                              <p:par>
                                <p:cTn id="132" presetID="4" presetClass="entr" presetSubtype="16" fill="hold" nodeType="afterEffect">
                                  <p:stCondLst>
                                    <p:cond delay="0"/>
                                  </p:stCondLst>
                                  <p:childTnLst>
                                    <p:set>
                                      <p:cBhvr>
                                        <p:cTn id="133" dur="1" fill="hold">
                                          <p:stCondLst>
                                            <p:cond delay="0"/>
                                          </p:stCondLst>
                                        </p:cTn>
                                        <p:tgtEl>
                                          <p:spTgt spid="50"/>
                                        </p:tgtEl>
                                        <p:attrNameLst>
                                          <p:attrName>style.visibility</p:attrName>
                                        </p:attrNameLst>
                                      </p:cBhvr>
                                      <p:to>
                                        <p:strVal val="visible"/>
                                      </p:to>
                                    </p:set>
                                    <p:animEffect transition="in" filter="box(in)">
                                      <p:cBhvr>
                                        <p:cTn id="134" dur="500"/>
                                        <p:tgtEl>
                                          <p:spTgt spid="50"/>
                                        </p:tgtEl>
                                      </p:cBhvr>
                                    </p:animEffect>
                                  </p:childTnLst>
                                </p:cTn>
                              </p:par>
                            </p:childTnLst>
                          </p:cTn>
                        </p:par>
                        <p:par>
                          <p:cTn id="135" fill="hold" nodeType="afterGroup">
                            <p:stCondLst>
                              <p:cond delay="1500"/>
                            </p:stCondLst>
                            <p:childTnLst>
                              <p:par>
                                <p:cTn id="136" presetID="4" presetClass="entr" presetSubtype="16" fill="hold" nodeType="afterEffect">
                                  <p:stCondLst>
                                    <p:cond delay="0"/>
                                  </p:stCondLst>
                                  <p:childTnLst>
                                    <p:set>
                                      <p:cBhvr>
                                        <p:cTn id="137" dur="1" fill="hold">
                                          <p:stCondLst>
                                            <p:cond delay="0"/>
                                          </p:stCondLst>
                                        </p:cTn>
                                        <p:tgtEl>
                                          <p:spTgt spid="52"/>
                                        </p:tgtEl>
                                        <p:attrNameLst>
                                          <p:attrName>style.visibility</p:attrName>
                                        </p:attrNameLst>
                                      </p:cBhvr>
                                      <p:to>
                                        <p:strVal val="visible"/>
                                      </p:to>
                                    </p:set>
                                    <p:animEffect transition="in" filter="box(in)">
                                      <p:cBhvr>
                                        <p:cTn id="138" dur="500"/>
                                        <p:tgtEl>
                                          <p:spTgt spid="52"/>
                                        </p:tgtEl>
                                      </p:cBhvr>
                                    </p:animEffect>
                                  </p:childTnLst>
                                </p:cTn>
                              </p:par>
                            </p:childTnLst>
                          </p:cTn>
                        </p:par>
                        <p:par>
                          <p:cTn id="139" fill="hold" nodeType="afterGroup">
                            <p:stCondLst>
                              <p:cond delay="2000"/>
                            </p:stCondLst>
                            <p:childTnLst>
                              <p:par>
                                <p:cTn id="140" presetID="4" presetClass="entr" presetSubtype="16" fill="hold" nodeType="afterEffect">
                                  <p:stCondLst>
                                    <p:cond delay="0"/>
                                  </p:stCondLst>
                                  <p:childTnLst>
                                    <p:set>
                                      <p:cBhvr>
                                        <p:cTn id="141" dur="1" fill="hold">
                                          <p:stCondLst>
                                            <p:cond delay="0"/>
                                          </p:stCondLst>
                                        </p:cTn>
                                        <p:tgtEl>
                                          <p:spTgt spid="54"/>
                                        </p:tgtEl>
                                        <p:attrNameLst>
                                          <p:attrName>style.visibility</p:attrName>
                                        </p:attrNameLst>
                                      </p:cBhvr>
                                      <p:to>
                                        <p:strVal val="visible"/>
                                      </p:to>
                                    </p:set>
                                    <p:animEffect transition="in" filter="box(in)">
                                      <p:cBhvr>
                                        <p:cTn id="142" dur="500"/>
                                        <p:tgtEl>
                                          <p:spTgt spid="54"/>
                                        </p:tgtEl>
                                      </p:cBhvr>
                                    </p:animEffect>
                                  </p:childTnLst>
                                </p:cTn>
                              </p:par>
                            </p:childTnLst>
                          </p:cTn>
                        </p:par>
                        <p:par>
                          <p:cTn id="143" fill="hold" nodeType="afterGroup">
                            <p:stCondLst>
                              <p:cond delay="2500"/>
                            </p:stCondLst>
                            <p:childTnLst>
                              <p:par>
                                <p:cTn id="144" presetID="12" presetClass="entr" presetSubtype="1" fill="hold" nodeType="afterEffect">
                                  <p:stCondLst>
                                    <p:cond delay="0"/>
                                  </p:stCondLst>
                                  <p:childTnLst>
                                    <p:set>
                                      <p:cBhvr>
                                        <p:cTn id="145" dur="1" fill="hold">
                                          <p:stCondLst>
                                            <p:cond delay="0"/>
                                          </p:stCondLst>
                                        </p:cTn>
                                        <p:tgtEl>
                                          <p:spTgt spid="64"/>
                                        </p:tgtEl>
                                        <p:attrNameLst>
                                          <p:attrName>style.visibility</p:attrName>
                                        </p:attrNameLst>
                                      </p:cBhvr>
                                      <p:to>
                                        <p:strVal val="visible"/>
                                      </p:to>
                                    </p:set>
                                    <p:animEffect transition="in" filter="slide(fromTop)">
                                      <p:cBhvr>
                                        <p:cTn id="14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4" grpId="0"/>
      <p:bldP spid="16" grpId="0" animBg="1"/>
      <p:bldP spid="26" grpId="0" animBg="1"/>
      <p:bldP spid="27" grpId="0" animBg="1"/>
      <p:bldP spid="28" grpId="0" animBg="1"/>
      <p:bldP spid="31" grpId="0"/>
      <p:bldP spid="35" grpId="0"/>
      <p:bldP spid="38" grpId="0"/>
      <p:bldP spid="39" grpId="0" animBg="1"/>
      <p:bldP spid="40" grpId="0" animBg="1"/>
      <p:bldP spid="42" grpId="0"/>
      <p:bldP spid="44" grpId="0"/>
      <p:bldP spid="59" grpId="0" animBg="1"/>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defRPr/>
            </a:pPr>
            <a:r>
              <a:rPr altLang="zh-CN" smtClean="0"/>
              <a:t>改进的流程图</a:t>
            </a:r>
            <a:endParaRPr smtClean="0"/>
          </a:p>
        </p:txBody>
      </p:sp>
      <p:sp>
        <p:nvSpPr>
          <p:cNvPr id="203779" name="Rectangle 3"/>
          <p:cNvSpPr>
            <a:spLocks noGrp="1" noChangeArrowheads="1"/>
          </p:cNvSpPr>
          <p:nvPr>
            <p:ph idx="1"/>
          </p:nvPr>
        </p:nvSpPr>
        <p:spPr>
          <a:xfrm>
            <a:off x="735013" y="1412875"/>
            <a:ext cx="8229600" cy="4525963"/>
          </a:xfrm>
        </p:spPr>
        <p:txBody>
          <a:bodyPr/>
          <a:lstStyle/>
          <a:p>
            <a:pPr>
              <a:buFont typeface="Wingdings" panose="05000000000000000000" pitchFamily="2" charset="2"/>
              <a:buNone/>
            </a:pPr>
            <a:r>
              <a:rPr lang="zh-CN" altLang="zh-CN" smtClean="0"/>
              <a:t>传统流程图的弊端</a:t>
            </a:r>
            <a:endParaRPr lang="en-US" altLang="zh-CN" smtClean="0"/>
          </a:p>
          <a:p>
            <a:r>
              <a:rPr lang="zh-CN" altLang="zh-CN" smtClean="0"/>
              <a:t>传统的流程图用流程线指出各框的执行顺序，对流程线的使用没有严格限制</a:t>
            </a:r>
            <a:endParaRPr lang="en-US" altLang="zh-CN" smtClean="0"/>
          </a:p>
          <a:p>
            <a:r>
              <a:rPr lang="zh-CN" altLang="zh-CN" smtClean="0"/>
              <a:t>使用者可以毫不受限制地使流程随意地转来转去，使人难以理解算法的逻辑</a:t>
            </a:r>
            <a:endParaRPr lang="zh-CN" altLang="en-US" smtClean="0"/>
          </a:p>
        </p:txBody>
      </p:sp>
      <p:pic>
        <p:nvPicPr>
          <p:cNvPr id="178180"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C02276B1-317A-4C4E-A012-D7C25F6AEA35}" type="slidenum">
              <a:rPr lang="en-US" altLang="zh-CN"/>
              <a:pPr>
                <a:defRPr/>
              </a:pPr>
              <a:t>142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Effect transition="in" filter="fade">
                                      <p:cBhvr>
                                        <p:cTn id="7" dur="500"/>
                                        <p:tgtEl>
                                          <p:spTgt spid="2037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3779">
                                            <p:txEl>
                                              <p:pRg st="1" end="1"/>
                                            </p:txEl>
                                          </p:spTgt>
                                        </p:tgtEl>
                                        <p:attrNameLst>
                                          <p:attrName>style.visibility</p:attrName>
                                        </p:attrNameLst>
                                      </p:cBhvr>
                                      <p:to>
                                        <p:strVal val="visible"/>
                                      </p:to>
                                    </p:set>
                                    <p:animEffect transition="in" filter="fade">
                                      <p:cBhvr>
                                        <p:cTn id="12" dur="500"/>
                                        <p:tgtEl>
                                          <p:spTgt spid="2037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3779">
                                            <p:txEl>
                                              <p:pRg st="2" end="2"/>
                                            </p:txEl>
                                          </p:spTgt>
                                        </p:tgtEl>
                                        <p:attrNameLst>
                                          <p:attrName>style.visibility</p:attrName>
                                        </p:attrNameLst>
                                      </p:cBhvr>
                                      <p:to>
                                        <p:strVal val="visible"/>
                                      </p:to>
                                    </p:set>
                                    <p:animEffect transition="in" filter="fade">
                                      <p:cBhvr>
                                        <p:cTn id="17" dur="500"/>
                                        <p:tgtEl>
                                          <p:spTgt spid="2037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defRPr/>
            </a:pPr>
            <a:r>
              <a:rPr smtClean="0"/>
              <a:t>算法描述</a:t>
            </a:r>
            <a:r>
              <a:rPr lang="en-US" altLang="zh-CN" smtClean="0"/>
              <a:t>3——N-S</a:t>
            </a:r>
            <a:r>
              <a:rPr altLang="zh-CN" smtClean="0"/>
              <a:t>流程图</a:t>
            </a:r>
            <a:endParaRPr smtClean="0"/>
          </a:p>
        </p:txBody>
      </p:sp>
      <p:sp>
        <p:nvSpPr>
          <p:cNvPr id="179203" name="Rectangle 3"/>
          <p:cNvSpPr>
            <a:spLocks noGrp="1" noChangeArrowheads="1"/>
          </p:cNvSpPr>
          <p:nvPr>
            <p:ph idx="1"/>
          </p:nvPr>
        </p:nvSpPr>
        <p:spPr/>
        <p:txBody>
          <a:bodyPr/>
          <a:lstStyle/>
          <a:p>
            <a:r>
              <a:rPr lang="en-US" altLang="zh-CN" smtClean="0"/>
              <a:t>N-S</a:t>
            </a:r>
            <a:r>
              <a:rPr lang="zh-CN" altLang="zh-CN" smtClean="0"/>
              <a:t>流程图用以下的流程图符号</a:t>
            </a:r>
            <a:r>
              <a:rPr lang="zh-CN" altLang="en-US" smtClean="0"/>
              <a:t>：</a:t>
            </a:r>
          </a:p>
        </p:txBody>
      </p:sp>
      <p:grpSp>
        <p:nvGrpSpPr>
          <p:cNvPr id="2" name="组合 49"/>
          <p:cNvGrpSpPr>
            <a:grpSpLocks/>
          </p:cNvGrpSpPr>
          <p:nvPr/>
        </p:nvGrpSpPr>
        <p:grpSpPr bwMode="auto">
          <a:xfrm>
            <a:off x="214313" y="3071813"/>
            <a:ext cx="1643062" cy="1571625"/>
            <a:chOff x="214282" y="3071810"/>
            <a:chExt cx="1643074" cy="1571636"/>
          </a:xfrm>
        </p:grpSpPr>
        <p:sp>
          <p:nvSpPr>
            <p:cNvPr id="179234" name="流程图: 过程 3"/>
            <p:cNvSpPr>
              <a:spLocks noChangeArrowheads="1"/>
            </p:cNvSpPr>
            <p:nvPr/>
          </p:nvSpPr>
          <p:spPr bwMode="auto">
            <a:xfrm>
              <a:off x="214282" y="3071810"/>
              <a:ext cx="1643074" cy="1571636"/>
            </a:xfrm>
            <a:prstGeom prst="flowChartProcess">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cxnSp>
          <p:nvCxnSpPr>
            <p:cNvPr id="179235" name="直接连接符 5"/>
            <p:cNvCxnSpPr>
              <a:cxnSpLocks noChangeShapeType="1"/>
            </p:cNvCxnSpPr>
            <p:nvPr/>
          </p:nvCxnSpPr>
          <p:spPr bwMode="auto">
            <a:xfrm rot="10800000" flipH="1">
              <a:off x="214282" y="3857628"/>
              <a:ext cx="1643074"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179236" name="TextBox 6"/>
            <p:cNvSpPr txBox="1">
              <a:spLocks noChangeArrowheads="1"/>
            </p:cNvSpPr>
            <p:nvPr/>
          </p:nvSpPr>
          <p:spPr bwMode="auto">
            <a:xfrm>
              <a:off x="642910" y="3214686"/>
              <a:ext cx="7143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A</a:t>
              </a:r>
              <a:endParaRPr kumimoji="1" lang="zh-CN" altLang="en-US" b="1">
                <a:solidFill>
                  <a:srgbClr val="0000CC"/>
                </a:solidFill>
                <a:ea typeface="宋体" panose="02010600030101010101" pitchFamily="2" charset="-122"/>
              </a:endParaRPr>
            </a:p>
          </p:txBody>
        </p:sp>
        <p:sp>
          <p:nvSpPr>
            <p:cNvPr id="179237" name="TextBox 7"/>
            <p:cNvSpPr txBox="1">
              <a:spLocks noChangeArrowheads="1"/>
            </p:cNvSpPr>
            <p:nvPr/>
          </p:nvSpPr>
          <p:spPr bwMode="auto">
            <a:xfrm>
              <a:off x="642910" y="4000504"/>
              <a:ext cx="7143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B</a:t>
              </a:r>
              <a:endParaRPr kumimoji="1" lang="zh-CN" altLang="en-US" b="1">
                <a:solidFill>
                  <a:srgbClr val="0000CC"/>
                </a:solidFill>
                <a:ea typeface="宋体" panose="02010600030101010101" pitchFamily="2" charset="-122"/>
              </a:endParaRPr>
            </a:p>
          </p:txBody>
        </p:sp>
      </p:grpSp>
      <p:grpSp>
        <p:nvGrpSpPr>
          <p:cNvPr id="3" name="组合 50"/>
          <p:cNvGrpSpPr>
            <a:grpSpLocks/>
          </p:cNvGrpSpPr>
          <p:nvPr/>
        </p:nvGrpSpPr>
        <p:grpSpPr bwMode="auto">
          <a:xfrm>
            <a:off x="2071688" y="2714625"/>
            <a:ext cx="1928812" cy="1928813"/>
            <a:chOff x="2071670" y="2714620"/>
            <a:chExt cx="1928826" cy="1928826"/>
          </a:xfrm>
        </p:grpSpPr>
        <p:sp>
          <p:nvSpPr>
            <p:cNvPr id="179224" name="流程图: 过程 8"/>
            <p:cNvSpPr>
              <a:spLocks noChangeArrowheads="1"/>
            </p:cNvSpPr>
            <p:nvPr/>
          </p:nvSpPr>
          <p:spPr bwMode="auto">
            <a:xfrm>
              <a:off x="2071670" y="2714620"/>
              <a:ext cx="1928826" cy="1928826"/>
            </a:xfrm>
            <a:prstGeom prst="flowChartProcess">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cxnSp>
          <p:nvCxnSpPr>
            <p:cNvPr id="179225" name="直接连接符 9"/>
            <p:cNvCxnSpPr>
              <a:cxnSpLocks noChangeShapeType="1"/>
            </p:cNvCxnSpPr>
            <p:nvPr/>
          </p:nvCxnSpPr>
          <p:spPr bwMode="auto">
            <a:xfrm>
              <a:off x="2071670" y="3857628"/>
              <a:ext cx="1928826"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179226" name="TextBox 10"/>
            <p:cNvSpPr txBox="1">
              <a:spLocks noChangeArrowheads="1"/>
            </p:cNvSpPr>
            <p:nvPr/>
          </p:nvSpPr>
          <p:spPr bwMode="auto">
            <a:xfrm>
              <a:off x="2214546" y="4000504"/>
              <a:ext cx="7143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A</a:t>
              </a:r>
              <a:endParaRPr kumimoji="1" lang="zh-CN" altLang="en-US" b="1">
                <a:solidFill>
                  <a:srgbClr val="0000CC"/>
                </a:solidFill>
                <a:ea typeface="宋体" panose="02010600030101010101" pitchFamily="2" charset="-122"/>
              </a:endParaRPr>
            </a:p>
          </p:txBody>
        </p:sp>
        <p:sp>
          <p:nvSpPr>
            <p:cNvPr id="179227" name="TextBox 11"/>
            <p:cNvSpPr txBox="1">
              <a:spLocks noChangeArrowheads="1"/>
            </p:cNvSpPr>
            <p:nvPr/>
          </p:nvSpPr>
          <p:spPr bwMode="auto">
            <a:xfrm>
              <a:off x="3143240" y="4000504"/>
              <a:ext cx="7143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B</a:t>
              </a:r>
              <a:endParaRPr kumimoji="1" lang="zh-CN" altLang="en-US" b="1">
                <a:solidFill>
                  <a:srgbClr val="0000CC"/>
                </a:solidFill>
                <a:ea typeface="宋体" panose="02010600030101010101" pitchFamily="2" charset="-122"/>
              </a:endParaRPr>
            </a:p>
          </p:txBody>
        </p:sp>
        <p:cxnSp>
          <p:nvCxnSpPr>
            <p:cNvPr id="179228" name="直接连接符 12"/>
            <p:cNvCxnSpPr>
              <a:cxnSpLocks noChangeShapeType="1"/>
            </p:cNvCxnSpPr>
            <p:nvPr/>
          </p:nvCxnSpPr>
          <p:spPr bwMode="auto">
            <a:xfrm rot="16200000" flipH="1">
              <a:off x="2000232" y="2786058"/>
              <a:ext cx="1143008" cy="1000132"/>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79229" name="直接连接符 15"/>
            <p:cNvCxnSpPr>
              <a:cxnSpLocks noChangeShapeType="1"/>
            </p:cNvCxnSpPr>
            <p:nvPr/>
          </p:nvCxnSpPr>
          <p:spPr bwMode="auto">
            <a:xfrm rot="5400000">
              <a:off x="2964645" y="2821777"/>
              <a:ext cx="1143008" cy="928694"/>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179230" name="TextBox 18"/>
            <p:cNvSpPr txBox="1">
              <a:spLocks noChangeArrowheads="1"/>
            </p:cNvSpPr>
            <p:nvPr/>
          </p:nvSpPr>
          <p:spPr bwMode="auto">
            <a:xfrm>
              <a:off x="2214546" y="3357562"/>
              <a:ext cx="5000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a:t>
              </a:r>
              <a:endParaRPr kumimoji="1" lang="zh-CN" altLang="en-US" b="1">
                <a:solidFill>
                  <a:srgbClr val="0000CC"/>
                </a:solidFill>
                <a:ea typeface="宋体" panose="02010600030101010101" pitchFamily="2" charset="-122"/>
              </a:endParaRPr>
            </a:p>
          </p:txBody>
        </p:sp>
        <p:sp>
          <p:nvSpPr>
            <p:cNvPr id="179231" name="TextBox 19"/>
            <p:cNvSpPr txBox="1">
              <a:spLocks noChangeArrowheads="1"/>
            </p:cNvSpPr>
            <p:nvPr/>
          </p:nvSpPr>
          <p:spPr bwMode="auto">
            <a:xfrm>
              <a:off x="3479792" y="3332162"/>
              <a:ext cx="4699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N</a:t>
              </a:r>
              <a:endParaRPr kumimoji="1" lang="zh-CN" altLang="en-US" b="1">
                <a:solidFill>
                  <a:srgbClr val="0000CC"/>
                </a:solidFill>
                <a:ea typeface="宋体" panose="02010600030101010101" pitchFamily="2" charset="-122"/>
              </a:endParaRPr>
            </a:p>
          </p:txBody>
        </p:sp>
        <p:sp>
          <p:nvSpPr>
            <p:cNvPr id="179232" name="TextBox 28"/>
            <p:cNvSpPr txBox="1">
              <a:spLocks noChangeArrowheads="1"/>
            </p:cNvSpPr>
            <p:nvPr/>
          </p:nvSpPr>
          <p:spPr bwMode="auto">
            <a:xfrm>
              <a:off x="2857488" y="2928934"/>
              <a:ext cx="4699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p</a:t>
              </a:r>
              <a:endParaRPr kumimoji="1" lang="zh-CN" altLang="en-US" b="1">
                <a:solidFill>
                  <a:srgbClr val="0000CC"/>
                </a:solidFill>
                <a:ea typeface="宋体" panose="02010600030101010101" pitchFamily="2" charset="-122"/>
              </a:endParaRPr>
            </a:p>
          </p:txBody>
        </p:sp>
        <p:cxnSp>
          <p:nvCxnSpPr>
            <p:cNvPr id="179233" name="直接连接符 34"/>
            <p:cNvCxnSpPr>
              <a:cxnSpLocks noChangeShapeType="1"/>
            </p:cNvCxnSpPr>
            <p:nvPr/>
          </p:nvCxnSpPr>
          <p:spPr bwMode="auto">
            <a:xfrm rot="5400000">
              <a:off x="2678893" y="4250537"/>
              <a:ext cx="785818"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grpSp>
      <p:grpSp>
        <p:nvGrpSpPr>
          <p:cNvPr id="4" name="组合 51"/>
          <p:cNvGrpSpPr>
            <a:grpSpLocks/>
          </p:cNvGrpSpPr>
          <p:nvPr/>
        </p:nvGrpSpPr>
        <p:grpSpPr bwMode="auto">
          <a:xfrm>
            <a:off x="4214813" y="3071813"/>
            <a:ext cx="2214562" cy="1571625"/>
            <a:chOff x="4214810" y="3071810"/>
            <a:chExt cx="2214578" cy="1571636"/>
          </a:xfrm>
        </p:grpSpPr>
        <p:sp>
          <p:nvSpPr>
            <p:cNvPr id="179219" name="流程图: 过程 38"/>
            <p:cNvSpPr>
              <a:spLocks noChangeArrowheads="1"/>
            </p:cNvSpPr>
            <p:nvPr/>
          </p:nvSpPr>
          <p:spPr bwMode="auto">
            <a:xfrm>
              <a:off x="4214810" y="3071810"/>
              <a:ext cx="2214578" cy="1571636"/>
            </a:xfrm>
            <a:prstGeom prst="flowChartProcess">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cxnSp>
          <p:nvCxnSpPr>
            <p:cNvPr id="179220" name="直接连接符 39"/>
            <p:cNvCxnSpPr>
              <a:cxnSpLocks noChangeShapeType="1"/>
            </p:cNvCxnSpPr>
            <p:nvPr/>
          </p:nvCxnSpPr>
          <p:spPr bwMode="auto">
            <a:xfrm rot="10800000" flipH="1">
              <a:off x="4786314" y="3857628"/>
              <a:ext cx="1643074"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179221" name="TextBox 40"/>
            <p:cNvSpPr txBox="1">
              <a:spLocks noChangeArrowheads="1"/>
            </p:cNvSpPr>
            <p:nvPr/>
          </p:nvSpPr>
          <p:spPr bwMode="auto">
            <a:xfrm>
              <a:off x="5286380" y="4000504"/>
              <a:ext cx="7143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A</a:t>
              </a:r>
              <a:endParaRPr kumimoji="1" lang="zh-CN" altLang="en-US" b="1">
                <a:solidFill>
                  <a:srgbClr val="0000CC"/>
                </a:solidFill>
                <a:ea typeface="宋体" panose="02010600030101010101" pitchFamily="2" charset="-122"/>
              </a:endParaRPr>
            </a:p>
          </p:txBody>
        </p:sp>
        <p:sp>
          <p:nvSpPr>
            <p:cNvPr id="179222" name="TextBox 42"/>
            <p:cNvSpPr txBox="1">
              <a:spLocks noChangeArrowheads="1"/>
            </p:cNvSpPr>
            <p:nvPr/>
          </p:nvSpPr>
          <p:spPr bwMode="auto">
            <a:xfrm>
              <a:off x="4357686" y="3143248"/>
              <a:ext cx="1857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当</a:t>
              </a:r>
              <a:r>
                <a:rPr kumimoji="1" lang="en-US" altLang="zh-CN" b="1">
                  <a:solidFill>
                    <a:srgbClr val="0000CC"/>
                  </a:solidFill>
                  <a:ea typeface="宋体" panose="02010600030101010101" pitchFamily="2" charset="-122"/>
                </a:rPr>
                <a:t>p</a:t>
              </a:r>
              <a:r>
                <a:rPr kumimoji="1" lang="en-US" altLang="zh-CN" b="1" baseline="-25000">
                  <a:solidFill>
                    <a:srgbClr val="0000CC"/>
                  </a:solidFill>
                  <a:ea typeface="宋体" panose="02010600030101010101" pitchFamily="2" charset="-122"/>
                </a:rPr>
                <a:t>1</a:t>
              </a:r>
              <a:r>
                <a:rPr kumimoji="1" lang="zh-CN" altLang="en-US" b="1">
                  <a:solidFill>
                    <a:srgbClr val="0000CC"/>
                  </a:solidFill>
                  <a:ea typeface="宋体" panose="02010600030101010101" pitchFamily="2" charset="-122"/>
                </a:rPr>
                <a:t>成立</a:t>
              </a:r>
            </a:p>
          </p:txBody>
        </p:sp>
        <p:cxnSp>
          <p:nvCxnSpPr>
            <p:cNvPr id="179223" name="直接连接符 43"/>
            <p:cNvCxnSpPr>
              <a:cxnSpLocks noChangeShapeType="1"/>
            </p:cNvCxnSpPr>
            <p:nvPr/>
          </p:nvCxnSpPr>
          <p:spPr bwMode="auto">
            <a:xfrm rot="5400000">
              <a:off x="4393405" y="4250537"/>
              <a:ext cx="785818"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grpSp>
      <p:grpSp>
        <p:nvGrpSpPr>
          <p:cNvPr id="5" name="组合 52"/>
          <p:cNvGrpSpPr>
            <a:grpSpLocks/>
          </p:cNvGrpSpPr>
          <p:nvPr/>
        </p:nvGrpSpPr>
        <p:grpSpPr bwMode="auto">
          <a:xfrm>
            <a:off x="6643688" y="3071813"/>
            <a:ext cx="2214562" cy="1571625"/>
            <a:chOff x="6643702" y="3071810"/>
            <a:chExt cx="2214578" cy="1571636"/>
          </a:xfrm>
        </p:grpSpPr>
        <p:sp>
          <p:nvSpPr>
            <p:cNvPr id="179214" name="流程图: 过程 44"/>
            <p:cNvSpPr>
              <a:spLocks noChangeArrowheads="1"/>
            </p:cNvSpPr>
            <p:nvPr/>
          </p:nvSpPr>
          <p:spPr bwMode="auto">
            <a:xfrm>
              <a:off x="6643702" y="3071810"/>
              <a:ext cx="2214578" cy="1571636"/>
            </a:xfrm>
            <a:prstGeom prst="flowChartProcess">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cxnSp>
          <p:nvCxnSpPr>
            <p:cNvPr id="179215" name="直接连接符 45"/>
            <p:cNvCxnSpPr>
              <a:cxnSpLocks noChangeShapeType="1"/>
            </p:cNvCxnSpPr>
            <p:nvPr/>
          </p:nvCxnSpPr>
          <p:spPr bwMode="auto">
            <a:xfrm rot="10800000" flipH="1">
              <a:off x="6715140" y="3857628"/>
              <a:ext cx="1643074"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179216" name="TextBox 46"/>
            <p:cNvSpPr txBox="1">
              <a:spLocks noChangeArrowheads="1"/>
            </p:cNvSpPr>
            <p:nvPr/>
          </p:nvSpPr>
          <p:spPr bwMode="auto">
            <a:xfrm>
              <a:off x="7143768" y="3214686"/>
              <a:ext cx="7143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A</a:t>
              </a:r>
              <a:endParaRPr kumimoji="1" lang="zh-CN" altLang="en-US" b="1">
                <a:solidFill>
                  <a:srgbClr val="0000CC"/>
                </a:solidFill>
                <a:ea typeface="宋体" panose="02010600030101010101" pitchFamily="2" charset="-122"/>
              </a:endParaRPr>
            </a:p>
          </p:txBody>
        </p:sp>
        <p:sp>
          <p:nvSpPr>
            <p:cNvPr id="179217" name="TextBox 47"/>
            <p:cNvSpPr txBox="1">
              <a:spLocks noChangeArrowheads="1"/>
            </p:cNvSpPr>
            <p:nvPr/>
          </p:nvSpPr>
          <p:spPr bwMode="auto">
            <a:xfrm>
              <a:off x="6643702" y="3977350"/>
              <a:ext cx="21431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直到</a:t>
              </a:r>
              <a:r>
                <a:rPr kumimoji="1" lang="en-US" altLang="zh-CN" b="1">
                  <a:solidFill>
                    <a:srgbClr val="0000CC"/>
                  </a:solidFill>
                  <a:ea typeface="宋体" panose="02010600030101010101" pitchFamily="2" charset="-122"/>
                </a:rPr>
                <a:t>p</a:t>
              </a:r>
              <a:r>
                <a:rPr kumimoji="1" lang="en-US" altLang="zh-CN" b="1" baseline="-25000">
                  <a:solidFill>
                    <a:srgbClr val="0000CC"/>
                  </a:solidFill>
                  <a:ea typeface="宋体" panose="02010600030101010101" pitchFamily="2" charset="-122"/>
                </a:rPr>
                <a:t>2</a:t>
              </a:r>
              <a:r>
                <a:rPr kumimoji="1" lang="zh-CN" altLang="en-US" b="1">
                  <a:solidFill>
                    <a:srgbClr val="0000CC"/>
                  </a:solidFill>
                  <a:ea typeface="宋体" panose="02010600030101010101" pitchFamily="2" charset="-122"/>
                </a:rPr>
                <a:t>成立</a:t>
              </a:r>
            </a:p>
          </p:txBody>
        </p:sp>
        <p:cxnSp>
          <p:nvCxnSpPr>
            <p:cNvPr id="179218" name="直接连接符 48"/>
            <p:cNvCxnSpPr>
              <a:cxnSpLocks noChangeShapeType="1"/>
            </p:cNvCxnSpPr>
            <p:nvPr/>
          </p:nvCxnSpPr>
          <p:spPr bwMode="auto">
            <a:xfrm rot="5400000">
              <a:off x="7965305" y="3464719"/>
              <a:ext cx="785818"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grpSp>
      <p:sp>
        <p:nvSpPr>
          <p:cNvPr id="54" name="TextBox 53"/>
          <p:cNvSpPr txBox="1">
            <a:spLocks noChangeArrowheads="1"/>
          </p:cNvSpPr>
          <p:nvPr/>
        </p:nvSpPr>
        <p:spPr bwMode="auto">
          <a:xfrm>
            <a:off x="142875" y="4786313"/>
            <a:ext cx="1785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C00000"/>
                </a:solidFill>
                <a:ea typeface="宋体" panose="02010600030101010101" pitchFamily="2" charset="-122"/>
              </a:rPr>
              <a:t>顺序结构</a:t>
            </a:r>
          </a:p>
        </p:txBody>
      </p:sp>
      <p:sp>
        <p:nvSpPr>
          <p:cNvPr id="55" name="TextBox 54"/>
          <p:cNvSpPr txBox="1">
            <a:spLocks noChangeArrowheads="1"/>
          </p:cNvSpPr>
          <p:nvPr/>
        </p:nvSpPr>
        <p:spPr bwMode="auto">
          <a:xfrm>
            <a:off x="2143125" y="4786313"/>
            <a:ext cx="1785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C00000"/>
                </a:solidFill>
                <a:ea typeface="宋体" panose="02010600030101010101" pitchFamily="2" charset="-122"/>
              </a:rPr>
              <a:t>选择结构</a:t>
            </a:r>
          </a:p>
        </p:txBody>
      </p:sp>
      <p:sp>
        <p:nvSpPr>
          <p:cNvPr id="56" name="TextBox 55"/>
          <p:cNvSpPr txBox="1">
            <a:spLocks noChangeArrowheads="1"/>
          </p:cNvSpPr>
          <p:nvPr/>
        </p:nvSpPr>
        <p:spPr bwMode="auto">
          <a:xfrm>
            <a:off x="4429125" y="4786313"/>
            <a:ext cx="17859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C00000"/>
                </a:solidFill>
                <a:ea typeface="宋体" panose="02010600030101010101" pitchFamily="2" charset="-122"/>
              </a:rPr>
              <a:t>循环结构</a:t>
            </a:r>
            <a:endParaRPr kumimoji="1" lang="en-US" altLang="zh-CN" b="1">
              <a:solidFill>
                <a:srgbClr val="C00000"/>
              </a:solidFill>
              <a:ea typeface="宋体" panose="02010600030101010101" pitchFamily="2" charset="-122"/>
            </a:endParaRPr>
          </a:p>
          <a:p>
            <a:pPr algn="ctr" eaLnBrk="1" hangingPunct="1">
              <a:spcBef>
                <a:spcPct val="0"/>
              </a:spcBef>
              <a:buClrTx/>
              <a:buFontTx/>
              <a:buNone/>
            </a:pPr>
            <a:r>
              <a:rPr kumimoji="1" lang="zh-CN" altLang="en-US" b="1">
                <a:solidFill>
                  <a:srgbClr val="C00000"/>
                </a:solidFill>
                <a:ea typeface="宋体" panose="02010600030101010101" pitchFamily="2" charset="-122"/>
              </a:rPr>
              <a:t>（当型）</a:t>
            </a:r>
          </a:p>
        </p:txBody>
      </p:sp>
      <p:sp>
        <p:nvSpPr>
          <p:cNvPr id="57" name="TextBox 56"/>
          <p:cNvSpPr txBox="1">
            <a:spLocks noChangeArrowheads="1"/>
          </p:cNvSpPr>
          <p:nvPr/>
        </p:nvSpPr>
        <p:spPr bwMode="auto">
          <a:xfrm>
            <a:off x="6786563" y="4786313"/>
            <a:ext cx="20002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C00000"/>
                </a:solidFill>
                <a:ea typeface="宋体" panose="02010600030101010101" pitchFamily="2" charset="-122"/>
              </a:rPr>
              <a:t>循环结构（直到型）</a:t>
            </a:r>
          </a:p>
        </p:txBody>
      </p:sp>
      <p:pic>
        <p:nvPicPr>
          <p:cNvPr id="179212"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灯片编号占位符 6"/>
          <p:cNvSpPr>
            <a:spLocks noGrp="1"/>
          </p:cNvSpPr>
          <p:nvPr>
            <p:ph type="sldNum" sz="quarter" idx="10"/>
          </p:nvPr>
        </p:nvSpPr>
        <p:spPr/>
        <p:txBody>
          <a:bodyPr/>
          <a:lstStyle/>
          <a:p>
            <a:pPr>
              <a:defRPr/>
            </a:pPr>
            <a:fld id="{89633712-605C-4251-AF1D-3BABD74A2C74}" type="slidenum">
              <a:rPr lang="en-US" altLang="zh-CN"/>
              <a:pPr>
                <a:defRPr/>
              </a:pPr>
              <a:t>143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linds(horizontal)">
                                      <p:cBhvr>
                                        <p:cTn id="11" dur="500"/>
                                        <p:tgtEl>
                                          <p:spTgt spid="5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blinds(horizontal)">
                                      <p:cBhvr>
                                        <p:cTn id="20" dur="500"/>
                                        <p:tgtEl>
                                          <p:spTgt spid="5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par>
                          <p:cTn id="26" fill="hold" nodeType="afterGroup">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blinds(horizontal)">
                                      <p:cBhvr>
                                        <p:cTn id="29" dur="500"/>
                                        <p:tgtEl>
                                          <p:spTgt spid="5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par>
                          <p:cTn id="35" fill="hold" nodeType="afterGroup">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blinds(horizontal)">
                                      <p:cBhvr>
                                        <p:cTn id="3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内容占位符 2"/>
          <p:cNvSpPr>
            <a:spLocks noGrp="1"/>
          </p:cNvSpPr>
          <p:nvPr>
            <p:ph idx="1"/>
          </p:nvPr>
        </p:nvSpPr>
        <p:spPr>
          <a:xfrm>
            <a:off x="3294063" y="390525"/>
            <a:ext cx="5064125" cy="785813"/>
          </a:xfrm>
        </p:spPr>
        <p:txBody>
          <a:bodyPr/>
          <a:lstStyle/>
          <a:p>
            <a:pPr>
              <a:buFont typeface="Wingdings" panose="05000000000000000000" pitchFamily="2" charset="2"/>
              <a:buNone/>
            </a:pPr>
            <a:r>
              <a:rPr lang="zh-CN" altLang="zh-CN" smtClean="0"/>
              <a:t>判定闰年的算法用</a:t>
            </a:r>
            <a:r>
              <a:rPr lang="en-US" altLang="zh-CN" smtClean="0"/>
              <a:t>N-S</a:t>
            </a:r>
            <a:r>
              <a:rPr lang="zh-CN" altLang="zh-CN" smtClean="0"/>
              <a:t>图表示</a:t>
            </a:r>
            <a:endParaRPr lang="zh-CN" altLang="en-US" smtClean="0"/>
          </a:p>
        </p:txBody>
      </p:sp>
      <p:sp>
        <p:nvSpPr>
          <p:cNvPr id="5" name="流程图: 过程 4"/>
          <p:cNvSpPr>
            <a:spLocks noChangeArrowheads="1"/>
          </p:cNvSpPr>
          <p:nvPr/>
        </p:nvSpPr>
        <p:spPr bwMode="auto">
          <a:xfrm>
            <a:off x="357188" y="1428750"/>
            <a:ext cx="8358187" cy="5214938"/>
          </a:xfrm>
          <a:prstGeom prst="flowChartProcess">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kumimoji="1" lang="zh-CN" altLang="en-US" sz="4000">
              <a:ea typeface="宋体" panose="02010600030101010101" pitchFamily="2" charset="-122"/>
            </a:endParaRPr>
          </a:p>
        </p:txBody>
      </p:sp>
      <p:sp>
        <p:nvSpPr>
          <p:cNvPr id="6" name="TextBox 5"/>
          <p:cNvSpPr txBox="1">
            <a:spLocks noChangeArrowheads="1"/>
          </p:cNvSpPr>
          <p:nvPr/>
        </p:nvSpPr>
        <p:spPr bwMode="auto">
          <a:xfrm>
            <a:off x="2428875" y="6072188"/>
            <a:ext cx="328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直到</a:t>
            </a:r>
            <a:r>
              <a:rPr kumimoji="1" lang="en-US" altLang="zh-CN" b="1">
                <a:solidFill>
                  <a:srgbClr val="0000CC"/>
                </a:solidFill>
                <a:ea typeface="宋体" panose="02010600030101010101" pitchFamily="2" charset="-122"/>
              </a:rPr>
              <a:t>year&gt;2500</a:t>
            </a:r>
            <a:endParaRPr kumimoji="1" lang="zh-CN" altLang="en-US" b="1">
              <a:solidFill>
                <a:srgbClr val="0000CC"/>
              </a:solidFill>
              <a:ea typeface="宋体" panose="02010600030101010101" pitchFamily="2" charset="-122"/>
            </a:endParaRPr>
          </a:p>
        </p:txBody>
      </p:sp>
      <p:sp>
        <p:nvSpPr>
          <p:cNvPr id="8" name="TextBox 7"/>
          <p:cNvSpPr txBox="1">
            <a:spLocks noChangeArrowheads="1"/>
          </p:cNvSpPr>
          <p:nvPr/>
        </p:nvSpPr>
        <p:spPr bwMode="auto">
          <a:xfrm>
            <a:off x="3143250" y="1428750"/>
            <a:ext cx="2500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2000</a:t>
            </a:r>
            <a:r>
              <a:rPr kumimoji="1" lang="en-US" altLang="zh-CN" b="1">
                <a:solidFill>
                  <a:srgbClr val="0000CC"/>
                </a:solidFill>
                <a:ea typeface="宋体" panose="02010600030101010101" pitchFamily="2" charset="-122"/>
                <a:sym typeface="Symbol" panose="05050102010706020507" pitchFamily="18" charset="2"/>
              </a:rPr>
              <a:t>year</a:t>
            </a:r>
            <a:endParaRPr kumimoji="1" lang="zh-CN" altLang="en-US" b="1">
              <a:solidFill>
                <a:srgbClr val="0000CC"/>
              </a:solidFill>
              <a:ea typeface="宋体" panose="02010600030101010101" pitchFamily="2" charset="-122"/>
            </a:endParaRPr>
          </a:p>
        </p:txBody>
      </p:sp>
      <p:sp>
        <p:nvSpPr>
          <p:cNvPr id="10" name="TextBox 9"/>
          <p:cNvSpPr txBox="1">
            <a:spLocks noChangeArrowheads="1"/>
          </p:cNvSpPr>
          <p:nvPr/>
        </p:nvSpPr>
        <p:spPr bwMode="auto">
          <a:xfrm>
            <a:off x="2643188" y="5378450"/>
            <a:ext cx="2786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year+1</a:t>
            </a:r>
            <a:r>
              <a:rPr kumimoji="1" lang="en-US" altLang="zh-CN" b="1">
                <a:solidFill>
                  <a:srgbClr val="0000CC"/>
                </a:solidFill>
                <a:ea typeface="宋体" panose="02010600030101010101" pitchFamily="2" charset="-122"/>
                <a:sym typeface="Symbol" panose="05050102010706020507" pitchFamily="18" charset="2"/>
              </a:rPr>
              <a:t>year</a:t>
            </a:r>
            <a:endParaRPr kumimoji="1" lang="zh-CN" altLang="en-US" b="1">
              <a:solidFill>
                <a:srgbClr val="0000CC"/>
              </a:solidFill>
              <a:ea typeface="宋体" panose="02010600030101010101" pitchFamily="2" charset="-122"/>
            </a:endParaRPr>
          </a:p>
        </p:txBody>
      </p:sp>
      <p:cxnSp>
        <p:nvCxnSpPr>
          <p:cNvPr id="12" name="直接连接符 11"/>
          <p:cNvCxnSpPr>
            <a:cxnSpLocks noChangeShapeType="1"/>
          </p:cNvCxnSpPr>
          <p:nvPr/>
        </p:nvCxnSpPr>
        <p:spPr bwMode="auto">
          <a:xfrm>
            <a:off x="357188" y="5286375"/>
            <a:ext cx="7715250"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3" name="直接连接符 12"/>
          <p:cNvCxnSpPr>
            <a:cxnSpLocks noChangeShapeType="1"/>
          </p:cNvCxnSpPr>
          <p:nvPr/>
        </p:nvCxnSpPr>
        <p:spPr bwMode="auto">
          <a:xfrm>
            <a:off x="357188" y="6000750"/>
            <a:ext cx="7715250"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4" name="直接连接符 13"/>
          <p:cNvCxnSpPr>
            <a:cxnSpLocks noChangeShapeType="1"/>
          </p:cNvCxnSpPr>
          <p:nvPr/>
        </p:nvCxnSpPr>
        <p:spPr bwMode="auto">
          <a:xfrm>
            <a:off x="357188" y="1928813"/>
            <a:ext cx="8358187"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nvCxnSpPr>
        <p:spPr bwMode="auto">
          <a:xfrm rot="10800000" flipV="1">
            <a:off x="6357938" y="1928813"/>
            <a:ext cx="1785937" cy="714375"/>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9" name="直接连接符 18"/>
          <p:cNvCxnSpPr>
            <a:cxnSpLocks noChangeShapeType="1"/>
          </p:cNvCxnSpPr>
          <p:nvPr/>
        </p:nvCxnSpPr>
        <p:spPr bwMode="auto">
          <a:xfrm>
            <a:off x="357188" y="1928813"/>
            <a:ext cx="6072187" cy="714375"/>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2" name="直接连接符 21"/>
          <p:cNvCxnSpPr>
            <a:cxnSpLocks noChangeShapeType="1"/>
          </p:cNvCxnSpPr>
          <p:nvPr/>
        </p:nvCxnSpPr>
        <p:spPr bwMode="auto">
          <a:xfrm rot="10800000" flipV="1">
            <a:off x="4143375" y="3429000"/>
            <a:ext cx="2286000" cy="785813"/>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a:off x="1785938" y="3429000"/>
            <a:ext cx="2357437" cy="785813"/>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24" name="TextBox 23"/>
          <p:cNvSpPr txBox="1">
            <a:spLocks noChangeArrowheads="1"/>
          </p:cNvSpPr>
          <p:nvPr/>
        </p:nvSpPr>
        <p:spPr bwMode="auto">
          <a:xfrm>
            <a:off x="5572125" y="3714750"/>
            <a:ext cx="785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否</a:t>
            </a:r>
          </a:p>
        </p:txBody>
      </p:sp>
      <p:sp>
        <p:nvSpPr>
          <p:cNvPr id="25" name="TextBox 24"/>
          <p:cNvSpPr txBox="1">
            <a:spLocks noChangeArrowheads="1"/>
          </p:cNvSpPr>
          <p:nvPr/>
        </p:nvSpPr>
        <p:spPr bwMode="auto">
          <a:xfrm>
            <a:off x="1857375" y="3714750"/>
            <a:ext cx="785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是</a:t>
            </a:r>
          </a:p>
        </p:txBody>
      </p:sp>
      <p:cxnSp>
        <p:nvCxnSpPr>
          <p:cNvPr id="26" name="直接连接符 25"/>
          <p:cNvCxnSpPr>
            <a:cxnSpLocks noChangeShapeType="1"/>
          </p:cNvCxnSpPr>
          <p:nvPr/>
        </p:nvCxnSpPr>
        <p:spPr bwMode="auto">
          <a:xfrm rot="5400000">
            <a:off x="3607594" y="4750594"/>
            <a:ext cx="1071562"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8" name="直接连接符 27"/>
          <p:cNvCxnSpPr>
            <a:cxnSpLocks noChangeShapeType="1"/>
          </p:cNvCxnSpPr>
          <p:nvPr/>
        </p:nvCxnSpPr>
        <p:spPr bwMode="auto">
          <a:xfrm>
            <a:off x="357188" y="2643188"/>
            <a:ext cx="7715250"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357188" y="3429000"/>
            <a:ext cx="6072187"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32" name="TextBox 31"/>
          <p:cNvSpPr txBox="1">
            <a:spLocks noChangeArrowheads="1"/>
          </p:cNvSpPr>
          <p:nvPr/>
        </p:nvSpPr>
        <p:spPr bwMode="auto">
          <a:xfrm>
            <a:off x="4929188" y="1928813"/>
            <a:ext cx="2357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year%4</a:t>
            </a:r>
            <a:r>
              <a:rPr kumimoji="1" lang="zh-CN" altLang="en-US" b="1">
                <a:solidFill>
                  <a:srgbClr val="0000CC"/>
                </a:solidFill>
                <a:ea typeface="宋体" panose="02010600030101010101" pitchFamily="2" charset="-122"/>
              </a:rPr>
              <a:t>为</a:t>
            </a:r>
            <a:r>
              <a:rPr kumimoji="1" lang="en-US" altLang="zh-CN" b="1">
                <a:solidFill>
                  <a:srgbClr val="0000CC"/>
                </a:solidFill>
                <a:ea typeface="宋体" panose="02010600030101010101" pitchFamily="2" charset="-122"/>
              </a:rPr>
              <a:t>0</a:t>
            </a:r>
            <a:endParaRPr kumimoji="1" lang="zh-CN" altLang="en-US" b="1">
              <a:solidFill>
                <a:srgbClr val="0000CC"/>
              </a:solidFill>
              <a:ea typeface="宋体" panose="02010600030101010101" pitchFamily="2" charset="-122"/>
            </a:endParaRPr>
          </a:p>
        </p:txBody>
      </p:sp>
      <p:sp>
        <p:nvSpPr>
          <p:cNvPr id="36" name="TextBox 35"/>
          <p:cNvSpPr txBox="1">
            <a:spLocks noChangeArrowheads="1"/>
          </p:cNvSpPr>
          <p:nvPr/>
        </p:nvSpPr>
        <p:spPr bwMode="auto">
          <a:xfrm>
            <a:off x="7429500" y="2143125"/>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否</a:t>
            </a:r>
          </a:p>
        </p:txBody>
      </p:sp>
      <p:sp>
        <p:nvSpPr>
          <p:cNvPr id="41" name="TextBox 40"/>
          <p:cNvSpPr txBox="1">
            <a:spLocks noChangeArrowheads="1"/>
          </p:cNvSpPr>
          <p:nvPr/>
        </p:nvSpPr>
        <p:spPr bwMode="auto">
          <a:xfrm>
            <a:off x="928688" y="2071688"/>
            <a:ext cx="571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是</a:t>
            </a:r>
          </a:p>
        </p:txBody>
      </p:sp>
      <p:cxnSp>
        <p:nvCxnSpPr>
          <p:cNvPr id="42" name="直接连接符 41"/>
          <p:cNvCxnSpPr>
            <a:cxnSpLocks noChangeShapeType="1"/>
          </p:cNvCxnSpPr>
          <p:nvPr/>
        </p:nvCxnSpPr>
        <p:spPr bwMode="auto">
          <a:xfrm rot="5400000">
            <a:off x="5107781" y="3964782"/>
            <a:ext cx="2643187"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45" name="平行四边形 44"/>
          <p:cNvSpPr>
            <a:spLocks noChangeArrowheads="1"/>
          </p:cNvSpPr>
          <p:nvPr/>
        </p:nvSpPr>
        <p:spPr bwMode="auto">
          <a:xfrm>
            <a:off x="6286500" y="3071813"/>
            <a:ext cx="2071688" cy="1571625"/>
          </a:xfrm>
          <a:prstGeom prst="parallelogram">
            <a:avLst>
              <a:gd name="adj" fmla="val 2500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输出</a:t>
            </a:r>
            <a:endParaRPr kumimoji="1" lang="en-US" altLang="zh-CN" b="1">
              <a:solidFill>
                <a:srgbClr val="0000CC"/>
              </a:solidFill>
              <a:ea typeface="宋体" panose="02010600030101010101" pitchFamily="2" charset="-122"/>
            </a:endParaRPr>
          </a:p>
          <a:p>
            <a:pPr algn="ctr" eaLnBrk="1" hangingPunct="1">
              <a:spcBef>
                <a:spcPct val="0"/>
              </a:spcBef>
              <a:buClrTx/>
              <a:buFontTx/>
              <a:buNone/>
            </a:pPr>
            <a:r>
              <a:rPr kumimoji="1" lang="en-US" altLang="zh-CN" b="1">
                <a:solidFill>
                  <a:srgbClr val="0000CC"/>
                </a:solidFill>
                <a:ea typeface="宋体" panose="02010600030101010101" pitchFamily="2" charset="-122"/>
              </a:rPr>
              <a:t>year</a:t>
            </a:r>
          </a:p>
          <a:p>
            <a:pPr algn="ctr" eaLnBrk="1" hangingPunct="1">
              <a:spcBef>
                <a:spcPct val="0"/>
              </a:spcBef>
              <a:buClrTx/>
              <a:buFontTx/>
              <a:buNone/>
            </a:pPr>
            <a:r>
              <a:rPr kumimoji="1" lang="zh-CN" altLang="en-US" b="1">
                <a:solidFill>
                  <a:srgbClr val="0000CC"/>
                </a:solidFill>
                <a:ea typeface="宋体" panose="02010600030101010101" pitchFamily="2" charset="-122"/>
              </a:rPr>
              <a:t>非闰年</a:t>
            </a:r>
          </a:p>
        </p:txBody>
      </p:sp>
      <p:cxnSp>
        <p:nvCxnSpPr>
          <p:cNvPr id="46" name="直接连接符 45"/>
          <p:cNvCxnSpPr>
            <a:cxnSpLocks noChangeShapeType="1"/>
          </p:cNvCxnSpPr>
          <p:nvPr/>
        </p:nvCxnSpPr>
        <p:spPr bwMode="auto">
          <a:xfrm>
            <a:off x="428625" y="2643188"/>
            <a:ext cx="1357313" cy="785812"/>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48" name="直接连接符 47"/>
          <p:cNvCxnSpPr>
            <a:cxnSpLocks noChangeShapeType="1"/>
          </p:cNvCxnSpPr>
          <p:nvPr/>
        </p:nvCxnSpPr>
        <p:spPr bwMode="auto">
          <a:xfrm rot="10800000" flipV="1">
            <a:off x="1785938" y="2643188"/>
            <a:ext cx="4714875" cy="785812"/>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51" name="TextBox 50"/>
          <p:cNvSpPr txBox="1">
            <a:spLocks noChangeArrowheads="1"/>
          </p:cNvSpPr>
          <p:nvPr/>
        </p:nvSpPr>
        <p:spPr bwMode="auto">
          <a:xfrm>
            <a:off x="1143000" y="2643188"/>
            <a:ext cx="3071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year%100</a:t>
            </a:r>
            <a:r>
              <a:rPr kumimoji="1" lang="zh-CN" altLang="en-US" b="1">
                <a:solidFill>
                  <a:srgbClr val="0000CC"/>
                </a:solidFill>
                <a:ea typeface="宋体" panose="02010600030101010101" pitchFamily="2" charset="-122"/>
              </a:rPr>
              <a:t>不为</a:t>
            </a:r>
            <a:r>
              <a:rPr kumimoji="1" lang="en-US" altLang="zh-CN" b="1">
                <a:solidFill>
                  <a:srgbClr val="0000CC"/>
                </a:solidFill>
                <a:ea typeface="宋体" panose="02010600030101010101" pitchFamily="2" charset="-122"/>
              </a:rPr>
              <a:t>0</a:t>
            </a:r>
            <a:endParaRPr kumimoji="1" lang="zh-CN" altLang="en-US" b="1">
              <a:solidFill>
                <a:srgbClr val="0000CC"/>
              </a:solidFill>
              <a:ea typeface="宋体" panose="02010600030101010101" pitchFamily="2" charset="-122"/>
            </a:endParaRPr>
          </a:p>
        </p:txBody>
      </p:sp>
      <p:cxnSp>
        <p:nvCxnSpPr>
          <p:cNvPr id="60" name="直接连接符 59"/>
          <p:cNvCxnSpPr>
            <a:cxnSpLocks noChangeShapeType="1"/>
          </p:cNvCxnSpPr>
          <p:nvPr/>
        </p:nvCxnSpPr>
        <p:spPr bwMode="auto">
          <a:xfrm rot="5400000">
            <a:off x="857250" y="4357688"/>
            <a:ext cx="1857375"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61" name="TextBox 60"/>
          <p:cNvSpPr txBox="1">
            <a:spLocks noChangeArrowheads="1"/>
          </p:cNvSpPr>
          <p:nvPr/>
        </p:nvSpPr>
        <p:spPr bwMode="auto">
          <a:xfrm>
            <a:off x="2714625" y="3357563"/>
            <a:ext cx="3071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en-US" altLang="zh-CN" b="1">
                <a:solidFill>
                  <a:srgbClr val="0000CC"/>
                </a:solidFill>
                <a:ea typeface="宋体" panose="02010600030101010101" pitchFamily="2" charset="-122"/>
              </a:rPr>
              <a:t>year%400</a:t>
            </a:r>
            <a:r>
              <a:rPr kumimoji="1" lang="zh-CN" altLang="en-US" b="1">
                <a:solidFill>
                  <a:srgbClr val="0000CC"/>
                </a:solidFill>
                <a:ea typeface="宋体" panose="02010600030101010101" pitchFamily="2" charset="-122"/>
              </a:rPr>
              <a:t>为</a:t>
            </a:r>
            <a:r>
              <a:rPr kumimoji="1" lang="en-US" altLang="zh-CN" b="1">
                <a:solidFill>
                  <a:srgbClr val="0000CC"/>
                </a:solidFill>
                <a:ea typeface="宋体" panose="02010600030101010101" pitchFamily="2" charset="-122"/>
              </a:rPr>
              <a:t>0</a:t>
            </a:r>
            <a:endParaRPr kumimoji="1" lang="zh-CN" altLang="en-US" b="1">
              <a:solidFill>
                <a:srgbClr val="0000CC"/>
              </a:solidFill>
              <a:ea typeface="宋体" panose="02010600030101010101" pitchFamily="2" charset="-122"/>
            </a:endParaRPr>
          </a:p>
        </p:txBody>
      </p:sp>
      <p:cxnSp>
        <p:nvCxnSpPr>
          <p:cNvPr id="62" name="直接连接符 61"/>
          <p:cNvCxnSpPr>
            <a:cxnSpLocks noChangeShapeType="1"/>
          </p:cNvCxnSpPr>
          <p:nvPr/>
        </p:nvCxnSpPr>
        <p:spPr bwMode="auto">
          <a:xfrm>
            <a:off x="1785938" y="4214813"/>
            <a:ext cx="4643437"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sp>
        <p:nvSpPr>
          <p:cNvPr id="66" name="TextBox 65"/>
          <p:cNvSpPr txBox="1">
            <a:spLocks noChangeArrowheads="1"/>
          </p:cNvSpPr>
          <p:nvPr/>
        </p:nvSpPr>
        <p:spPr bwMode="auto">
          <a:xfrm>
            <a:off x="428625" y="2928938"/>
            <a:ext cx="785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是</a:t>
            </a:r>
          </a:p>
        </p:txBody>
      </p:sp>
      <p:sp>
        <p:nvSpPr>
          <p:cNvPr id="67" name="TextBox 66"/>
          <p:cNvSpPr txBox="1">
            <a:spLocks noChangeArrowheads="1"/>
          </p:cNvSpPr>
          <p:nvPr/>
        </p:nvSpPr>
        <p:spPr bwMode="auto">
          <a:xfrm>
            <a:off x="5286375" y="2857500"/>
            <a:ext cx="785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否</a:t>
            </a:r>
          </a:p>
        </p:txBody>
      </p:sp>
      <p:sp>
        <p:nvSpPr>
          <p:cNvPr id="84" name="平行四边形 83"/>
          <p:cNvSpPr>
            <a:spLocks noChangeArrowheads="1"/>
          </p:cNvSpPr>
          <p:nvPr/>
        </p:nvSpPr>
        <p:spPr bwMode="auto">
          <a:xfrm>
            <a:off x="4000500" y="4143375"/>
            <a:ext cx="2428875" cy="1214438"/>
          </a:xfrm>
          <a:prstGeom prst="parallelogram">
            <a:avLst>
              <a:gd name="adj" fmla="val 25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输出</a:t>
            </a:r>
            <a:r>
              <a:rPr kumimoji="1" lang="en-US" altLang="zh-CN" b="1">
                <a:solidFill>
                  <a:srgbClr val="0000CC"/>
                </a:solidFill>
                <a:ea typeface="宋体" panose="02010600030101010101" pitchFamily="2" charset="-122"/>
              </a:rPr>
              <a:t>year</a:t>
            </a:r>
          </a:p>
          <a:p>
            <a:pPr algn="ctr" eaLnBrk="1" hangingPunct="1">
              <a:spcBef>
                <a:spcPct val="0"/>
              </a:spcBef>
              <a:buClrTx/>
              <a:buFontTx/>
              <a:buNone/>
            </a:pPr>
            <a:r>
              <a:rPr kumimoji="1" lang="zh-CN" altLang="en-US" b="1">
                <a:solidFill>
                  <a:srgbClr val="0000CC"/>
                </a:solidFill>
                <a:ea typeface="宋体" panose="02010600030101010101" pitchFamily="2" charset="-122"/>
              </a:rPr>
              <a:t>非闰年</a:t>
            </a:r>
          </a:p>
        </p:txBody>
      </p:sp>
      <p:sp>
        <p:nvSpPr>
          <p:cNvPr id="85" name="平行四边形 84"/>
          <p:cNvSpPr>
            <a:spLocks noChangeArrowheads="1"/>
          </p:cNvSpPr>
          <p:nvPr/>
        </p:nvSpPr>
        <p:spPr bwMode="auto">
          <a:xfrm>
            <a:off x="1643063" y="4214813"/>
            <a:ext cx="2428875" cy="1214437"/>
          </a:xfrm>
          <a:prstGeom prst="parallelogram">
            <a:avLst>
              <a:gd name="adj" fmla="val 25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输出</a:t>
            </a:r>
            <a:r>
              <a:rPr kumimoji="1" lang="en-US" altLang="zh-CN" b="1">
                <a:solidFill>
                  <a:srgbClr val="0000CC"/>
                </a:solidFill>
                <a:ea typeface="宋体" panose="02010600030101010101" pitchFamily="2" charset="-122"/>
              </a:rPr>
              <a:t>year</a:t>
            </a:r>
          </a:p>
          <a:p>
            <a:pPr algn="ctr" eaLnBrk="1" hangingPunct="1">
              <a:spcBef>
                <a:spcPct val="0"/>
              </a:spcBef>
              <a:buClrTx/>
              <a:buFontTx/>
              <a:buNone/>
            </a:pPr>
            <a:r>
              <a:rPr kumimoji="1" lang="zh-CN" altLang="en-US" b="1">
                <a:solidFill>
                  <a:srgbClr val="0000CC"/>
                </a:solidFill>
                <a:ea typeface="宋体" panose="02010600030101010101" pitchFamily="2" charset="-122"/>
              </a:rPr>
              <a:t>闰年</a:t>
            </a:r>
          </a:p>
        </p:txBody>
      </p:sp>
      <p:sp>
        <p:nvSpPr>
          <p:cNvPr id="86" name="平行四边形 85"/>
          <p:cNvSpPr>
            <a:spLocks noChangeArrowheads="1"/>
          </p:cNvSpPr>
          <p:nvPr/>
        </p:nvSpPr>
        <p:spPr bwMode="auto">
          <a:xfrm>
            <a:off x="214313" y="3429000"/>
            <a:ext cx="1785937" cy="1643063"/>
          </a:xfrm>
          <a:prstGeom prst="parallelogram">
            <a:avLst>
              <a:gd name="adj" fmla="val 25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0" tIns="0" rIns="0" bIns="0"/>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b="1">
                <a:solidFill>
                  <a:srgbClr val="0000CC"/>
                </a:solidFill>
                <a:ea typeface="宋体" panose="02010600030101010101" pitchFamily="2" charset="-122"/>
              </a:rPr>
              <a:t>输出</a:t>
            </a:r>
            <a:endParaRPr kumimoji="1" lang="en-US" altLang="zh-CN" b="1">
              <a:solidFill>
                <a:srgbClr val="0000CC"/>
              </a:solidFill>
              <a:ea typeface="宋体" panose="02010600030101010101" pitchFamily="2" charset="-122"/>
            </a:endParaRPr>
          </a:p>
          <a:p>
            <a:pPr algn="ctr" eaLnBrk="1" hangingPunct="1">
              <a:spcBef>
                <a:spcPct val="0"/>
              </a:spcBef>
              <a:buClrTx/>
              <a:buFontTx/>
              <a:buNone/>
            </a:pPr>
            <a:r>
              <a:rPr kumimoji="1" lang="en-US" altLang="zh-CN" b="1">
                <a:solidFill>
                  <a:srgbClr val="0000CC"/>
                </a:solidFill>
                <a:ea typeface="宋体" panose="02010600030101010101" pitchFamily="2" charset="-122"/>
              </a:rPr>
              <a:t>year</a:t>
            </a:r>
          </a:p>
          <a:p>
            <a:pPr algn="ctr" eaLnBrk="1" hangingPunct="1">
              <a:spcBef>
                <a:spcPct val="0"/>
              </a:spcBef>
              <a:buClrTx/>
              <a:buFontTx/>
              <a:buNone/>
            </a:pPr>
            <a:r>
              <a:rPr kumimoji="1" lang="zh-CN" altLang="en-US" b="1">
                <a:solidFill>
                  <a:srgbClr val="0000CC"/>
                </a:solidFill>
                <a:ea typeface="宋体" panose="02010600030101010101" pitchFamily="2" charset="-122"/>
              </a:rPr>
              <a:t>闰年</a:t>
            </a:r>
          </a:p>
        </p:txBody>
      </p:sp>
      <p:cxnSp>
        <p:nvCxnSpPr>
          <p:cNvPr id="94" name="直接连接符 93"/>
          <p:cNvCxnSpPr>
            <a:cxnSpLocks noChangeShapeType="1"/>
          </p:cNvCxnSpPr>
          <p:nvPr/>
        </p:nvCxnSpPr>
        <p:spPr bwMode="auto">
          <a:xfrm rot="5400000">
            <a:off x="6036469" y="3964782"/>
            <a:ext cx="4071937" cy="0"/>
          </a:xfrm>
          <a:prstGeom prst="line">
            <a:avLst/>
          </a:prstGeom>
          <a:noFill/>
          <a:ln w="38100" algn="ctr">
            <a:solidFill>
              <a:schemeClr val="tx1"/>
            </a:solidFill>
            <a:miter lim="800000"/>
            <a:headEnd/>
            <a:tailEnd/>
          </a:ln>
          <a:extLst>
            <a:ext uri="{909E8E84-426E-40DD-AFC4-6F175D3DCCD1}">
              <a14:hiddenFill xmlns:a14="http://schemas.microsoft.com/office/drawing/2010/main">
                <a:noFill/>
              </a14:hiddenFill>
            </a:ext>
          </a:extLst>
        </p:spPr>
      </p:cxnSp>
      <p:pic>
        <p:nvPicPr>
          <p:cNvPr id="180260" name="图片 4" descr="Untitled2.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A59F40B2-6397-424B-8451-F308B73BCFFC}" type="slidenum">
              <a:rPr lang="en-US" altLang="zh-CN"/>
              <a:pPr>
                <a:defRPr/>
              </a:pPr>
              <a:t>144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slide(fromLeft)">
                                      <p:cBhvr>
                                        <p:cTn id="12" dur="500"/>
                                        <p:tgtEl>
                                          <p:spTgt spid="14"/>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slide(fromLeft)">
                                      <p:cBhvr>
                                        <p:cTn id="21" dur="500"/>
                                        <p:tgtEl>
                                          <p:spTgt spid="13"/>
                                        </p:tgtEl>
                                      </p:cBhvr>
                                    </p:animEffect>
                                  </p:childTnLst>
                                </p:cTn>
                              </p:par>
                            </p:childTnLst>
                          </p:cTn>
                        </p:par>
                        <p:par>
                          <p:cTn id="22" fill="hold" nodeType="afterGroup">
                            <p:stCondLst>
                              <p:cond delay="500"/>
                            </p:stCondLst>
                            <p:childTnLst>
                              <p:par>
                                <p:cTn id="23" presetID="12" presetClass="entr" presetSubtype="4" fill="hold" nodeType="after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slide(fromBottom)">
                                      <p:cBhvr>
                                        <p:cTn id="25" dur="500"/>
                                        <p:tgtEl>
                                          <p:spTgt spid="94"/>
                                        </p:tgtEl>
                                      </p:cBhvr>
                                    </p:animEffect>
                                  </p:childTnLst>
                                </p:cTn>
                              </p:par>
                            </p:childTnLst>
                          </p:cTn>
                        </p:par>
                        <p:par>
                          <p:cTn id="26" fill="hold" nodeType="afterGroup">
                            <p:stCondLst>
                              <p:cond delay="1000"/>
                            </p:stCondLst>
                            <p:childTnLst>
                              <p:par>
                                <p:cTn id="27" presetID="12" presetClass="entr" presetSubtype="8"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slide(fromLeft)">
                                      <p:cBhvr>
                                        <p:cTn id="29" dur="500"/>
                                        <p:tgtEl>
                                          <p:spTgt spid="28"/>
                                        </p:tgtEl>
                                      </p:cBhvr>
                                    </p:animEffect>
                                  </p:childTnLst>
                                </p:cTn>
                              </p:par>
                            </p:childTnLst>
                          </p:cTn>
                        </p:par>
                        <p:par>
                          <p:cTn id="30" fill="hold" nodeType="afterGroup">
                            <p:stCondLst>
                              <p:cond delay="1500"/>
                            </p:stCondLst>
                            <p:childTnLst>
                              <p:par>
                                <p:cTn id="31" presetID="4" presetClass="entr" presetSubtype="16"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ox(in)">
                                      <p:cBhvr>
                                        <p:cTn id="33" dur="500"/>
                                        <p:tgtEl>
                                          <p:spTgt spid="19"/>
                                        </p:tgtEl>
                                      </p:cBhvr>
                                    </p:animEffect>
                                  </p:childTnLst>
                                </p:cTn>
                              </p:par>
                              <p:par>
                                <p:cTn id="34" presetID="4" presetClass="entr" presetSubtype="16"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ox(in)">
                                      <p:cBhvr>
                                        <p:cTn id="36" dur="500"/>
                                        <p:tgtEl>
                                          <p:spTgt spid="18"/>
                                        </p:tgtEl>
                                      </p:cBhvr>
                                    </p:animEffect>
                                  </p:childTnLst>
                                </p:cTn>
                              </p:par>
                            </p:childTnLst>
                          </p:cTn>
                        </p:par>
                        <p:par>
                          <p:cTn id="37" fill="hold" nodeType="afterGroup">
                            <p:stCondLst>
                              <p:cond delay="2000"/>
                            </p:stCondLst>
                            <p:childTnLst>
                              <p:par>
                                <p:cTn id="38" presetID="3" presetClass="entr" presetSubtype="1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linds(horizontal)">
                                      <p:cBhvr>
                                        <p:cTn id="40" dur="500"/>
                                        <p:tgtEl>
                                          <p:spTgt spid="3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blinds(horizontal)">
                                      <p:cBhvr>
                                        <p:cTn id="45" dur="500"/>
                                        <p:tgtEl>
                                          <p:spTgt spid="3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8"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slide(fromLeft)">
                                      <p:cBhvr>
                                        <p:cTn id="50" dur="500"/>
                                        <p:tgtEl>
                                          <p:spTgt spid="12"/>
                                        </p:tgtEl>
                                      </p:cBhvr>
                                    </p:animEffect>
                                  </p:childTnLst>
                                </p:cTn>
                              </p:par>
                            </p:childTnLst>
                          </p:cTn>
                        </p:par>
                        <p:par>
                          <p:cTn id="51" fill="hold" nodeType="afterGroup">
                            <p:stCondLst>
                              <p:cond delay="500"/>
                            </p:stCondLst>
                            <p:childTnLst>
                              <p:par>
                                <p:cTn id="52" presetID="12" presetClass="entr" presetSubtype="4"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slide(fromBottom)">
                                      <p:cBhvr>
                                        <p:cTn id="54" dur="500"/>
                                        <p:tgtEl>
                                          <p:spTgt spid="42"/>
                                        </p:tgtEl>
                                      </p:cBhvr>
                                    </p:animEffect>
                                  </p:childTnLst>
                                </p:cTn>
                              </p:par>
                            </p:childTnLst>
                          </p:cTn>
                        </p:par>
                        <p:par>
                          <p:cTn id="55" fill="hold" nodeType="afterGroup">
                            <p:stCondLst>
                              <p:cond delay="1000"/>
                            </p:stCondLst>
                            <p:childTnLst>
                              <p:par>
                                <p:cTn id="56" presetID="3" presetClass="entr" presetSubtype="10" fill="hold" grpId="0" nodeType="after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blinds(horizontal)">
                                      <p:cBhvr>
                                        <p:cTn id="58" dur="500"/>
                                        <p:tgtEl>
                                          <p:spTgt spid="4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blinds(horizontal)">
                                      <p:cBhvr>
                                        <p:cTn id="63" dur="500"/>
                                        <p:tgtEl>
                                          <p:spTgt spid="4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2" presetClass="entr" presetSubtype="8"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slide(fromLeft)">
                                      <p:cBhvr>
                                        <p:cTn id="68" dur="500"/>
                                        <p:tgtEl>
                                          <p:spTgt spid="29"/>
                                        </p:tgtEl>
                                      </p:cBhvr>
                                    </p:animEffect>
                                  </p:childTnLst>
                                </p:cTn>
                              </p:par>
                            </p:childTnLst>
                          </p:cTn>
                        </p:par>
                        <p:par>
                          <p:cTn id="69" fill="hold" nodeType="afterGroup">
                            <p:stCondLst>
                              <p:cond delay="500"/>
                            </p:stCondLst>
                            <p:childTnLst>
                              <p:par>
                                <p:cTn id="70" presetID="4" presetClass="entr" presetSubtype="16" fill="hold"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box(in)">
                                      <p:cBhvr>
                                        <p:cTn id="72" dur="500"/>
                                        <p:tgtEl>
                                          <p:spTgt spid="46"/>
                                        </p:tgtEl>
                                      </p:cBhvr>
                                    </p:animEffect>
                                  </p:childTnLst>
                                </p:cTn>
                              </p:par>
                              <p:par>
                                <p:cTn id="73" presetID="4" presetClass="entr" presetSubtype="16"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box(in)">
                                      <p:cBhvr>
                                        <p:cTn id="75" dur="500"/>
                                        <p:tgtEl>
                                          <p:spTgt spid="48"/>
                                        </p:tgtEl>
                                      </p:cBhvr>
                                    </p:animEffect>
                                  </p:childTnLst>
                                </p:cTn>
                              </p:par>
                            </p:childTnLst>
                          </p:cTn>
                        </p:par>
                        <p:par>
                          <p:cTn id="76" fill="hold" nodeType="afterGroup">
                            <p:stCondLst>
                              <p:cond delay="1000"/>
                            </p:stCondLst>
                            <p:childTnLst>
                              <p:par>
                                <p:cTn id="77" presetID="3" presetClass="entr" presetSubtype="10"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blinds(horizontal)">
                                      <p:cBhvr>
                                        <p:cTn id="79" dur="500"/>
                                        <p:tgtEl>
                                          <p:spTgt spid="51"/>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blinds(horizontal)">
                                      <p:cBhvr>
                                        <p:cTn id="84" dur="500"/>
                                        <p:tgtEl>
                                          <p:spTgt spid="6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2" presetClass="entr" presetSubtype="1" fill="hold"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slide(fromTop)">
                                      <p:cBhvr>
                                        <p:cTn id="89" dur="500"/>
                                        <p:tgtEl>
                                          <p:spTgt spid="60"/>
                                        </p:tgtEl>
                                      </p:cBhvr>
                                    </p:animEffect>
                                  </p:childTnLst>
                                </p:cTn>
                              </p:par>
                            </p:childTnLst>
                          </p:cTn>
                        </p:par>
                        <p:par>
                          <p:cTn id="90" fill="hold" nodeType="afterGroup">
                            <p:stCondLst>
                              <p:cond delay="500"/>
                            </p:stCondLst>
                            <p:childTnLst>
                              <p:par>
                                <p:cTn id="91" presetID="3" presetClass="entr" presetSubtype="10" fill="hold" grpId="0" nodeType="after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blinds(horizontal)">
                                      <p:cBhvr>
                                        <p:cTn id="93" dur="500"/>
                                        <p:tgtEl>
                                          <p:spTgt spid="86"/>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blinds(horizontal)">
                                      <p:cBhvr>
                                        <p:cTn id="98" dur="500"/>
                                        <p:tgtEl>
                                          <p:spTgt spid="67"/>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2" presetClass="entr" presetSubtype="8" fill="hold" nodeType="click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slide(fromLeft)">
                                      <p:cBhvr>
                                        <p:cTn id="103" dur="500"/>
                                        <p:tgtEl>
                                          <p:spTgt spid="62"/>
                                        </p:tgtEl>
                                      </p:cBhvr>
                                    </p:animEffect>
                                  </p:childTnLst>
                                </p:cTn>
                              </p:par>
                            </p:childTnLst>
                          </p:cTn>
                        </p:par>
                        <p:par>
                          <p:cTn id="104" fill="hold" nodeType="afterGroup">
                            <p:stCondLst>
                              <p:cond delay="500"/>
                            </p:stCondLst>
                            <p:childTnLst>
                              <p:par>
                                <p:cTn id="105" presetID="4" presetClass="entr" presetSubtype="16" fill="hold" nodeType="after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box(in)">
                                      <p:cBhvr>
                                        <p:cTn id="107" dur="500"/>
                                        <p:tgtEl>
                                          <p:spTgt spid="23"/>
                                        </p:tgtEl>
                                      </p:cBhvr>
                                    </p:animEffect>
                                  </p:childTnLst>
                                </p:cTn>
                              </p:par>
                            </p:childTnLst>
                          </p:cTn>
                        </p:par>
                        <p:par>
                          <p:cTn id="108" fill="hold" nodeType="afterGroup">
                            <p:stCondLst>
                              <p:cond delay="1000"/>
                            </p:stCondLst>
                            <p:childTnLst>
                              <p:par>
                                <p:cTn id="109" presetID="4" presetClass="entr" presetSubtype="16" fill="hold" nodeType="after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box(in)">
                                      <p:cBhvr>
                                        <p:cTn id="111" dur="500"/>
                                        <p:tgtEl>
                                          <p:spTgt spid="22"/>
                                        </p:tgtEl>
                                      </p:cBhvr>
                                    </p:animEffect>
                                  </p:childTnLst>
                                </p:cTn>
                              </p:par>
                            </p:childTnLst>
                          </p:cTn>
                        </p:par>
                        <p:par>
                          <p:cTn id="112" fill="hold" nodeType="afterGroup">
                            <p:stCondLst>
                              <p:cond delay="1500"/>
                            </p:stCondLst>
                            <p:childTnLst>
                              <p:par>
                                <p:cTn id="113" presetID="3" presetClass="entr" presetSubtype="10" fill="hold" grpId="0" nodeType="after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blinds(horizontal)">
                                      <p:cBhvr>
                                        <p:cTn id="115" dur="500"/>
                                        <p:tgtEl>
                                          <p:spTgt spid="61"/>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25"/>
                                        </p:tgtEl>
                                        <p:attrNameLst>
                                          <p:attrName>style.visibility</p:attrName>
                                        </p:attrNameLst>
                                      </p:cBhvr>
                                      <p:to>
                                        <p:strVal val="visible"/>
                                      </p:to>
                                    </p:set>
                                    <p:animEffect transition="in" filter="blinds(horizontal)">
                                      <p:cBhvr>
                                        <p:cTn id="120" dur="500"/>
                                        <p:tgtEl>
                                          <p:spTgt spid="25"/>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2" presetClass="entr" presetSubtype="1" fill="hold" nodeType="clickEffect">
                                  <p:stCondLst>
                                    <p:cond delay="0"/>
                                  </p:stCondLst>
                                  <p:childTnLst>
                                    <p:set>
                                      <p:cBhvr>
                                        <p:cTn id="124" dur="1" fill="hold">
                                          <p:stCondLst>
                                            <p:cond delay="0"/>
                                          </p:stCondLst>
                                        </p:cTn>
                                        <p:tgtEl>
                                          <p:spTgt spid="26"/>
                                        </p:tgtEl>
                                        <p:attrNameLst>
                                          <p:attrName>style.visibility</p:attrName>
                                        </p:attrNameLst>
                                      </p:cBhvr>
                                      <p:to>
                                        <p:strVal val="visible"/>
                                      </p:to>
                                    </p:set>
                                    <p:animEffect transition="in" filter="slide(fromTop)">
                                      <p:cBhvr>
                                        <p:cTn id="125" dur="500"/>
                                        <p:tgtEl>
                                          <p:spTgt spid="26"/>
                                        </p:tgtEl>
                                      </p:cBhvr>
                                    </p:animEffect>
                                  </p:childTnLst>
                                </p:cTn>
                              </p:par>
                            </p:childTnLst>
                          </p:cTn>
                        </p:par>
                        <p:par>
                          <p:cTn id="126" fill="hold" nodeType="afterGroup">
                            <p:stCondLst>
                              <p:cond delay="500"/>
                            </p:stCondLst>
                            <p:childTnLst>
                              <p:par>
                                <p:cTn id="127" presetID="3" presetClass="entr" presetSubtype="10" fill="hold" grpId="0" nodeType="afterEffect">
                                  <p:stCondLst>
                                    <p:cond delay="0"/>
                                  </p:stCondLst>
                                  <p:childTnLst>
                                    <p:set>
                                      <p:cBhvr>
                                        <p:cTn id="128" dur="1" fill="hold">
                                          <p:stCondLst>
                                            <p:cond delay="0"/>
                                          </p:stCondLst>
                                        </p:cTn>
                                        <p:tgtEl>
                                          <p:spTgt spid="85"/>
                                        </p:tgtEl>
                                        <p:attrNameLst>
                                          <p:attrName>style.visibility</p:attrName>
                                        </p:attrNameLst>
                                      </p:cBhvr>
                                      <p:to>
                                        <p:strVal val="visible"/>
                                      </p:to>
                                    </p:set>
                                    <p:animEffect transition="in" filter="blinds(horizontal)">
                                      <p:cBhvr>
                                        <p:cTn id="129" dur="500"/>
                                        <p:tgtEl>
                                          <p:spTgt spid="85"/>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 presetClass="entr" presetSubtype="10"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blinds(horizontal)">
                                      <p:cBhvr>
                                        <p:cTn id="134" dur="500"/>
                                        <p:tgtEl>
                                          <p:spTgt spid="24"/>
                                        </p:tgtEl>
                                      </p:cBhvr>
                                    </p:animEffect>
                                  </p:childTnLst>
                                </p:cTn>
                              </p:par>
                            </p:childTnLst>
                          </p:cTn>
                        </p:par>
                        <p:par>
                          <p:cTn id="135" fill="hold" nodeType="afterGroup">
                            <p:stCondLst>
                              <p:cond delay="500"/>
                            </p:stCondLst>
                            <p:childTnLst>
                              <p:par>
                                <p:cTn id="136" presetID="3" presetClass="entr" presetSubtype="10" fill="hold" grpId="0" nodeType="afterEffect">
                                  <p:stCondLst>
                                    <p:cond delay="0"/>
                                  </p:stCondLst>
                                  <p:childTnLst>
                                    <p:set>
                                      <p:cBhvr>
                                        <p:cTn id="137" dur="1" fill="hold">
                                          <p:stCondLst>
                                            <p:cond delay="0"/>
                                          </p:stCondLst>
                                        </p:cTn>
                                        <p:tgtEl>
                                          <p:spTgt spid="84"/>
                                        </p:tgtEl>
                                        <p:attrNameLst>
                                          <p:attrName>style.visibility</p:attrName>
                                        </p:attrNameLst>
                                      </p:cBhvr>
                                      <p:to>
                                        <p:strVal val="visible"/>
                                      </p:to>
                                    </p:set>
                                    <p:animEffect transition="in" filter="blinds(horizontal)">
                                      <p:cBhvr>
                                        <p:cTn id="138" dur="500"/>
                                        <p:tgtEl>
                                          <p:spTgt spid="8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10"/>
                                        </p:tgtEl>
                                        <p:attrNameLst>
                                          <p:attrName>style.visibility</p:attrName>
                                        </p:attrNameLst>
                                      </p:cBhvr>
                                      <p:to>
                                        <p:strVal val="visible"/>
                                      </p:to>
                                    </p:set>
                                    <p:animEffect transition="in" filter="blinds(horizontal)">
                                      <p:cBhvr>
                                        <p:cTn id="143" dur="500"/>
                                        <p:tgtEl>
                                          <p:spTgt spid="10"/>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3" presetClass="entr" presetSubtype="10" fill="hold" grpId="0" nodeType="clickEffect">
                                  <p:stCondLst>
                                    <p:cond delay="0"/>
                                  </p:stCondLst>
                                  <p:childTnLst>
                                    <p:set>
                                      <p:cBhvr>
                                        <p:cTn id="147" dur="1" fill="hold">
                                          <p:stCondLst>
                                            <p:cond delay="0"/>
                                          </p:stCondLst>
                                        </p:cTn>
                                        <p:tgtEl>
                                          <p:spTgt spid="6"/>
                                        </p:tgtEl>
                                        <p:attrNameLst>
                                          <p:attrName>style.visibility</p:attrName>
                                        </p:attrNameLst>
                                      </p:cBhvr>
                                      <p:to>
                                        <p:strVal val="visible"/>
                                      </p:to>
                                    </p:set>
                                    <p:animEffect transition="in" filter="blinds(horizontal)">
                                      <p:cBhvr>
                                        <p:cTn id="1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10" grpId="0"/>
      <p:bldP spid="24" grpId="0"/>
      <p:bldP spid="25" grpId="0"/>
      <p:bldP spid="32" grpId="0"/>
      <p:bldP spid="36" grpId="0"/>
      <p:bldP spid="41" grpId="0"/>
      <p:bldP spid="45" grpId="0"/>
      <p:bldP spid="51" grpId="0"/>
      <p:bldP spid="61" grpId="0"/>
      <p:bldP spid="66" grpId="0"/>
      <p:bldP spid="67" grpId="0"/>
      <p:bldP spid="84" grpId="0"/>
      <p:bldP spid="85" grpId="0"/>
      <p:bldP spid="86"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defRPr/>
            </a:pPr>
            <a:r>
              <a:rPr smtClean="0"/>
              <a:t>算法描述</a:t>
            </a:r>
            <a:r>
              <a:rPr lang="en-US" altLang="zh-CN" smtClean="0"/>
              <a:t>4——</a:t>
            </a:r>
            <a:r>
              <a:rPr altLang="zh-CN" smtClean="0"/>
              <a:t>伪代码</a:t>
            </a:r>
            <a:endParaRPr smtClean="0"/>
          </a:p>
        </p:txBody>
      </p:sp>
      <p:sp>
        <p:nvSpPr>
          <p:cNvPr id="202755" name="Rectangle 3"/>
          <p:cNvSpPr>
            <a:spLocks noGrp="1" noChangeArrowheads="1"/>
          </p:cNvSpPr>
          <p:nvPr>
            <p:ph idx="1"/>
          </p:nvPr>
        </p:nvSpPr>
        <p:spPr/>
        <p:txBody>
          <a:bodyPr/>
          <a:lstStyle/>
          <a:p>
            <a:r>
              <a:rPr lang="zh-CN" altLang="zh-CN" smtClean="0"/>
              <a:t>伪代码是用介于自然语言和计算机语言之间的文字和符号来描述算法</a:t>
            </a:r>
            <a:endParaRPr lang="en-US" altLang="zh-CN" smtClean="0"/>
          </a:p>
          <a:p>
            <a:r>
              <a:rPr lang="zh-CN" altLang="zh-CN" smtClean="0"/>
              <a:t>用伪代码写算法并无固定的、严格的语法规则，可以用英文，也可以中英文混用</a:t>
            </a:r>
            <a:endParaRPr lang="zh-CN" altLang="en-US" smtClean="0"/>
          </a:p>
        </p:txBody>
      </p:sp>
      <p:pic>
        <p:nvPicPr>
          <p:cNvPr id="181252" name="图片 4" descr="Untitled2.png">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29625" y="614362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787989EB-5DFB-4719-90F6-53E249E096C8}" type="slidenum">
              <a:rPr lang="en-US" altLang="zh-CN"/>
              <a:pPr>
                <a:defRPr/>
              </a:pPr>
              <a:t>145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2755">
                                            <p:txEl>
                                              <p:pRg st="1" end="1"/>
                                            </p:txEl>
                                          </p:spTgt>
                                        </p:tgtEl>
                                        <p:attrNameLst>
                                          <p:attrName>style.visibility</p:attrName>
                                        </p:attrNameLst>
                                      </p:cBhvr>
                                      <p:to>
                                        <p:strVal val="visible"/>
                                      </p:to>
                                    </p:set>
                                    <p:animEffect transition="in" filter="fade">
                                      <p:cBhvr>
                                        <p:cTn id="7" dur="500"/>
                                        <p:tgtEl>
                                          <p:spTgt spid="2027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标题 1"/>
          <p:cNvSpPr>
            <a:spLocks noGrp="1"/>
          </p:cNvSpPr>
          <p:nvPr>
            <p:ph type="title"/>
          </p:nvPr>
        </p:nvSpPr>
        <p:spPr/>
        <p:txBody>
          <a:bodyPr/>
          <a:lstStyle/>
          <a:p>
            <a:pPr>
              <a:defRPr/>
            </a:pPr>
            <a:r>
              <a:rPr smtClean="0"/>
              <a:t>算法描述</a:t>
            </a:r>
            <a:r>
              <a:rPr lang="en-US" altLang="zh-CN" smtClean="0"/>
              <a:t>4——</a:t>
            </a:r>
            <a:r>
              <a:rPr altLang="zh-CN" smtClean="0"/>
              <a:t>伪代码</a:t>
            </a:r>
            <a:endParaRPr smtClean="0"/>
          </a:p>
        </p:txBody>
      </p:sp>
      <p:sp>
        <p:nvSpPr>
          <p:cNvPr id="3" name="内容占位符 2"/>
          <p:cNvSpPr>
            <a:spLocks noGrp="1"/>
          </p:cNvSpPr>
          <p:nvPr>
            <p:ph idx="1"/>
          </p:nvPr>
        </p:nvSpPr>
        <p:spPr/>
        <p:txBody>
          <a:bodyPr/>
          <a:lstStyle/>
          <a:p>
            <a:pPr marL="0" indent="0">
              <a:spcBef>
                <a:spcPts val="0"/>
              </a:spcBef>
              <a:buFont typeface="Wingdings" panose="05000000000000000000" pitchFamily="2" charset="2"/>
              <a:buNone/>
              <a:defRPr/>
            </a:pPr>
            <a:r>
              <a:rPr lang="en-US" altLang="zh-CN" sz="2400" dirty="0" smtClean="0"/>
              <a:t>begin</a:t>
            </a:r>
          </a:p>
          <a:p>
            <a:pPr marL="0" indent="0">
              <a:spcBef>
                <a:spcPts val="0"/>
              </a:spcBef>
              <a:buFont typeface="Wingdings" panose="05000000000000000000" pitchFamily="2" charset="2"/>
              <a:buNone/>
              <a:defRPr/>
            </a:pPr>
            <a:r>
              <a:rPr lang="en-US" altLang="zh-CN" sz="2400" dirty="0" err="1" smtClean="0"/>
              <a:t>int</a:t>
            </a:r>
            <a:r>
              <a:rPr lang="en-US" altLang="zh-CN" sz="2400" dirty="0" smtClean="0"/>
              <a:t> year;</a:t>
            </a:r>
          </a:p>
          <a:p>
            <a:pPr marL="0" indent="0">
              <a:spcBef>
                <a:spcPts val="0"/>
              </a:spcBef>
              <a:buFont typeface="Wingdings" panose="05000000000000000000" pitchFamily="2" charset="2"/>
              <a:buNone/>
              <a:defRPr/>
            </a:pPr>
            <a:r>
              <a:rPr lang="en-US" altLang="zh-CN" sz="2400" dirty="0" smtClean="0"/>
              <a:t>repeat</a:t>
            </a:r>
            <a:r>
              <a:rPr lang="zh-CN" altLang="en-US" sz="2400" dirty="0" smtClean="0"/>
              <a:t>：</a:t>
            </a:r>
            <a:r>
              <a:rPr lang="en-US" altLang="zh-CN" sz="2400" dirty="0" smtClean="0"/>
              <a:t>year=2000 to 2500</a:t>
            </a:r>
          </a:p>
          <a:p>
            <a:pPr marL="0" indent="0">
              <a:spcBef>
                <a:spcPts val="0"/>
              </a:spcBef>
              <a:buFont typeface="Wingdings" panose="05000000000000000000" pitchFamily="2" charset="2"/>
              <a:buNone/>
              <a:defRPr/>
            </a:pPr>
            <a:r>
              <a:rPr lang="en-US" altLang="zh-CN" sz="2400" dirty="0" smtClean="0"/>
              <a:t>{</a:t>
            </a:r>
          </a:p>
          <a:p>
            <a:pPr marL="0" indent="0">
              <a:spcBef>
                <a:spcPts val="0"/>
              </a:spcBef>
              <a:buFont typeface="Wingdings" panose="05000000000000000000" pitchFamily="2" charset="2"/>
              <a:buNone/>
              <a:defRPr/>
            </a:pPr>
            <a:r>
              <a:rPr lang="en-US" altLang="zh-CN" sz="2400" dirty="0" smtClean="0"/>
              <a:t>	if</a:t>
            </a:r>
            <a:r>
              <a:rPr lang="en-US" altLang="zh-CN" sz="2400" dirty="0" smtClean="0">
                <a:solidFill>
                  <a:srgbClr val="FF0000"/>
                </a:solidFill>
              </a:rPr>
              <a:t>((year mod 4)==0 </a:t>
            </a:r>
            <a:r>
              <a:rPr lang="en-US" altLang="zh-CN" sz="2400" dirty="0" smtClean="0">
                <a:solidFill>
                  <a:srgbClr val="0070C0"/>
                </a:solidFill>
              </a:rPr>
              <a:t>AND</a:t>
            </a:r>
            <a:r>
              <a:rPr lang="zh-CN" altLang="en-US" sz="2400" dirty="0" smtClean="0">
                <a:solidFill>
                  <a:srgbClr val="FF0000"/>
                </a:solidFill>
              </a:rPr>
              <a:t> </a:t>
            </a:r>
            <a:r>
              <a:rPr lang="en-US" altLang="zh-CN" sz="2400" dirty="0" smtClean="0">
                <a:solidFill>
                  <a:srgbClr val="FF0000"/>
                </a:solidFill>
              </a:rPr>
              <a:t>(year mod100) !=0 </a:t>
            </a:r>
            <a:r>
              <a:rPr lang="en-US" altLang="zh-CN" sz="2400" dirty="0">
                <a:solidFill>
                  <a:srgbClr val="0070C0"/>
                </a:solidFill>
              </a:rPr>
              <a:t>OR</a:t>
            </a:r>
            <a:r>
              <a:rPr lang="en-US" altLang="zh-CN" sz="2400" dirty="0" smtClean="0">
                <a:solidFill>
                  <a:srgbClr val="FF0000"/>
                </a:solidFill>
              </a:rPr>
              <a:t> (year mod 400) ==0</a:t>
            </a:r>
            <a:r>
              <a:rPr lang="en-US" altLang="zh-CN" sz="2400" dirty="0" smtClean="0"/>
              <a:t>)</a:t>
            </a:r>
          </a:p>
          <a:p>
            <a:pPr marL="0" indent="0">
              <a:spcBef>
                <a:spcPts val="0"/>
              </a:spcBef>
              <a:buFont typeface="Wingdings" panose="05000000000000000000" pitchFamily="2" charset="2"/>
              <a:buNone/>
              <a:defRPr/>
            </a:pPr>
            <a:r>
              <a:rPr lang="en-US" altLang="zh-CN" sz="2400" dirty="0"/>
              <a:t>	</a:t>
            </a:r>
            <a:r>
              <a:rPr lang="en-US" altLang="zh-CN" sz="2400" dirty="0" smtClean="0"/>
              <a:t>	</a:t>
            </a:r>
            <a:r>
              <a:rPr lang="zh-CN" altLang="en-US" sz="2400" dirty="0" smtClean="0"/>
              <a:t>输出这年是闰年！</a:t>
            </a:r>
            <a:endParaRPr lang="en-US" altLang="zh-CN" sz="2400" dirty="0" smtClean="0"/>
          </a:p>
          <a:p>
            <a:pPr marL="0" indent="0">
              <a:spcBef>
                <a:spcPts val="0"/>
              </a:spcBef>
              <a:buFont typeface="Wingdings" panose="05000000000000000000" pitchFamily="2" charset="2"/>
              <a:buNone/>
              <a:defRPr/>
            </a:pPr>
            <a:r>
              <a:rPr lang="en-US" altLang="zh-CN" sz="2400" dirty="0"/>
              <a:t>	</a:t>
            </a:r>
            <a:r>
              <a:rPr lang="en-US" altLang="zh-CN" sz="2400" dirty="0" smtClean="0"/>
              <a:t>else</a:t>
            </a:r>
          </a:p>
          <a:p>
            <a:pPr marL="0" indent="0">
              <a:spcBef>
                <a:spcPts val="0"/>
              </a:spcBef>
              <a:buFont typeface="Wingdings" panose="05000000000000000000" pitchFamily="2" charset="2"/>
              <a:buNone/>
              <a:defRPr/>
            </a:pPr>
            <a:r>
              <a:rPr lang="en-US" altLang="zh-CN" sz="2400" dirty="0" smtClean="0"/>
              <a:t>	           </a:t>
            </a:r>
            <a:r>
              <a:rPr lang="zh-CN" altLang="en-US" sz="2400" dirty="0" smtClean="0"/>
              <a:t>输出这年不是闰年</a:t>
            </a:r>
            <a:endParaRPr lang="en-US" altLang="zh-CN" sz="2400" dirty="0" smtClean="0"/>
          </a:p>
          <a:p>
            <a:pPr marL="0" indent="0">
              <a:spcBef>
                <a:spcPts val="0"/>
              </a:spcBef>
              <a:buFont typeface="Wingdings" panose="05000000000000000000" pitchFamily="2" charset="2"/>
              <a:buNone/>
              <a:defRPr/>
            </a:pPr>
            <a:r>
              <a:rPr lang="en-US" altLang="zh-CN" sz="2400" dirty="0" smtClean="0"/>
              <a:t>}</a:t>
            </a:r>
          </a:p>
          <a:p>
            <a:pPr marL="0" indent="0">
              <a:spcBef>
                <a:spcPts val="0"/>
              </a:spcBef>
              <a:buFont typeface="Wingdings" panose="05000000000000000000" pitchFamily="2" charset="2"/>
              <a:buNone/>
              <a:defRPr/>
            </a:pPr>
            <a:r>
              <a:rPr lang="en-US" altLang="zh-CN" sz="2400" dirty="0"/>
              <a:t>end</a:t>
            </a:r>
            <a:endParaRPr lang="zh-CN" altLang="en-US" sz="2400" dirty="0" smtClean="0"/>
          </a:p>
          <a:p>
            <a:pPr>
              <a:defRPr/>
            </a:pPr>
            <a:endParaRPr lang="zh-CN" altLang="en-US" sz="2400" dirty="0"/>
          </a:p>
        </p:txBody>
      </p:sp>
      <p:sp>
        <p:nvSpPr>
          <p:cNvPr id="4" name="灯片编号占位符 3"/>
          <p:cNvSpPr>
            <a:spLocks noGrp="1"/>
          </p:cNvSpPr>
          <p:nvPr>
            <p:ph type="sldNum" sz="quarter" idx="10"/>
          </p:nvPr>
        </p:nvSpPr>
        <p:spPr/>
        <p:txBody>
          <a:bodyPr/>
          <a:lstStyle/>
          <a:p>
            <a:pPr>
              <a:defRPr/>
            </a:pPr>
            <a:fld id="{9F845AE5-767F-4866-B08C-77E642152E38}" type="slidenum">
              <a:rPr lang="en-US" altLang="zh-CN"/>
              <a:pPr>
                <a:defRPr/>
              </a:pPr>
              <a:t>146</a:t>
            </a:fld>
            <a:endParaRPr lang="en-US" altLang="zh-CN"/>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标题 1"/>
          <p:cNvSpPr>
            <a:spLocks noGrp="1"/>
          </p:cNvSpPr>
          <p:nvPr>
            <p:ph type="title"/>
          </p:nvPr>
        </p:nvSpPr>
        <p:spPr/>
        <p:txBody>
          <a:bodyPr/>
          <a:lstStyle/>
          <a:p>
            <a:pPr>
              <a:defRPr/>
            </a:pPr>
            <a:r>
              <a:rPr smtClean="0"/>
              <a:t>算法描述</a:t>
            </a:r>
            <a:r>
              <a:rPr lang="en-US" altLang="zh-CN" smtClean="0"/>
              <a:t>5——</a:t>
            </a:r>
            <a:r>
              <a:rPr smtClean="0"/>
              <a:t>程序实现</a:t>
            </a:r>
          </a:p>
        </p:txBody>
      </p:sp>
      <p:sp>
        <p:nvSpPr>
          <p:cNvPr id="3" name="内容占位符 2"/>
          <p:cNvSpPr>
            <a:spLocks noGrp="1"/>
          </p:cNvSpPr>
          <p:nvPr>
            <p:ph idx="1"/>
          </p:nvPr>
        </p:nvSpPr>
        <p:spPr/>
        <p:txBody>
          <a:bodyPr/>
          <a:lstStyle/>
          <a:p>
            <a:pPr>
              <a:spcBef>
                <a:spcPct val="0"/>
              </a:spcBef>
            </a:pPr>
            <a:r>
              <a:rPr lang="zh-CN" altLang="en-US" sz="2400" smtClean="0"/>
              <a:t>选择一种计算机语言来实现算法，例如</a:t>
            </a:r>
            <a:r>
              <a:rPr lang="en-US" altLang="zh-CN" sz="2400" smtClean="0"/>
              <a:t>C</a:t>
            </a:r>
            <a:r>
              <a:rPr lang="zh-CN" altLang="en-US" sz="2400" smtClean="0"/>
              <a:t>、</a:t>
            </a:r>
            <a:r>
              <a:rPr lang="en-US" altLang="zh-CN" sz="2400" smtClean="0"/>
              <a:t>C++</a:t>
            </a:r>
            <a:r>
              <a:rPr lang="zh-CN" altLang="en-US" sz="2400" smtClean="0"/>
              <a:t>、</a:t>
            </a:r>
            <a:r>
              <a:rPr lang="en-US" altLang="zh-CN" sz="2400" smtClean="0"/>
              <a:t>Java</a:t>
            </a:r>
            <a:r>
              <a:rPr lang="zh-CN" altLang="en-US" sz="2400" smtClean="0"/>
              <a:t>等</a:t>
            </a:r>
            <a:endParaRPr lang="en-US" altLang="zh-CN" sz="2400" smtClean="0"/>
          </a:p>
          <a:p>
            <a:pPr>
              <a:spcBef>
                <a:spcPct val="0"/>
              </a:spcBef>
            </a:pPr>
            <a:endParaRPr lang="en-US" altLang="zh-CN" sz="2400" smtClean="0"/>
          </a:p>
          <a:p>
            <a:pPr>
              <a:spcBef>
                <a:spcPct val="0"/>
              </a:spcBef>
            </a:pPr>
            <a:r>
              <a:rPr lang="zh-CN" altLang="en-US" sz="2400" smtClean="0"/>
              <a:t>要严格符合相应语言的计算机语法</a:t>
            </a:r>
            <a:endParaRPr lang="en-US" altLang="zh-CN" sz="2400" smtClean="0"/>
          </a:p>
          <a:p>
            <a:pPr>
              <a:spcBef>
                <a:spcPct val="0"/>
              </a:spcBef>
            </a:pPr>
            <a:endParaRPr lang="en-US" altLang="zh-CN" sz="2400" smtClean="0"/>
          </a:p>
          <a:p>
            <a:pPr>
              <a:spcBef>
                <a:spcPct val="0"/>
              </a:spcBef>
            </a:pPr>
            <a:r>
              <a:rPr lang="zh-CN" altLang="en-US" sz="2400" smtClean="0"/>
              <a:t>要通过结果验证是否实现了算法所描述问题</a:t>
            </a:r>
          </a:p>
        </p:txBody>
      </p:sp>
      <p:sp>
        <p:nvSpPr>
          <p:cNvPr id="4" name="灯片编号占位符 3"/>
          <p:cNvSpPr>
            <a:spLocks noGrp="1"/>
          </p:cNvSpPr>
          <p:nvPr>
            <p:ph type="sldNum" sz="quarter" idx="10"/>
          </p:nvPr>
        </p:nvSpPr>
        <p:spPr/>
        <p:txBody>
          <a:bodyPr/>
          <a:lstStyle/>
          <a:p>
            <a:pPr>
              <a:defRPr/>
            </a:pPr>
            <a:fld id="{01F3C5E9-5EAB-4E42-ACC3-6B4734B1AD28}" type="slidenum">
              <a:rPr lang="en-US" altLang="zh-CN"/>
              <a:pPr>
                <a:defRPr/>
              </a:pPr>
              <a:t>147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标题 1"/>
          <p:cNvSpPr>
            <a:spLocks noGrp="1"/>
          </p:cNvSpPr>
          <p:nvPr>
            <p:ph type="title"/>
          </p:nvPr>
        </p:nvSpPr>
        <p:spPr/>
        <p:txBody>
          <a:bodyPr/>
          <a:lstStyle/>
          <a:p>
            <a:pPr>
              <a:defRPr/>
            </a:pPr>
            <a:r>
              <a:rPr smtClean="0"/>
              <a:t>算法描述</a:t>
            </a:r>
            <a:r>
              <a:rPr lang="en-US" altLang="zh-CN" smtClean="0"/>
              <a:t>5——C</a:t>
            </a:r>
            <a:r>
              <a:rPr smtClean="0"/>
              <a:t>程序实现</a:t>
            </a:r>
          </a:p>
        </p:txBody>
      </p:sp>
      <p:sp>
        <p:nvSpPr>
          <p:cNvPr id="185347" name="内容占位符 2"/>
          <p:cNvSpPr>
            <a:spLocks noGrp="1"/>
          </p:cNvSpPr>
          <p:nvPr>
            <p:ph idx="1"/>
          </p:nvPr>
        </p:nvSpPr>
        <p:spPr/>
        <p:txBody>
          <a:bodyPr/>
          <a:lstStyle/>
          <a:p>
            <a:pPr marL="0" indent="0">
              <a:spcBef>
                <a:spcPct val="0"/>
              </a:spcBef>
              <a:buFont typeface="Wingdings" panose="05000000000000000000" pitchFamily="2" charset="2"/>
              <a:buNone/>
            </a:pPr>
            <a:r>
              <a:rPr lang="en-US" altLang="zh-CN" sz="2400" smtClean="0"/>
              <a:t>#include &lt;stdio.h&gt;</a:t>
            </a:r>
          </a:p>
          <a:p>
            <a:pPr marL="0" indent="0">
              <a:spcBef>
                <a:spcPct val="0"/>
              </a:spcBef>
              <a:buFont typeface="Wingdings" panose="05000000000000000000" pitchFamily="2" charset="2"/>
              <a:buNone/>
            </a:pPr>
            <a:r>
              <a:rPr lang="en-US" altLang="zh-CN" sz="2400" smtClean="0"/>
              <a:t>void main( )</a:t>
            </a:r>
          </a:p>
          <a:p>
            <a:pPr marL="0" indent="0">
              <a:spcBef>
                <a:spcPct val="0"/>
              </a:spcBef>
              <a:buFont typeface="Wingdings" panose="05000000000000000000" pitchFamily="2" charset="2"/>
              <a:buNone/>
            </a:pPr>
            <a:r>
              <a:rPr lang="en-US" altLang="zh-CN" sz="2400" smtClean="0"/>
              <a:t>{</a:t>
            </a:r>
          </a:p>
          <a:p>
            <a:pPr marL="0" indent="0">
              <a:spcBef>
                <a:spcPct val="0"/>
              </a:spcBef>
              <a:buFont typeface="Wingdings" panose="05000000000000000000" pitchFamily="2" charset="2"/>
              <a:buNone/>
            </a:pPr>
            <a:r>
              <a:rPr lang="en-US" altLang="zh-CN" sz="2400" smtClean="0"/>
              <a:t>	int year;</a:t>
            </a:r>
          </a:p>
          <a:p>
            <a:pPr marL="0" indent="0">
              <a:spcBef>
                <a:spcPct val="0"/>
              </a:spcBef>
              <a:buFont typeface="Wingdings" panose="05000000000000000000" pitchFamily="2" charset="2"/>
              <a:buNone/>
            </a:pPr>
            <a:r>
              <a:rPr lang="en-US" altLang="zh-CN" sz="2400" smtClean="0"/>
              <a:t>	for(year=2000;year&lt;=2500;year++)</a:t>
            </a:r>
          </a:p>
          <a:p>
            <a:pPr marL="0" indent="0">
              <a:spcBef>
                <a:spcPct val="0"/>
              </a:spcBef>
              <a:buFont typeface="Wingdings" panose="05000000000000000000" pitchFamily="2" charset="2"/>
              <a:buNone/>
            </a:pPr>
            <a:r>
              <a:rPr lang="en-US" altLang="zh-CN" sz="2400" smtClean="0"/>
              <a:t>	{</a:t>
            </a:r>
          </a:p>
          <a:p>
            <a:pPr marL="0" indent="0">
              <a:spcBef>
                <a:spcPct val="0"/>
              </a:spcBef>
              <a:buFont typeface="Wingdings" panose="05000000000000000000" pitchFamily="2" charset="2"/>
              <a:buNone/>
            </a:pPr>
            <a:r>
              <a:rPr lang="en-US" altLang="zh-CN" sz="2400" smtClean="0"/>
              <a:t>		</a:t>
            </a:r>
            <a:r>
              <a:rPr lang="en-US" altLang="zh-CN" sz="2400" smtClean="0">
                <a:solidFill>
                  <a:srgbClr val="FF0000"/>
                </a:solidFill>
              </a:rPr>
              <a:t>if(year%4==0&amp;&amp;year%100!=0||year%400==0</a:t>
            </a:r>
            <a:r>
              <a:rPr lang="en-US" altLang="zh-CN" sz="2400" smtClean="0"/>
              <a:t>)</a:t>
            </a:r>
          </a:p>
          <a:p>
            <a:pPr marL="0" indent="0">
              <a:spcBef>
                <a:spcPct val="0"/>
              </a:spcBef>
              <a:buFont typeface="Wingdings" panose="05000000000000000000" pitchFamily="2" charset="2"/>
              <a:buNone/>
            </a:pPr>
            <a:r>
              <a:rPr lang="en-US" altLang="zh-CN" sz="2400" smtClean="0"/>
              <a:t>			printf("%d</a:t>
            </a:r>
            <a:r>
              <a:rPr lang="zh-CN" altLang="en-US" sz="2400" smtClean="0"/>
              <a:t>年是闰年！</a:t>
            </a:r>
            <a:r>
              <a:rPr lang="en-US" altLang="zh-CN" sz="2400" smtClean="0"/>
              <a:t>\n",year);</a:t>
            </a:r>
          </a:p>
          <a:p>
            <a:pPr marL="0" indent="0">
              <a:spcBef>
                <a:spcPct val="0"/>
              </a:spcBef>
              <a:buFont typeface="Wingdings" panose="05000000000000000000" pitchFamily="2" charset="2"/>
              <a:buNone/>
            </a:pPr>
            <a:r>
              <a:rPr lang="en-US" altLang="zh-CN" sz="2400" smtClean="0"/>
              <a:t>		else</a:t>
            </a:r>
          </a:p>
          <a:p>
            <a:pPr marL="0" indent="0">
              <a:spcBef>
                <a:spcPct val="0"/>
              </a:spcBef>
              <a:buFont typeface="Wingdings" panose="05000000000000000000" pitchFamily="2" charset="2"/>
              <a:buNone/>
            </a:pPr>
            <a:r>
              <a:rPr lang="en-US" altLang="zh-CN" sz="2400" smtClean="0"/>
              <a:t>			printf("%d</a:t>
            </a:r>
            <a:r>
              <a:rPr lang="zh-CN" altLang="en-US" sz="2400" smtClean="0"/>
              <a:t>年是不是闰年！</a:t>
            </a:r>
            <a:r>
              <a:rPr lang="en-US" altLang="zh-CN" sz="2400" smtClean="0"/>
              <a:t>\n",year);</a:t>
            </a:r>
          </a:p>
          <a:p>
            <a:pPr marL="0" indent="0">
              <a:spcBef>
                <a:spcPct val="0"/>
              </a:spcBef>
              <a:buFont typeface="Wingdings" panose="05000000000000000000" pitchFamily="2" charset="2"/>
              <a:buNone/>
            </a:pPr>
            <a:r>
              <a:rPr lang="en-US" altLang="zh-CN" sz="2400" smtClean="0"/>
              <a:t>	}</a:t>
            </a:r>
          </a:p>
          <a:p>
            <a:pPr marL="0" indent="0">
              <a:spcBef>
                <a:spcPct val="0"/>
              </a:spcBef>
              <a:buFont typeface="Wingdings" panose="05000000000000000000" pitchFamily="2" charset="2"/>
              <a:buNone/>
            </a:pPr>
            <a:r>
              <a:rPr lang="en-US" altLang="zh-CN" sz="2400" smtClean="0"/>
              <a:t>}</a:t>
            </a:r>
            <a:endParaRPr lang="zh-CN" altLang="en-US" sz="2400" smtClean="0"/>
          </a:p>
        </p:txBody>
      </p:sp>
      <p:sp>
        <p:nvSpPr>
          <p:cNvPr id="3" name="灯片编号占位符 2"/>
          <p:cNvSpPr>
            <a:spLocks noGrp="1"/>
          </p:cNvSpPr>
          <p:nvPr>
            <p:ph type="sldNum" sz="quarter" idx="10"/>
          </p:nvPr>
        </p:nvSpPr>
        <p:spPr/>
        <p:txBody>
          <a:bodyPr/>
          <a:lstStyle/>
          <a:p>
            <a:pPr>
              <a:defRPr/>
            </a:pPr>
            <a:fld id="{4A619091-DDE6-4BC7-AA8E-A9630505E3BC}" type="slidenum">
              <a:rPr lang="en-US" altLang="zh-CN"/>
              <a:pPr>
                <a:defRPr/>
              </a:pPr>
              <a:t>148</a:t>
            </a:fld>
            <a:endParaRPr lang="en-US" altLang="zh-CN"/>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defRPr/>
            </a:pPr>
            <a:r>
              <a:rPr altLang="zh-CN" smtClean="0"/>
              <a:t>结构化程序设计方法</a:t>
            </a:r>
            <a:endParaRPr smtClean="0"/>
          </a:p>
        </p:txBody>
      </p:sp>
      <p:sp>
        <p:nvSpPr>
          <p:cNvPr id="69635" name="Rectangle 3"/>
          <p:cNvSpPr>
            <a:spLocks noGrp="1" noChangeArrowheads="1"/>
          </p:cNvSpPr>
          <p:nvPr>
            <p:ph idx="1"/>
          </p:nvPr>
        </p:nvSpPr>
        <p:spPr/>
        <p:txBody>
          <a:bodyPr/>
          <a:lstStyle/>
          <a:p>
            <a:r>
              <a:rPr lang="zh-CN" altLang="zh-CN" smtClean="0"/>
              <a:t>结构化程序设计强调程序设计风格和程序结构的规范化，提倡清晰的结构</a:t>
            </a:r>
            <a:r>
              <a:rPr lang="zh-CN" altLang="en-US" smtClean="0"/>
              <a:t>。</a:t>
            </a:r>
            <a:endParaRPr lang="en-US" altLang="zh-CN" smtClean="0"/>
          </a:p>
          <a:p>
            <a:r>
              <a:rPr lang="zh-CN" altLang="zh-CN" smtClean="0"/>
              <a:t>结构化程序设计方法的</a:t>
            </a:r>
            <a:r>
              <a:rPr lang="zh-CN" altLang="zh-CN" smtClean="0">
                <a:solidFill>
                  <a:srgbClr val="C00000"/>
                </a:solidFill>
              </a:rPr>
              <a:t>基本思路</a:t>
            </a:r>
            <a:r>
              <a:rPr lang="zh-CN" altLang="zh-CN" smtClean="0"/>
              <a:t>是：把一个复杂问题的求解过程分阶段进行，每个阶段处理的问题都控制在人们容易理解和处理的范围内。</a:t>
            </a:r>
            <a:endParaRPr lang="en-US" altLang="zh-CN" smtClean="0"/>
          </a:p>
          <a:p>
            <a:r>
              <a:rPr lang="zh-CN" altLang="en-US" smtClean="0"/>
              <a:t>采取以下方法保证得到结构化的程序：</a:t>
            </a:r>
          </a:p>
          <a:p>
            <a:pPr lvl="1"/>
            <a:r>
              <a:rPr lang="zh-CN" altLang="en-US" smtClean="0"/>
              <a:t>（</a:t>
            </a:r>
            <a:r>
              <a:rPr lang="en-US" altLang="zh-CN" smtClean="0"/>
              <a:t>1</a:t>
            </a:r>
            <a:r>
              <a:rPr lang="zh-CN" altLang="en-US" smtClean="0"/>
              <a:t>） 自顶向下；</a:t>
            </a:r>
          </a:p>
          <a:p>
            <a:pPr lvl="1"/>
            <a:r>
              <a:rPr lang="zh-CN" altLang="en-US" smtClean="0"/>
              <a:t>（</a:t>
            </a:r>
            <a:r>
              <a:rPr lang="en-US" altLang="zh-CN" smtClean="0"/>
              <a:t>2</a:t>
            </a:r>
            <a:r>
              <a:rPr lang="zh-CN" altLang="en-US" smtClean="0"/>
              <a:t>） 逐步细化；</a:t>
            </a:r>
          </a:p>
          <a:p>
            <a:pPr lvl="1"/>
            <a:r>
              <a:rPr lang="zh-CN" altLang="en-US" smtClean="0"/>
              <a:t>（</a:t>
            </a:r>
            <a:r>
              <a:rPr lang="en-US" altLang="zh-CN" smtClean="0"/>
              <a:t>3</a:t>
            </a:r>
            <a:r>
              <a:rPr lang="zh-CN" altLang="en-US" smtClean="0"/>
              <a:t>） 模块化设计；</a:t>
            </a:r>
          </a:p>
          <a:p>
            <a:pPr lvl="1"/>
            <a:r>
              <a:rPr lang="zh-CN" altLang="en-US" smtClean="0"/>
              <a:t>（</a:t>
            </a:r>
            <a:r>
              <a:rPr lang="en-US" altLang="zh-CN" smtClean="0"/>
              <a:t>4</a:t>
            </a:r>
            <a:r>
              <a:rPr lang="zh-CN" altLang="en-US" smtClean="0"/>
              <a:t>） 结构化编码。</a:t>
            </a:r>
          </a:p>
          <a:p>
            <a:endParaRPr lang="zh-CN" altLang="en-US" smtClean="0"/>
          </a:p>
        </p:txBody>
      </p:sp>
      <p:pic>
        <p:nvPicPr>
          <p:cNvPr id="187396" name="图片 4" descr="Untitled.png">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16900" y="5937250"/>
            <a:ext cx="9271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120F5008-E0D4-4D34-B922-FD88D46E1C16}" type="slidenum">
              <a:rPr lang="en-US" altLang="zh-CN"/>
              <a:pPr>
                <a:defRPr/>
              </a:pPr>
              <a:t>149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9635">
                                            <p:txEl>
                                              <p:pRg st="1" end="1"/>
                                            </p:txEl>
                                          </p:spTgt>
                                        </p:tgtEl>
                                        <p:attrNameLst>
                                          <p:attrName>style.visibility</p:attrName>
                                        </p:attrNameLst>
                                      </p:cBhvr>
                                      <p:to>
                                        <p:strVal val="visible"/>
                                      </p:to>
                                    </p:set>
                                    <p:animEffect transition="in" filter="blinds(horizontal)">
                                      <p:cBhvr>
                                        <p:cTn id="7" dur="500"/>
                                        <p:tgtEl>
                                          <p:spTgt spid="696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9635">
                                            <p:txEl>
                                              <p:pRg st="2" end="2"/>
                                            </p:txEl>
                                          </p:spTgt>
                                        </p:tgtEl>
                                        <p:attrNameLst>
                                          <p:attrName>style.visibility</p:attrName>
                                        </p:attrNameLst>
                                      </p:cBhvr>
                                      <p:to>
                                        <p:strVal val="visible"/>
                                      </p:to>
                                    </p:set>
                                    <p:animEffect transition="in" filter="blinds(horizontal)">
                                      <p:cBhvr>
                                        <p:cTn id="12" dur="500"/>
                                        <p:tgtEl>
                                          <p:spTgt spid="696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9635">
                                            <p:txEl>
                                              <p:pRg st="3" end="3"/>
                                            </p:txEl>
                                          </p:spTgt>
                                        </p:tgtEl>
                                        <p:attrNameLst>
                                          <p:attrName>style.visibility</p:attrName>
                                        </p:attrNameLst>
                                      </p:cBhvr>
                                      <p:to>
                                        <p:strVal val="visible"/>
                                      </p:to>
                                    </p:set>
                                    <p:animEffect transition="in" filter="blinds(horizontal)">
                                      <p:cBhvr>
                                        <p:cTn id="17" dur="500"/>
                                        <p:tgtEl>
                                          <p:spTgt spid="696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9635">
                                            <p:txEl>
                                              <p:pRg st="4" end="4"/>
                                            </p:txEl>
                                          </p:spTgt>
                                        </p:tgtEl>
                                        <p:attrNameLst>
                                          <p:attrName>style.visibility</p:attrName>
                                        </p:attrNameLst>
                                      </p:cBhvr>
                                      <p:to>
                                        <p:strVal val="visible"/>
                                      </p:to>
                                    </p:set>
                                    <p:animEffect transition="in" filter="blinds(horizontal)">
                                      <p:cBhvr>
                                        <p:cTn id="22" dur="500"/>
                                        <p:tgtEl>
                                          <p:spTgt spid="696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69635">
                                            <p:txEl>
                                              <p:pRg st="5" end="5"/>
                                            </p:txEl>
                                          </p:spTgt>
                                        </p:tgtEl>
                                        <p:attrNameLst>
                                          <p:attrName>style.visibility</p:attrName>
                                        </p:attrNameLst>
                                      </p:cBhvr>
                                      <p:to>
                                        <p:strVal val="visible"/>
                                      </p:to>
                                    </p:set>
                                    <p:animEffect transition="in" filter="blinds(horizontal)">
                                      <p:cBhvr>
                                        <p:cTn id="27" dur="500"/>
                                        <p:tgtEl>
                                          <p:spTgt spid="6963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9635">
                                            <p:txEl>
                                              <p:pRg st="6" end="6"/>
                                            </p:txEl>
                                          </p:spTgt>
                                        </p:tgtEl>
                                        <p:attrNameLst>
                                          <p:attrName>style.visibility</p:attrName>
                                        </p:attrNameLst>
                                      </p:cBhvr>
                                      <p:to>
                                        <p:strVal val="visible"/>
                                      </p:to>
                                    </p:set>
                                    <p:animEffect transition="in" filter="blinds(horizontal)">
                                      <p:cBhvr>
                                        <p:cTn id="32" dur="500"/>
                                        <p:tgtEl>
                                          <p:spTgt spid="696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a:defRPr/>
            </a:pPr>
            <a:r>
              <a:rPr smtClean="0"/>
              <a:t>考试科目设置</a:t>
            </a:r>
          </a:p>
        </p:txBody>
      </p:sp>
      <p:sp>
        <p:nvSpPr>
          <p:cNvPr id="23555" name="内容占位符 2"/>
          <p:cNvSpPr>
            <a:spLocks noGrp="1"/>
          </p:cNvSpPr>
          <p:nvPr>
            <p:ph idx="1"/>
          </p:nvPr>
        </p:nvSpPr>
        <p:spPr/>
        <p:txBody>
          <a:bodyPr/>
          <a:lstStyle/>
          <a:p>
            <a:pPr marL="0" indent="0">
              <a:buFont typeface="Arial" panose="020B0604020202020204" pitchFamily="34" charset="0"/>
              <a:buNone/>
            </a:pPr>
            <a:r>
              <a:rPr lang="zh-CN" altLang="en-US" sz="2400" smtClean="0"/>
              <a:t>（</a:t>
            </a:r>
            <a:r>
              <a:rPr lang="en-US" altLang="zh-CN" sz="2400" smtClean="0"/>
              <a:t>1</a:t>
            </a:r>
            <a:r>
              <a:rPr lang="zh-CN" altLang="en-US" sz="2400" smtClean="0"/>
              <a:t>）信息系统综合知识</a:t>
            </a:r>
            <a:endParaRPr lang="en-US" altLang="zh-CN" sz="2400" smtClean="0"/>
          </a:p>
          <a:p>
            <a:pPr lvl="1"/>
            <a:r>
              <a:rPr lang="zh-CN" altLang="en-US" sz="2000" smtClean="0"/>
              <a:t>考试时间为</a:t>
            </a:r>
            <a:r>
              <a:rPr lang="en-US" altLang="zh-CN" sz="2000" smtClean="0"/>
              <a:t>150</a:t>
            </a:r>
            <a:r>
              <a:rPr lang="zh-CN" altLang="en-US" sz="2000" smtClean="0"/>
              <a:t>分钟</a:t>
            </a:r>
            <a:endParaRPr lang="en-US" altLang="zh-CN" sz="2000" smtClean="0"/>
          </a:p>
          <a:p>
            <a:pPr lvl="1"/>
            <a:r>
              <a:rPr lang="zh-CN" altLang="en-US" sz="2000" smtClean="0"/>
              <a:t>笔试</a:t>
            </a:r>
            <a:endParaRPr lang="en-US" altLang="zh-CN" sz="2000" smtClean="0"/>
          </a:p>
          <a:p>
            <a:pPr lvl="1"/>
            <a:r>
              <a:rPr lang="zh-CN" altLang="en-US" sz="2000" smtClean="0"/>
              <a:t>选择题</a:t>
            </a:r>
          </a:p>
          <a:p>
            <a:pPr marL="0" indent="0">
              <a:buFont typeface="Arial" panose="020B0604020202020204" pitchFamily="34" charset="0"/>
              <a:buNone/>
            </a:pPr>
            <a:r>
              <a:rPr lang="zh-CN" altLang="en-US" sz="2400" smtClean="0"/>
              <a:t>（</a:t>
            </a:r>
            <a:r>
              <a:rPr lang="en-US" altLang="zh-CN" sz="2400" smtClean="0"/>
              <a:t>2</a:t>
            </a:r>
            <a:r>
              <a:rPr lang="zh-CN" altLang="en-US" sz="2400" smtClean="0"/>
              <a:t>）系统架构设计案例分析</a:t>
            </a:r>
            <a:endParaRPr lang="en-US" altLang="zh-CN" sz="2400" smtClean="0"/>
          </a:p>
          <a:p>
            <a:pPr lvl="1"/>
            <a:r>
              <a:rPr lang="zh-CN" altLang="en-US" sz="2000" smtClean="0"/>
              <a:t>考试时间为</a:t>
            </a:r>
            <a:r>
              <a:rPr lang="en-US" altLang="zh-CN" sz="2000" smtClean="0"/>
              <a:t>90</a:t>
            </a:r>
            <a:r>
              <a:rPr lang="zh-CN" altLang="en-US" sz="2000" smtClean="0"/>
              <a:t>分钟</a:t>
            </a:r>
            <a:endParaRPr lang="en-US" altLang="zh-CN" sz="2000" smtClean="0"/>
          </a:p>
          <a:p>
            <a:pPr lvl="1"/>
            <a:r>
              <a:rPr lang="zh-CN" altLang="en-US" sz="2000" smtClean="0"/>
              <a:t>笔试</a:t>
            </a:r>
            <a:endParaRPr lang="en-US" altLang="zh-CN" sz="2000" smtClean="0"/>
          </a:p>
          <a:p>
            <a:pPr lvl="1"/>
            <a:r>
              <a:rPr lang="zh-CN" altLang="en-US" sz="2000" smtClean="0"/>
              <a:t>问答题</a:t>
            </a:r>
            <a:endParaRPr lang="en-US" altLang="zh-CN" sz="2000" smtClean="0"/>
          </a:p>
          <a:p>
            <a:pPr marL="0" indent="0">
              <a:buFont typeface="Arial" panose="020B0604020202020204" pitchFamily="34" charset="0"/>
              <a:buNone/>
            </a:pPr>
            <a:r>
              <a:rPr lang="zh-CN" altLang="en-US" sz="2400" smtClean="0"/>
              <a:t>（</a:t>
            </a:r>
            <a:r>
              <a:rPr lang="en-US" altLang="zh-CN" sz="2400" smtClean="0"/>
              <a:t>3</a:t>
            </a:r>
            <a:r>
              <a:rPr lang="zh-CN" altLang="en-US" sz="2400" smtClean="0"/>
              <a:t>）系统架构设计论文</a:t>
            </a:r>
            <a:endParaRPr lang="en-US" altLang="zh-CN" sz="2400" smtClean="0"/>
          </a:p>
          <a:p>
            <a:pPr lvl="1"/>
            <a:r>
              <a:rPr lang="zh-CN" altLang="en-US" sz="2000" smtClean="0"/>
              <a:t>考试时间为</a:t>
            </a:r>
            <a:r>
              <a:rPr lang="en-US" altLang="zh-CN" sz="2000" smtClean="0"/>
              <a:t>120</a:t>
            </a:r>
            <a:r>
              <a:rPr lang="zh-CN" altLang="en-US" sz="2000" smtClean="0"/>
              <a:t>分钟</a:t>
            </a:r>
            <a:endParaRPr lang="en-US" altLang="zh-CN" sz="2000" smtClean="0"/>
          </a:p>
          <a:p>
            <a:pPr lvl="1"/>
            <a:r>
              <a:rPr lang="zh-CN" altLang="en-US" sz="2000" smtClean="0"/>
              <a:t>笔试</a:t>
            </a:r>
            <a:endParaRPr lang="en-US" altLang="zh-CN" sz="2000" smtClean="0"/>
          </a:p>
          <a:p>
            <a:pPr lvl="1"/>
            <a:r>
              <a:rPr lang="zh-CN" altLang="en-US" sz="2000" smtClean="0"/>
              <a:t>论文题</a:t>
            </a:r>
          </a:p>
        </p:txBody>
      </p:sp>
      <p:sp>
        <p:nvSpPr>
          <p:cNvPr id="3" name="灯片编号占位符 2"/>
          <p:cNvSpPr>
            <a:spLocks noGrp="1"/>
          </p:cNvSpPr>
          <p:nvPr>
            <p:ph type="sldNum" sz="quarter" idx="10"/>
          </p:nvPr>
        </p:nvSpPr>
        <p:spPr/>
        <p:txBody>
          <a:bodyPr/>
          <a:lstStyle/>
          <a:p>
            <a:pPr>
              <a:defRPr/>
            </a:pPr>
            <a:fld id="{9150E368-2D80-4FFB-800E-1D172461F31D}" type="slidenum">
              <a:rPr lang="en-US" altLang="zh-CN"/>
              <a:pPr>
                <a:defRPr/>
              </a:pPr>
              <a:t>15</a:t>
            </a:fld>
            <a:endParaRPr lang="en-US" altLang="zh-CN"/>
          </a:p>
        </p:txBody>
      </p:sp>
    </p:spTree>
  </p:cSld>
  <p:clrMapOvr>
    <a:masterClrMapping/>
  </p:clrMapOvr>
  <p:transition spd="slow"/>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lang="en-US" altLang="zh-CN" smtClean="0"/>
              <a:t> </a:t>
            </a:r>
            <a:r>
              <a:rPr smtClean="0"/>
              <a:t>结构化分析与设计的一般步骤 </a:t>
            </a:r>
          </a:p>
        </p:txBody>
      </p:sp>
      <p:sp>
        <p:nvSpPr>
          <p:cNvPr id="188419" name="Rectangle 3"/>
          <p:cNvSpPr>
            <a:spLocks noGrp="1" noChangeArrowheads="1"/>
          </p:cNvSpPr>
          <p:nvPr>
            <p:ph type="body" idx="1"/>
          </p:nvPr>
        </p:nvSpPr>
        <p:spPr/>
        <p:txBody>
          <a:bodyPr/>
          <a:lstStyle/>
          <a:p>
            <a:pPr>
              <a:lnSpc>
                <a:spcPct val="80000"/>
              </a:lnSpc>
            </a:pPr>
            <a:r>
              <a:rPr lang="zh-CN" altLang="en-US" sz="2400" smtClean="0"/>
              <a:t>结构化需求分析 </a:t>
            </a:r>
          </a:p>
          <a:p>
            <a:pPr>
              <a:lnSpc>
                <a:spcPct val="80000"/>
              </a:lnSpc>
              <a:buFont typeface="Wingdings" panose="05000000000000000000" pitchFamily="2" charset="2"/>
              <a:buNone/>
            </a:pPr>
            <a:r>
              <a:rPr lang="zh-CN" altLang="en-US" sz="2400" smtClean="0"/>
              <a:t>     需求分析的结构化方法核心技术是数据流技术。分析过程是以数据流为驱动、分析系统的信息流向、信息类型、流量、所需处理功能和性能，推导出系统的逻辑结构。具体体现为需求分析文档需求规格说明书、数据流图、数据字典等。 </a:t>
            </a:r>
          </a:p>
          <a:p>
            <a:pPr>
              <a:lnSpc>
                <a:spcPct val="80000"/>
              </a:lnSpc>
            </a:pPr>
            <a:r>
              <a:rPr lang="zh-CN" altLang="en-US" sz="2400" smtClean="0"/>
              <a:t>结构化概要设计 </a:t>
            </a:r>
          </a:p>
          <a:p>
            <a:pPr>
              <a:lnSpc>
                <a:spcPct val="80000"/>
              </a:lnSpc>
              <a:buFont typeface="Wingdings" panose="05000000000000000000" pitchFamily="2" charset="2"/>
              <a:buNone/>
            </a:pPr>
            <a:r>
              <a:rPr lang="zh-CN" altLang="en-US" sz="2400" smtClean="0"/>
              <a:t>     概要设计是以模块化技术为基础的软件设计方法，其主要任务是在结构化需求分析的基础上建立软件的总体结构，设计具体的数据结构。基本方法是从数据流图出发推导出软件的模块结构图，从数据字典推导出模块基本要求、数据存储要求、数据结构及数据文件等。 </a:t>
            </a:r>
          </a:p>
          <a:p>
            <a:pPr>
              <a:lnSpc>
                <a:spcPct val="80000"/>
              </a:lnSpc>
            </a:pPr>
            <a:r>
              <a:rPr lang="zh-CN" altLang="en-US" sz="2400" smtClean="0"/>
              <a:t>结构化详细设计 </a:t>
            </a:r>
          </a:p>
          <a:p>
            <a:pPr>
              <a:lnSpc>
                <a:spcPct val="80000"/>
              </a:lnSpc>
              <a:buFont typeface="Wingdings" panose="05000000000000000000" pitchFamily="2" charset="2"/>
              <a:buNone/>
            </a:pPr>
            <a:r>
              <a:rPr lang="zh-CN" altLang="en-US" sz="2400" smtClean="0"/>
              <a:t>    详细设计是对概要设计进一步细化，其目标是为软件结构图中每个模块提供可供程序员编程实现的具体算法。  </a:t>
            </a:r>
          </a:p>
        </p:txBody>
      </p:sp>
      <p:sp>
        <p:nvSpPr>
          <p:cNvPr id="3" name="灯片编号占位符 2"/>
          <p:cNvSpPr>
            <a:spLocks noGrp="1"/>
          </p:cNvSpPr>
          <p:nvPr>
            <p:ph type="sldNum" sz="quarter" idx="10"/>
          </p:nvPr>
        </p:nvSpPr>
        <p:spPr/>
        <p:txBody>
          <a:bodyPr/>
          <a:lstStyle/>
          <a:p>
            <a:pPr>
              <a:defRPr/>
            </a:pPr>
            <a:fld id="{9200D778-FD46-457E-B2E6-58B461A711AC}" type="slidenum">
              <a:rPr lang="en-US" altLang="zh-CN"/>
              <a:pPr>
                <a:defRPr/>
              </a:pPr>
              <a:t>150</a:t>
            </a:fld>
            <a:endParaRPr lang="en-US" altLang="zh-CN"/>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dirty="0" smtClean="0"/>
              <a:t>软件生存周期 </a:t>
            </a:r>
          </a:p>
        </p:txBody>
      </p:sp>
      <p:sp>
        <p:nvSpPr>
          <p:cNvPr id="189443" name="Rectangle 3"/>
          <p:cNvSpPr>
            <a:spLocks noGrp="1" noChangeArrowheads="1"/>
          </p:cNvSpPr>
          <p:nvPr>
            <p:ph type="body" idx="1"/>
          </p:nvPr>
        </p:nvSpPr>
        <p:spPr/>
        <p:txBody>
          <a:bodyPr/>
          <a:lstStyle/>
          <a:p>
            <a:pPr>
              <a:lnSpc>
                <a:spcPct val="90000"/>
              </a:lnSpc>
            </a:pPr>
            <a:r>
              <a:rPr lang="zh-CN" altLang="en-US" smtClean="0"/>
              <a:t>定义：提出软件开发计划的那一刻开始直到软件在实际应用中完全报废为止可以认为是一个完整的软件生存周期 </a:t>
            </a:r>
          </a:p>
          <a:p>
            <a:pPr>
              <a:lnSpc>
                <a:spcPct val="90000"/>
              </a:lnSpc>
            </a:pPr>
            <a:r>
              <a:rPr lang="zh-CN" altLang="en-US" smtClean="0"/>
              <a:t>意义</a:t>
            </a:r>
          </a:p>
          <a:p>
            <a:pPr lvl="1">
              <a:lnSpc>
                <a:spcPct val="90000"/>
              </a:lnSpc>
              <a:buFont typeface="Wingdings" panose="05000000000000000000" pitchFamily="2" charset="2"/>
              <a:buChar char="Ø"/>
            </a:pPr>
            <a:r>
              <a:rPr lang="zh-CN" altLang="en-US" smtClean="0"/>
              <a:t>更好的管理、维护和升级软件。</a:t>
            </a:r>
          </a:p>
          <a:p>
            <a:pPr lvl="1">
              <a:lnSpc>
                <a:spcPct val="90000"/>
              </a:lnSpc>
              <a:buFont typeface="Wingdings" panose="05000000000000000000" pitchFamily="2" charset="2"/>
              <a:buChar char="Ø"/>
            </a:pPr>
            <a:r>
              <a:rPr lang="zh-CN" altLang="en-US" smtClean="0"/>
              <a:t>管理软件开发的步骤和方法。</a:t>
            </a:r>
          </a:p>
          <a:p>
            <a:pPr lvl="1">
              <a:lnSpc>
                <a:spcPct val="90000"/>
              </a:lnSpc>
              <a:buFont typeface="Wingdings" panose="05000000000000000000" pitchFamily="2" charset="2"/>
              <a:buChar char="Ø"/>
            </a:pPr>
            <a:r>
              <a:rPr lang="zh-CN" altLang="en-US" smtClean="0"/>
              <a:t>更好的控制软件的开发进度和难度</a:t>
            </a:r>
          </a:p>
          <a:p>
            <a:pPr lvl="1">
              <a:lnSpc>
                <a:spcPct val="90000"/>
              </a:lnSpc>
              <a:buFont typeface="Wingdings" panose="05000000000000000000" pitchFamily="2" charset="2"/>
              <a:buChar char="Ø"/>
            </a:pPr>
            <a:r>
              <a:rPr lang="zh-CN" altLang="en-US" smtClean="0"/>
              <a:t>降低软件的出错频律</a:t>
            </a:r>
          </a:p>
          <a:p>
            <a:pPr lvl="1">
              <a:lnSpc>
                <a:spcPct val="90000"/>
              </a:lnSpc>
              <a:buFont typeface="Wingdings" panose="05000000000000000000" pitchFamily="2" charset="2"/>
              <a:buChar char="Ø"/>
            </a:pPr>
            <a:r>
              <a:rPr lang="zh-CN" altLang="en-US" smtClean="0"/>
              <a:t>协调各个部门间的工作配合和责任分配 </a:t>
            </a:r>
          </a:p>
        </p:txBody>
      </p:sp>
      <p:sp>
        <p:nvSpPr>
          <p:cNvPr id="3" name="灯片编号占位符 2"/>
          <p:cNvSpPr>
            <a:spLocks noGrp="1"/>
          </p:cNvSpPr>
          <p:nvPr>
            <p:ph type="sldNum" sz="quarter" idx="10"/>
          </p:nvPr>
        </p:nvSpPr>
        <p:spPr/>
        <p:txBody>
          <a:bodyPr/>
          <a:lstStyle/>
          <a:p>
            <a:pPr>
              <a:defRPr/>
            </a:pPr>
            <a:fld id="{B7D0A718-773C-459F-99BA-306743A12DC0}" type="slidenum">
              <a:rPr lang="en-US" altLang="zh-CN"/>
              <a:pPr>
                <a:defRPr/>
              </a:pPr>
              <a:t>151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89443">
                                            <p:txEl>
                                              <p:pRg st="1" end="1"/>
                                            </p:txEl>
                                          </p:spTgt>
                                        </p:tgtEl>
                                        <p:attrNameLst>
                                          <p:attrName>style.visibility</p:attrName>
                                        </p:attrNameLst>
                                      </p:cBhvr>
                                      <p:to>
                                        <p:strVal val="visible"/>
                                      </p:to>
                                    </p:set>
                                    <p:animEffect transition="in" filter="fade">
                                      <p:cBhvr>
                                        <p:cTn id="7" dur="500"/>
                                        <p:tgtEl>
                                          <p:spTgt spid="18944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9443">
                                            <p:txEl>
                                              <p:pRg st="2" end="2"/>
                                            </p:txEl>
                                          </p:spTgt>
                                        </p:tgtEl>
                                        <p:attrNameLst>
                                          <p:attrName>style.visibility</p:attrName>
                                        </p:attrNameLst>
                                      </p:cBhvr>
                                      <p:to>
                                        <p:strVal val="visible"/>
                                      </p:to>
                                    </p:set>
                                    <p:animEffect transition="in" filter="fade">
                                      <p:cBhvr>
                                        <p:cTn id="10" dur="500"/>
                                        <p:tgtEl>
                                          <p:spTgt spid="18944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9443">
                                            <p:txEl>
                                              <p:pRg st="3" end="3"/>
                                            </p:txEl>
                                          </p:spTgt>
                                        </p:tgtEl>
                                        <p:attrNameLst>
                                          <p:attrName>style.visibility</p:attrName>
                                        </p:attrNameLst>
                                      </p:cBhvr>
                                      <p:to>
                                        <p:strVal val="visible"/>
                                      </p:to>
                                    </p:set>
                                    <p:animEffect transition="in" filter="fade">
                                      <p:cBhvr>
                                        <p:cTn id="13" dur="500"/>
                                        <p:tgtEl>
                                          <p:spTgt spid="18944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89443">
                                            <p:txEl>
                                              <p:pRg st="4" end="4"/>
                                            </p:txEl>
                                          </p:spTgt>
                                        </p:tgtEl>
                                        <p:attrNameLst>
                                          <p:attrName>style.visibility</p:attrName>
                                        </p:attrNameLst>
                                      </p:cBhvr>
                                      <p:to>
                                        <p:strVal val="visible"/>
                                      </p:to>
                                    </p:set>
                                    <p:animEffect transition="in" filter="fade">
                                      <p:cBhvr>
                                        <p:cTn id="16" dur="500"/>
                                        <p:tgtEl>
                                          <p:spTgt spid="18944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89443">
                                            <p:txEl>
                                              <p:pRg st="5" end="5"/>
                                            </p:txEl>
                                          </p:spTgt>
                                        </p:tgtEl>
                                        <p:attrNameLst>
                                          <p:attrName>style.visibility</p:attrName>
                                        </p:attrNameLst>
                                      </p:cBhvr>
                                      <p:to>
                                        <p:strVal val="visible"/>
                                      </p:to>
                                    </p:set>
                                    <p:animEffect transition="in" filter="fade">
                                      <p:cBhvr>
                                        <p:cTn id="19" dur="500"/>
                                        <p:tgtEl>
                                          <p:spTgt spid="18944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89443">
                                            <p:txEl>
                                              <p:pRg st="6" end="6"/>
                                            </p:txEl>
                                          </p:spTgt>
                                        </p:tgtEl>
                                        <p:attrNameLst>
                                          <p:attrName>style.visibility</p:attrName>
                                        </p:attrNameLst>
                                      </p:cBhvr>
                                      <p:to>
                                        <p:strVal val="visible"/>
                                      </p:to>
                                    </p:set>
                                    <p:animEffect transition="in" filter="fade">
                                      <p:cBhvr>
                                        <p:cTn id="22" dur="500"/>
                                        <p:tgtEl>
                                          <p:spTgt spid="1894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软件工程各阶段的划分</a:t>
            </a:r>
          </a:p>
        </p:txBody>
      </p:sp>
      <p:sp>
        <p:nvSpPr>
          <p:cNvPr id="209924" name="Rectangle 3"/>
          <p:cNvSpPr>
            <a:spLocks noGrp="1" noChangeArrowheads="1"/>
          </p:cNvSpPr>
          <p:nvPr>
            <p:ph type="body" idx="1"/>
          </p:nvPr>
        </p:nvSpPr>
        <p:spPr/>
        <p:txBody>
          <a:bodyPr/>
          <a:lstStyle/>
          <a:p>
            <a:r>
              <a:rPr lang="zh-CN" altLang="en-US" smtClean="0"/>
              <a:t>问题定义</a:t>
            </a:r>
          </a:p>
          <a:p>
            <a:r>
              <a:rPr lang="zh-CN" altLang="en-US" smtClean="0"/>
              <a:t>可行性分析和项目开发计划</a:t>
            </a:r>
          </a:p>
          <a:p>
            <a:r>
              <a:rPr lang="zh-CN" altLang="en-US" smtClean="0"/>
              <a:t>需求分析</a:t>
            </a:r>
          </a:p>
          <a:p>
            <a:r>
              <a:rPr lang="zh-CN" altLang="en-US" smtClean="0"/>
              <a:t>概要设计</a:t>
            </a:r>
          </a:p>
          <a:p>
            <a:r>
              <a:rPr lang="zh-CN" altLang="en-US" smtClean="0"/>
              <a:t>详细设计</a:t>
            </a:r>
          </a:p>
          <a:p>
            <a:r>
              <a:rPr lang="zh-CN" altLang="en-US" smtClean="0"/>
              <a:t>编码与测试</a:t>
            </a:r>
          </a:p>
          <a:p>
            <a:r>
              <a:rPr lang="zh-CN" altLang="en-US" smtClean="0"/>
              <a:t>运行与维护 </a:t>
            </a:r>
          </a:p>
        </p:txBody>
      </p:sp>
      <p:sp>
        <p:nvSpPr>
          <p:cNvPr id="3" name="灯片编号占位符 2"/>
          <p:cNvSpPr>
            <a:spLocks noGrp="1"/>
          </p:cNvSpPr>
          <p:nvPr>
            <p:ph type="sldNum" sz="quarter" idx="10"/>
          </p:nvPr>
        </p:nvSpPr>
        <p:spPr/>
        <p:txBody>
          <a:bodyPr/>
          <a:lstStyle/>
          <a:p>
            <a:pPr>
              <a:defRPr/>
            </a:pPr>
            <a:fld id="{0FF04264-B715-49C6-B83C-FE93D0FF5170}" type="slidenum">
              <a:rPr lang="en-US" altLang="zh-CN"/>
              <a:pPr>
                <a:defRPr/>
              </a:pPr>
              <a:t>152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9924">
                                            <p:txEl>
                                              <p:pRg st="1" end="1"/>
                                            </p:txEl>
                                          </p:spTgt>
                                        </p:tgtEl>
                                        <p:attrNameLst>
                                          <p:attrName>style.visibility</p:attrName>
                                        </p:attrNameLst>
                                      </p:cBhvr>
                                      <p:to>
                                        <p:strVal val="visible"/>
                                      </p:to>
                                    </p:set>
                                    <p:animEffect transition="in" filter="fade">
                                      <p:cBhvr>
                                        <p:cTn id="7" dur="500"/>
                                        <p:tgtEl>
                                          <p:spTgt spid="20992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09924">
                                            <p:txEl>
                                              <p:pRg st="2" end="2"/>
                                            </p:txEl>
                                          </p:spTgt>
                                        </p:tgtEl>
                                        <p:attrNameLst>
                                          <p:attrName>style.visibility</p:attrName>
                                        </p:attrNameLst>
                                      </p:cBhvr>
                                      <p:to>
                                        <p:strVal val="visible"/>
                                      </p:to>
                                    </p:set>
                                    <p:animEffect transition="in" filter="fade">
                                      <p:cBhvr>
                                        <p:cTn id="12" dur="500"/>
                                        <p:tgtEl>
                                          <p:spTgt spid="20992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09924">
                                            <p:txEl>
                                              <p:pRg st="3" end="3"/>
                                            </p:txEl>
                                          </p:spTgt>
                                        </p:tgtEl>
                                        <p:attrNameLst>
                                          <p:attrName>style.visibility</p:attrName>
                                        </p:attrNameLst>
                                      </p:cBhvr>
                                      <p:to>
                                        <p:strVal val="visible"/>
                                      </p:to>
                                    </p:set>
                                    <p:animEffect transition="in" filter="fade">
                                      <p:cBhvr>
                                        <p:cTn id="17" dur="500"/>
                                        <p:tgtEl>
                                          <p:spTgt spid="20992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09924">
                                            <p:txEl>
                                              <p:pRg st="4" end="4"/>
                                            </p:txEl>
                                          </p:spTgt>
                                        </p:tgtEl>
                                        <p:attrNameLst>
                                          <p:attrName>style.visibility</p:attrName>
                                        </p:attrNameLst>
                                      </p:cBhvr>
                                      <p:to>
                                        <p:strVal val="visible"/>
                                      </p:to>
                                    </p:set>
                                    <p:animEffect transition="in" filter="fade">
                                      <p:cBhvr>
                                        <p:cTn id="22" dur="500"/>
                                        <p:tgtEl>
                                          <p:spTgt spid="20992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09924">
                                            <p:txEl>
                                              <p:pRg st="5" end="5"/>
                                            </p:txEl>
                                          </p:spTgt>
                                        </p:tgtEl>
                                        <p:attrNameLst>
                                          <p:attrName>style.visibility</p:attrName>
                                        </p:attrNameLst>
                                      </p:cBhvr>
                                      <p:to>
                                        <p:strVal val="visible"/>
                                      </p:to>
                                    </p:set>
                                    <p:animEffect transition="in" filter="fade">
                                      <p:cBhvr>
                                        <p:cTn id="27" dur="500"/>
                                        <p:tgtEl>
                                          <p:spTgt spid="209924">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09924">
                                            <p:txEl>
                                              <p:pRg st="6" end="6"/>
                                            </p:txEl>
                                          </p:spTgt>
                                        </p:tgtEl>
                                        <p:attrNameLst>
                                          <p:attrName>style.visibility</p:attrName>
                                        </p:attrNameLst>
                                      </p:cBhvr>
                                      <p:to>
                                        <p:strVal val="visible"/>
                                      </p:to>
                                    </p:set>
                                    <p:animEffect transition="in" filter="fade">
                                      <p:cBhvr>
                                        <p:cTn id="32" dur="500"/>
                                        <p:tgtEl>
                                          <p:spTgt spid="2099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ChangeArrowheads="1"/>
          </p:cNvSpPr>
          <p:nvPr/>
        </p:nvSpPr>
        <p:spPr bwMode="auto">
          <a:xfrm>
            <a:off x="1447800" y="685800"/>
            <a:ext cx="7391400"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grpSp>
        <p:nvGrpSpPr>
          <p:cNvPr id="191491" name="Group 3"/>
          <p:cNvGrpSpPr>
            <a:grpSpLocks/>
          </p:cNvGrpSpPr>
          <p:nvPr/>
        </p:nvGrpSpPr>
        <p:grpSpPr bwMode="auto">
          <a:xfrm>
            <a:off x="2057400" y="609600"/>
            <a:ext cx="6019800" cy="5257800"/>
            <a:chOff x="1440" y="1056"/>
            <a:chExt cx="3312" cy="2640"/>
          </a:xfrm>
        </p:grpSpPr>
        <p:sp>
          <p:nvSpPr>
            <p:cNvPr id="191493" name="Rectangle 4"/>
            <p:cNvSpPr>
              <a:spLocks noChangeArrowheads="1"/>
            </p:cNvSpPr>
            <p:nvPr/>
          </p:nvSpPr>
          <p:spPr bwMode="auto">
            <a:xfrm>
              <a:off x="2496" y="1728"/>
              <a:ext cx="816" cy="288"/>
            </a:xfrm>
            <a:prstGeom prst="rect">
              <a:avLst/>
            </a:prstGeom>
            <a:gradFill rotWithShape="0">
              <a:gsLst>
                <a:gs pos="0">
                  <a:srgbClr val="FFFFFF"/>
                </a:gs>
                <a:gs pos="100000">
                  <a:srgbClr val="339933"/>
                </a:gs>
              </a:gsLst>
              <a:lin ang="18900000" scaled="1"/>
            </a:gra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339933"/>
                  </a:solidFill>
                  <a:miter lim="800000"/>
                  <a:headEnd/>
                  <a:tailEnd/>
                </a14:hiddenLine>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solidFill>
                    <a:srgbClr val="B62E7C"/>
                  </a:solidFill>
                  <a:latin typeface="楷体_GB2312" panose="02010609030101010101" pitchFamily="49" charset="-122"/>
                  <a:ea typeface="楷体_GB2312" panose="02010609030101010101" pitchFamily="49" charset="-122"/>
                </a:rPr>
                <a:t>需求分析</a:t>
              </a:r>
            </a:p>
          </p:txBody>
        </p:sp>
        <p:sp>
          <p:nvSpPr>
            <p:cNvPr id="191494" name="Rectangle 5"/>
            <p:cNvSpPr>
              <a:spLocks noChangeArrowheads="1"/>
            </p:cNvSpPr>
            <p:nvPr/>
          </p:nvSpPr>
          <p:spPr bwMode="auto">
            <a:xfrm>
              <a:off x="1968" y="1056"/>
              <a:ext cx="720" cy="288"/>
            </a:xfrm>
            <a:prstGeom prst="rect">
              <a:avLst/>
            </a:prstGeom>
            <a:gradFill rotWithShape="0">
              <a:gsLst>
                <a:gs pos="0">
                  <a:srgbClr val="FFFFFF"/>
                </a:gs>
                <a:gs pos="100000">
                  <a:srgbClr val="EADB6E"/>
                </a:gs>
              </a:gsLst>
              <a:lin ang="18900000" scaled="1"/>
            </a:gra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339933"/>
                  </a:solidFill>
                  <a:miter lim="800000"/>
                  <a:headEnd/>
                  <a:tailEnd/>
                </a14:hiddenLine>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solidFill>
                    <a:schemeClr val="tx2"/>
                  </a:solidFill>
                  <a:latin typeface="楷体_GB2312" panose="02010609030101010101" pitchFamily="49" charset="-122"/>
                  <a:ea typeface="楷体_GB2312" panose="02010609030101010101" pitchFamily="49" charset="-122"/>
                </a:rPr>
                <a:t>问题定义</a:t>
              </a:r>
            </a:p>
          </p:txBody>
        </p:sp>
        <p:sp>
          <p:nvSpPr>
            <p:cNvPr id="191495" name="Rectangle 6"/>
            <p:cNvSpPr>
              <a:spLocks noChangeArrowheads="1"/>
            </p:cNvSpPr>
            <p:nvPr/>
          </p:nvSpPr>
          <p:spPr bwMode="auto">
            <a:xfrm>
              <a:off x="2208" y="1392"/>
              <a:ext cx="768" cy="288"/>
            </a:xfrm>
            <a:prstGeom prst="rect">
              <a:avLst/>
            </a:prstGeom>
            <a:gradFill rotWithShape="0">
              <a:gsLst>
                <a:gs pos="0">
                  <a:srgbClr val="FFFFFF"/>
                </a:gs>
                <a:gs pos="100000">
                  <a:srgbClr val="EADB6E"/>
                </a:gs>
              </a:gsLst>
              <a:lin ang="18900000" scaled="1"/>
            </a:gra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339933"/>
                  </a:solidFill>
                  <a:miter lim="800000"/>
                  <a:headEnd/>
                  <a:tailEnd/>
                </a14:hiddenLine>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solidFill>
                    <a:schemeClr val="tx2"/>
                  </a:solidFill>
                  <a:latin typeface="楷体_GB2312" panose="02010609030101010101" pitchFamily="49" charset="-122"/>
                  <a:ea typeface="楷体_GB2312" panose="02010609030101010101" pitchFamily="49" charset="-122"/>
                </a:rPr>
                <a:t>可性行研究</a:t>
              </a:r>
            </a:p>
          </p:txBody>
        </p:sp>
        <p:sp>
          <p:nvSpPr>
            <p:cNvPr id="191496" name="Line 7"/>
            <p:cNvSpPr>
              <a:spLocks noChangeShapeType="1"/>
            </p:cNvSpPr>
            <p:nvPr/>
          </p:nvSpPr>
          <p:spPr bwMode="auto">
            <a:xfrm>
              <a:off x="2688" y="1200"/>
              <a:ext cx="19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497" name="Line 8"/>
            <p:cNvSpPr>
              <a:spLocks noChangeShapeType="1"/>
            </p:cNvSpPr>
            <p:nvPr/>
          </p:nvSpPr>
          <p:spPr bwMode="auto">
            <a:xfrm>
              <a:off x="2880" y="1200"/>
              <a:ext cx="0" cy="19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498" name="Line 9"/>
            <p:cNvSpPr>
              <a:spLocks noChangeShapeType="1"/>
            </p:cNvSpPr>
            <p:nvPr/>
          </p:nvSpPr>
          <p:spPr bwMode="auto">
            <a:xfrm>
              <a:off x="1440" y="1056"/>
              <a:ext cx="336"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499" name="Line 10"/>
            <p:cNvSpPr>
              <a:spLocks noChangeShapeType="1"/>
            </p:cNvSpPr>
            <p:nvPr/>
          </p:nvSpPr>
          <p:spPr bwMode="auto">
            <a:xfrm>
              <a:off x="1440" y="1824"/>
              <a:ext cx="336"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0" name="Line 11"/>
            <p:cNvSpPr>
              <a:spLocks noChangeShapeType="1"/>
            </p:cNvSpPr>
            <p:nvPr/>
          </p:nvSpPr>
          <p:spPr bwMode="auto">
            <a:xfrm>
              <a:off x="1632" y="1056"/>
              <a:ext cx="0" cy="240"/>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1" name="Line 12"/>
            <p:cNvSpPr>
              <a:spLocks noChangeShapeType="1"/>
            </p:cNvSpPr>
            <p:nvPr/>
          </p:nvSpPr>
          <p:spPr bwMode="auto">
            <a:xfrm>
              <a:off x="1632" y="1632"/>
              <a:ext cx="0" cy="19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2" name="Rectangle 13"/>
            <p:cNvSpPr>
              <a:spLocks noChangeArrowheads="1"/>
            </p:cNvSpPr>
            <p:nvPr/>
          </p:nvSpPr>
          <p:spPr bwMode="auto">
            <a:xfrm>
              <a:off x="1440" y="1296"/>
              <a:ext cx="432" cy="33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solidFill>
                    <a:srgbClr val="1B5D44"/>
                  </a:solidFill>
                  <a:latin typeface="楷体_GB2312" panose="02010609030101010101" pitchFamily="49" charset="-122"/>
                  <a:ea typeface="楷体_GB2312" panose="02010609030101010101" pitchFamily="49" charset="-122"/>
                </a:rPr>
                <a:t>计划</a:t>
              </a:r>
            </a:p>
            <a:p>
              <a:pPr algn="ctr">
                <a:spcBef>
                  <a:spcPct val="0"/>
                </a:spcBef>
                <a:buClrTx/>
                <a:buFontTx/>
                <a:buNone/>
              </a:pPr>
              <a:r>
                <a:rPr lang="zh-CN" altLang="en-US" sz="2400" b="1">
                  <a:solidFill>
                    <a:srgbClr val="1B5D44"/>
                  </a:solidFill>
                  <a:latin typeface="楷体_GB2312" panose="02010609030101010101" pitchFamily="49" charset="-122"/>
                  <a:ea typeface="楷体_GB2312" panose="02010609030101010101" pitchFamily="49" charset="-122"/>
                </a:rPr>
                <a:t>时期</a:t>
              </a:r>
            </a:p>
          </p:txBody>
        </p:sp>
        <p:sp>
          <p:nvSpPr>
            <p:cNvPr id="191503" name="Rectangle 14"/>
            <p:cNvSpPr>
              <a:spLocks noChangeArrowheads="1"/>
            </p:cNvSpPr>
            <p:nvPr/>
          </p:nvSpPr>
          <p:spPr bwMode="auto">
            <a:xfrm>
              <a:off x="2784" y="2064"/>
              <a:ext cx="816" cy="288"/>
            </a:xfrm>
            <a:prstGeom prst="rect">
              <a:avLst/>
            </a:prstGeom>
            <a:gradFill rotWithShape="0">
              <a:gsLst>
                <a:gs pos="0">
                  <a:srgbClr val="FFFFFF"/>
                </a:gs>
                <a:gs pos="100000">
                  <a:srgbClr val="339933"/>
                </a:gs>
              </a:gsLst>
              <a:lin ang="18900000" scaled="1"/>
            </a:gra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339933"/>
                  </a:solidFill>
                  <a:miter lim="800000"/>
                  <a:headEnd/>
                  <a:tailEnd/>
                </a14:hiddenLine>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solidFill>
                    <a:srgbClr val="B62E7C"/>
                  </a:solidFill>
                  <a:latin typeface="楷体_GB2312" panose="02010609030101010101" pitchFamily="49" charset="-122"/>
                  <a:ea typeface="楷体_GB2312" panose="02010609030101010101" pitchFamily="49" charset="-122"/>
                </a:rPr>
                <a:t>概要设计</a:t>
              </a:r>
            </a:p>
          </p:txBody>
        </p:sp>
        <p:sp>
          <p:nvSpPr>
            <p:cNvPr id="191504" name="Rectangle 15"/>
            <p:cNvSpPr>
              <a:spLocks noChangeArrowheads="1"/>
            </p:cNvSpPr>
            <p:nvPr/>
          </p:nvSpPr>
          <p:spPr bwMode="auto">
            <a:xfrm>
              <a:off x="3072" y="2400"/>
              <a:ext cx="816" cy="288"/>
            </a:xfrm>
            <a:prstGeom prst="rect">
              <a:avLst/>
            </a:prstGeom>
            <a:gradFill rotWithShape="0">
              <a:gsLst>
                <a:gs pos="0">
                  <a:srgbClr val="FFFFFF"/>
                </a:gs>
                <a:gs pos="100000">
                  <a:srgbClr val="339933"/>
                </a:gs>
              </a:gsLst>
              <a:lin ang="18900000" scaled="1"/>
            </a:gra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339933"/>
                  </a:solidFill>
                  <a:miter lim="800000"/>
                  <a:headEnd/>
                  <a:tailEnd/>
                </a14:hiddenLine>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solidFill>
                    <a:srgbClr val="B62E7C"/>
                  </a:solidFill>
                  <a:latin typeface="楷体_GB2312" panose="02010609030101010101" pitchFamily="49" charset="-122"/>
                  <a:ea typeface="楷体_GB2312" panose="02010609030101010101" pitchFamily="49" charset="-122"/>
                </a:rPr>
                <a:t>详细设计</a:t>
              </a:r>
            </a:p>
          </p:txBody>
        </p:sp>
        <p:sp>
          <p:nvSpPr>
            <p:cNvPr id="191505" name="Rectangle 16"/>
            <p:cNvSpPr>
              <a:spLocks noChangeArrowheads="1"/>
            </p:cNvSpPr>
            <p:nvPr/>
          </p:nvSpPr>
          <p:spPr bwMode="auto">
            <a:xfrm>
              <a:off x="3360" y="2736"/>
              <a:ext cx="816" cy="288"/>
            </a:xfrm>
            <a:prstGeom prst="rect">
              <a:avLst/>
            </a:prstGeom>
            <a:gradFill rotWithShape="0">
              <a:gsLst>
                <a:gs pos="0">
                  <a:srgbClr val="FFFFFF"/>
                </a:gs>
                <a:gs pos="100000">
                  <a:srgbClr val="339933"/>
                </a:gs>
              </a:gsLst>
              <a:lin ang="18900000" scaled="1"/>
            </a:gra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339933"/>
                  </a:solidFill>
                  <a:miter lim="800000"/>
                  <a:headEnd/>
                  <a:tailEnd/>
                </a14:hiddenLine>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solidFill>
                    <a:srgbClr val="B62E7C"/>
                  </a:solidFill>
                  <a:latin typeface="楷体_GB2312" panose="02010609030101010101" pitchFamily="49" charset="-122"/>
                  <a:ea typeface="楷体_GB2312" panose="02010609030101010101" pitchFamily="49" charset="-122"/>
                </a:rPr>
                <a:t>编   码 </a:t>
              </a:r>
            </a:p>
          </p:txBody>
        </p:sp>
        <p:sp>
          <p:nvSpPr>
            <p:cNvPr id="191506" name="Rectangle 17"/>
            <p:cNvSpPr>
              <a:spLocks noChangeArrowheads="1"/>
            </p:cNvSpPr>
            <p:nvPr/>
          </p:nvSpPr>
          <p:spPr bwMode="auto">
            <a:xfrm>
              <a:off x="3648" y="3072"/>
              <a:ext cx="816" cy="288"/>
            </a:xfrm>
            <a:prstGeom prst="rect">
              <a:avLst/>
            </a:prstGeom>
            <a:gradFill rotWithShape="0">
              <a:gsLst>
                <a:gs pos="0">
                  <a:srgbClr val="FFFFFF"/>
                </a:gs>
                <a:gs pos="100000">
                  <a:srgbClr val="339933"/>
                </a:gs>
              </a:gsLst>
              <a:lin ang="18900000" scaled="1"/>
            </a:gra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339933"/>
                  </a:solidFill>
                  <a:miter lim="800000"/>
                  <a:headEnd/>
                  <a:tailEnd/>
                </a14:hiddenLine>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solidFill>
                    <a:srgbClr val="B62E7C"/>
                  </a:solidFill>
                  <a:latin typeface="楷体_GB2312" panose="02010609030101010101" pitchFamily="49" charset="-122"/>
                  <a:ea typeface="楷体_GB2312" panose="02010609030101010101" pitchFamily="49" charset="-122"/>
                </a:rPr>
                <a:t>测   试</a:t>
              </a:r>
            </a:p>
          </p:txBody>
        </p:sp>
        <p:sp>
          <p:nvSpPr>
            <p:cNvPr id="191507" name="Line 18"/>
            <p:cNvSpPr>
              <a:spLocks noChangeShapeType="1"/>
            </p:cNvSpPr>
            <p:nvPr/>
          </p:nvSpPr>
          <p:spPr bwMode="auto">
            <a:xfrm>
              <a:off x="2976" y="1536"/>
              <a:ext cx="19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8" name="Line 19"/>
            <p:cNvSpPr>
              <a:spLocks noChangeShapeType="1"/>
            </p:cNvSpPr>
            <p:nvPr/>
          </p:nvSpPr>
          <p:spPr bwMode="auto">
            <a:xfrm>
              <a:off x="3312" y="1872"/>
              <a:ext cx="19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9" name="Line 20"/>
            <p:cNvSpPr>
              <a:spLocks noChangeShapeType="1"/>
            </p:cNvSpPr>
            <p:nvPr/>
          </p:nvSpPr>
          <p:spPr bwMode="auto">
            <a:xfrm>
              <a:off x="3600" y="2208"/>
              <a:ext cx="19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0" name="Line 21"/>
            <p:cNvSpPr>
              <a:spLocks noChangeShapeType="1"/>
            </p:cNvSpPr>
            <p:nvPr/>
          </p:nvSpPr>
          <p:spPr bwMode="auto">
            <a:xfrm>
              <a:off x="3888" y="2544"/>
              <a:ext cx="19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1" name="Line 22"/>
            <p:cNvSpPr>
              <a:spLocks noChangeShapeType="1"/>
            </p:cNvSpPr>
            <p:nvPr/>
          </p:nvSpPr>
          <p:spPr bwMode="auto">
            <a:xfrm>
              <a:off x="4176" y="2880"/>
              <a:ext cx="19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2" name="Line 23"/>
            <p:cNvSpPr>
              <a:spLocks noChangeShapeType="1"/>
            </p:cNvSpPr>
            <p:nvPr/>
          </p:nvSpPr>
          <p:spPr bwMode="auto">
            <a:xfrm>
              <a:off x="4464" y="3216"/>
              <a:ext cx="192"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3" name="Line 24"/>
            <p:cNvSpPr>
              <a:spLocks noChangeShapeType="1"/>
            </p:cNvSpPr>
            <p:nvPr/>
          </p:nvSpPr>
          <p:spPr bwMode="auto">
            <a:xfrm>
              <a:off x="3168" y="1536"/>
              <a:ext cx="0" cy="19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4" name="Line 25"/>
            <p:cNvSpPr>
              <a:spLocks noChangeShapeType="1"/>
            </p:cNvSpPr>
            <p:nvPr/>
          </p:nvSpPr>
          <p:spPr bwMode="auto">
            <a:xfrm>
              <a:off x="3504" y="1872"/>
              <a:ext cx="0" cy="19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5" name="Line 26"/>
            <p:cNvSpPr>
              <a:spLocks noChangeShapeType="1"/>
            </p:cNvSpPr>
            <p:nvPr/>
          </p:nvSpPr>
          <p:spPr bwMode="auto">
            <a:xfrm>
              <a:off x="3792" y="2208"/>
              <a:ext cx="0" cy="19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6" name="Line 27"/>
            <p:cNvSpPr>
              <a:spLocks noChangeShapeType="1"/>
            </p:cNvSpPr>
            <p:nvPr/>
          </p:nvSpPr>
          <p:spPr bwMode="auto">
            <a:xfrm>
              <a:off x="4080" y="2544"/>
              <a:ext cx="0" cy="19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7" name="Line 28"/>
            <p:cNvSpPr>
              <a:spLocks noChangeShapeType="1"/>
            </p:cNvSpPr>
            <p:nvPr/>
          </p:nvSpPr>
          <p:spPr bwMode="auto">
            <a:xfrm>
              <a:off x="4368" y="2880"/>
              <a:ext cx="0" cy="19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8" name="Line 29"/>
            <p:cNvSpPr>
              <a:spLocks noChangeShapeType="1"/>
            </p:cNvSpPr>
            <p:nvPr/>
          </p:nvSpPr>
          <p:spPr bwMode="auto">
            <a:xfrm>
              <a:off x="4656" y="3216"/>
              <a:ext cx="0" cy="19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9" name="Line 30"/>
            <p:cNvSpPr>
              <a:spLocks noChangeShapeType="1"/>
            </p:cNvSpPr>
            <p:nvPr/>
          </p:nvSpPr>
          <p:spPr bwMode="auto">
            <a:xfrm>
              <a:off x="1488" y="3360"/>
              <a:ext cx="336"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20" name="Line 31"/>
            <p:cNvSpPr>
              <a:spLocks noChangeShapeType="1"/>
            </p:cNvSpPr>
            <p:nvPr/>
          </p:nvSpPr>
          <p:spPr bwMode="auto">
            <a:xfrm>
              <a:off x="1632" y="1824"/>
              <a:ext cx="0" cy="528"/>
            </a:xfrm>
            <a:prstGeom prst="line">
              <a:avLst/>
            </a:prstGeom>
            <a:noFill/>
            <a:ln w="9525">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21" name="Line 32"/>
            <p:cNvSpPr>
              <a:spLocks noChangeShapeType="1"/>
            </p:cNvSpPr>
            <p:nvPr/>
          </p:nvSpPr>
          <p:spPr bwMode="auto">
            <a:xfrm>
              <a:off x="1632" y="2784"/>
              <a:ext cx="0" cy="576"/>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22" name="Rectangle 33"/>
            <p:cNvSpPr>
              <a:spLocks noChangeArrowheads="1"/>
            </p:cNvSpPr>
            <p:nvPr/>
          </p:nvSpPr>
          <p:spPr bwMode="auto">
            <a:xfrm>
              <a:off x="1440" y="2352"/>
              <a:ext cx="432" cy="33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solidFill>
                    <a:srgbClr val="1B5D44"/>
                  </a:solidFill>
                  <a:latin typeface="楷体_GB2312" panose="02010609030101010101" pitchFamily="49" charset="-122"/>
                  <a:ea typeface="楷体_GB2312" panose="02010609030101010101" pitchFamily="49" charset="-122"/>
                </a:rPr>
                <a:t>开发</a:t>
              </a:r>
            </a:p>
            <a:p>
              <a:pPr algn="ctr">
                <a:spcBef>
                  <a:spcPct val="0"/>
                </a:spcBef>
                <a:buClrTx/>
                <a:buFontTx/>
                <a:buNone/>
              </a:pPr>
              <a:r>
                <a:rPr lang="zh-CN" altLang="en-US" sz="2400" b="1">
                  <a:solidFill>
                    <a:srgbClr val="1B5D44"/>
                  </a:solidFill>
                  <a:latin typeface="楷体_GB2312" panose="02010609030101010101" pitchFamily="49" charset="-122"/>
                  <a:ea typeface="楷体_GB2312" panose="02010609030101010101" pitchFamily="49" charset="-122"/>
                </a:rPr>
                <a:t>时期</a:t>
              </a:r>
            </a:p>
          </p:txBody>
        </p:sp>
        <p:sp>
          <p:nvSpPr>
            <p:cNvPr id="191523" name="Rectangle 34"/>
            <p:cNvSpPr>
              <a:spLocks noChangeArrowheads="1"/>
            </p:cNvSpPr>
            <p:nvPr/>
          </p:nvSpPr>
          <p:spPr bwMode="auto">
            <a:xfrm>
              <a:off x="3936" y="3408"/>
              <a:ext cx="816" cy="288"/>
            </a:xfrm>
            <a:prstGeom prst="rect">
              <a:avLst/>
            </a:prstGeom>
            <a:gradFill rotWithShape="0">
              <a:gsLst>
                <a:gs pos="0">
                  <a:srgbClr val="FFFFFF"/>
                </a:gs>
                <a:gs pos="100000">
                  <a:srgbClr val="EADB6E"/>
                </a:gs>
              </a:gsLst>
              <a:lin ang="18900000" scaled="1"/>
            </a:gra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339933"/>
                  </a:solidFill>
                  <a:miter lim="800000"/>
                  <a:headEnd/>
                  <a:tailEnd/>
                </a14:hiddenLine>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solidFill>
                    <a:schemeClr val="tx2"/>
                  </a:solidFill>
                  <a:latin typeface="Times New Roman" panose="02020603050405020304" pitchFamily="18" charset="0"/>
                  <a:ea typeface="楷体_GB2312" panose="02010609030101010101" pitchFamily="49" charset="-122"/>
                </a:rPr>
                <a:t>运行与维护</a:t>
              </a:r>
            </a:p>
          </p:txBody>
        </p:sp>
        <p:sp>
          <p:nvSpPr>
            <p:cNvPr id="191524" name="Line 35"/>
            <p:cNvSpPr>
              <a:spLocks noChangeShapeType="1"/>
            </p:cNvSpPr>
            <p:nvPr/>
          </p:nvSpPr>
          <p:spPr bwMode="auto">
            <a:xfrm>
              <a:off x="1488" y="3696"/>
              <a:ext cx="336"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25" name="Line 36"/>
            <p:cNvSpPr>
              <a:spLocks noChangeShapeType="1"/>
            </p:cNvSpPr>
            <p:nvPr/>
          </p:nvSpPr>
          <p:spPr bwMode="auto">
            <a:xfrm>
              <a:off x="1632" y="3360"/>
              <a:ext cx="0" cy="336"/>
            </a:xfrm>
            <a:prstGeom prst="line">
              <a:avLst/>
            </a:prstGeom>
            <a:noFill/>
            <a:ln w="9525">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26" name="Rectangle 37"/>
            <p:cNvSpPr>
              <a:spLocks noChangeArrowheads="1"/>
            </p:cNvSpPr>
            <p:nvPr/>
          </p:nvSpPr>
          <p:spPr bwMode="auto">
            <a:xfrm>
              <a:off x="1824" y="3360"/>
              <a:ext cx="384" cy="33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2400" b="1">
                  <a:solidFill>
                    <a:srgbClr val="1B5D44"/>
                  </a:solidFill>
                  <a:latin typeface="楷体_GB2312" panose="02010609030101010101" pitchFamily="49" charset="-122"/>
                  <a:ea typeface="楷体_GB2312" panose="02010609030101010101" pitchFamily="49" charset="-122"/>
                </a:rPr>
                <a:t>运 行</a:t>
              </a:r>
            </a:p>
            <a:p>
              <a:pPr algn="ctr">
                <a:spcBef>
                  <a:spcPct val="0"/>
                </a:spcBef>
                <a:buClrTx/>
                <a:buFontTx/>
                <a:buNone/>
              </a:pPr>
              <a:r>
                <a:rPr lang="zh-CN" altLang="en-US" sz="2400" b="1">
                  <a:solidFill>
                    <a:srgbClr val="1B5D44"/>
                  </a:solidFill>
                  <a:latin typeface="楷体_GB2312" panose="02010609030101010101" pitchFamily="49" charset="-122"/>
                  <a:ea typeface="楷体_GB2312" panose="02010609030101010101" pitchFamily="49" charset="-122"/>
                </a:rPr>
                <a:t>时 期</a:t>
              </a:r>
            </a:p>
          </p:txBody>
        </p:sp>
      </p:grpSp>
      <p:sp>
        <p:nvSpPr>
          <p:cNvPr id="3" name="灯片编号占位符 2"/>
          <p:cNvSpPr>
            <a:spLocks noGrp="1"/>
          </p:cNvSpPr>
          <p:nvPr>
            <p:ph type="sldNum" sz="quarter" idx="10"/>
          </p:nvPr>
        </p:nvSpPr>
        <p:spPr/>
        <p:txBody>
          <a:bodyPr/>
          <a:lstStyle/>
          <a:p>
            <a:pPr>
              <a:defRPr/>
            </a:pPr>
            <a:fld id="{7DB744C8-DAB2-44B2-A5F0-490FCBDBDD8B}" type="slidenum">
              <a:rPr lang="en-US" altLang="zh-CN"/>
              <a:pPr>
                <a:defRPr/>
              </a:pPr>
              <a:t>153</a:t>
            </a:fld>
            <a:endParaRPr lang="en-US" altLang="zh-CN"/>
          </a:p>
        </p:txBody>
      </p:sp>
    </p:spTree>
  </p:cSld>
  <p:clrMapOvr>
    <a:masterClrMapping/>
  </p:clrMapOvr>
  <p:transition spd="slow"/>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9139" name="Rectangle 2"/>
          <p:cNvSpPr>
            <a:spLocks noGrp="1" noChangeArrowheads="1"/>
          </p:cNvSpPr>
          <p:nvPr>
            <p:ph type="title"/>
          </p:nvPr>
        </p:nvSpPr>
        <p:spPr/>
        <p:txBody>
          <a:bodyPr/>
          <a:lstStyle/>
          <a:p>
            <a:pPr>
              <a:defRPr/>
            </a:pPr>
            <a:r>
              <a:rPr smtClean="0"/>
              <a:t>问题定义 </a:t>
            </a:r>
          </a:p>
        </p:txBody>
      </p:sp>
      <p:sp>
        <p:nvSpPr>
          <p:cNvPr id="212996" name="Rectangle 3"/>
          <p:cNvSpPr>
            <a:spLocks noGrp="1" noChangeArrowheads="1"/>
          </p:cNvSpPr>
          <p:nvPr>
            <p:ph type="body" idx="1"/>
          </p:nvPr>
        </p:nvSpPr>
        <p:spPr/>
        <p:txBody>
          <a:bodyPr/>
          <a:lstStyle/>
          <a:p>
            <a:pPr>
              <a:buFont typeface="Wingdings" panose="05000000000000000000" pitchFamily="2" charset="2"/>
              <a:buChar char="Ø"/>
            </a:pPr>
            <a:r>
              <a:rPr lang="zh-CN" altLang="en-US" sz="2400" smtClean="0"/>
              <a:t>定义：将一个软件构想酝酿形成一个具有明确目标的主题，是团建的起始阶段。问题定义阶段所指的“问题”是指软件最基本的问题，如软件的总体目标是什么，有什么用途，为什么用户而设计等。通俗的说，问题定义就是确定要为用户建立什么样的软件系统，软件叫什么样的名称。 </a:t>
            </a:r>
          </a:p>
          <a:p>
            <a:pPr>
              <a:buFont typeface="Wingdings" panose="05000000000000000000" pitchFamily="2" charset="2"/>
              <a:buChar char="Ø"/>
            </a:pPr>
            <a:r>
              <a:rPr lang="zh-CN" altLang="en-US" sz="2400" smtClean="0"/>
              <a:t>文档：关于问题性质、工程目标和规模等书面报告  </a:t>
            </a:r>
          </a:p>
          <a:p>
            <a:pPr lvl="1">
              <a:buFont typeface="Wingdings" panose="05000000000000000000" pitchFamily="2" charset="2"/>
              <a:buChar char="ü"/>
            </a:pPr>
            <a:r>
              <a:rPr lang="zh-CN" altLang="en-US" sz="2200" smtClean="0"/>
              <a:t>软件项目标题</a:t>
            </a:r>
          </a:p>
          <a:p>
            <a:pPr lvl="1">
              <a:buFont typeface="Wingdings" panose="05000000000000000000" pitchFamily="2" charset="2"/>
              <a:buChar char="ü"/>
            </a:pPr>
            <a:r>
              <a:rPr lang="zh-CN" altLang="en-US" sz="2200" smtClean="0"/>
              <a:t>软件目的与目标</a:t>
            </a:r>
          </a:p>
          <a:p>
            <a:pPr lvl="1">
              <a:buFont typeface="Wingdings" panose="05000000000000000000" pitchFamily="2" charset="2"/>
              <a:buChar char="ü"/>
            </a:pPr>
            <a:r>
              <a:rPr lang="zh-CN" altLang="en-US" sz="2200" smtClean="0"/>
              <a:t>软件用户对象</a:t>
            </a:r>
          </a:p>
          <a:p>
            <a:pPr lvl="1">
              <a:buFont typeface="Wingdings" panose="05000000000000000000" pitchFamily="2" charset="2"/>
              <a:buChar char="ü"/>
            </a:pPr>
            <a:r>
              <a:rPr lang="zh-CN" altLang="en-US" sz="2200" smtClean="0"/>
              <a:t>软件规模 </a:t>
            </a:r>
          </a:p>
        </p:txBody>
      </p:sp>
      <p:sp>
        <p:nvSpPr>
          <p:cNvPr id="2" name="灯片编号占位符 1"/>
          <p:cNvSpPr>
            <a:spLocks noGrp="1"/>
          </p:cNvSpPr>
          <p:nvPr>
            <p:ph type="sldNum" sz="quarter" idx="10"/>
          </p:nvPr>
        </p:nvSpPr>
        <p:spPr/>
        <p:txBody>
          <a:bodyPr/>
          <a:lstStyle/>
          <a:p>
            <a:pPr>
              <a:defRPr/>
            </a:pPr>
            <a:fld id="{86F5B651-E8CA-4484-AEEB-A174F3276449}" type="slidenum">
              <a:rPr lang="en-US" altLang="zh-CN"/>
              <a:pPr>
                <a:defRPr/>
              </a:pPr>
              <a:t>154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2996">
                                            <p:txEl>
                                              <p:pRg st="1" end="1"/>
                                            </p:txEl>
                                          </p:spTgt>
                                        </p:tgtEl>
                                        <p:attrNameLst>
                                          <p:attrName>style.visibility</p:attrName>
                                        </p:attrNameLst>
                                      </p:cBhvr>
                                      <p:to>
                                        <p:strVal val="visible"/>
                                      </p:to>
                                    </p:set>
                                    <p:animEffect transition="in" filter="fade">
                                      <p:cBhvr>
                                        <p:cTn id="7" dur="500"/>
                                        <p:tgtEl>
                                          <p:spTgt spid="21299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2996">
                                            <p:txEl>
                                              <p:pRg st="2" end="2"/>
                                            </p:txEl>
                                          </p:spTgt>
                                        </p:tgtEl>
                                        <p:attrNameLst>
                                          <p:attrName>style.visibility</p:attrName>
                                        </p:attrNameLst>
                                      </p:cBhvr>
                                      <p:to>
                                        <p:strVal val="visible"/>
                                      </p:to>
                                    </p:set>
                                    <p:animEffect transition="in" filter="fade">
                                      <p:cBhvr>
                                        <p:cTn id="10" dur="500"/>
                                        <p:tgtEl>
                                          <p:spTgt spid="212996">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2996">
                                            <p:txEl>
                                              <p:pRg st="3" end="3"/>
                                            </p:txEl>
                                          </p:spTgt>
                                        </p:tgtEl>
                                        <p:attrNameLst>
                                          <p:attrName>style.visibility</p:attrName>
                                        </p:attrNameLst>
                                      </p:cBhvr>
                                      <p:to>
                                        <p:strVal val="visible"/>
                                      </p:to>
                                    </p:set>
                                    <p:animEffect transition="in" filter="fade">
                                      <p:cBhvr>
                                        <p:cTn id="13" dur="500"/>
                                        <p:tgtEl>
                                          <p:spTgt spid="212996">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2996">
                                            <p:txEl>
                                              <p:pRg st="4" end="4"/>
                                            </p:txEl>
                                          </p:spTgt>
                                        </p:tgtEl>
                                        <p:attrNameLst>
                                          <p:attrName>style.visibility</p:attrName>
                                        </p:attrNameLst>
                                      </p:cBhvr>
                                      <p:to>
                                        <p:strVal val="visible"/>
                                      </p:to>
                                    </p:set>
                                    <p:animEffect transition="in" filter="fade">
                                      <p:cBhvr>
                                        <p:cTn id="16" dur="500"/>
                                        <p:tgtEl>
                                          <p:spTgt spid="212996">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2996">
                                            <p:txEl>
                                              <p:pRg st="5" end="5"/>
                                            </p:txEl>
                                          </p:spTgt>
                                        </p:tgtEl>
                                        <p:attrNameLst>
                                          <p:attrName>style.visibility</p:attrName>
                                        </p:attrNameLst>
                                      </p:cBhvr>
                                      <p:to>
                                        <p:strVal val="visible"/>
                                      </p:to>
                                    </p:set>
                                    <p:animEffect transition="in" filter="fade">
                                      <p:cBhvr>
                                        <p:cTn id="19" dur="500"/>
                                        <p:tgtEl>
                                          <p:spTgt spid="2129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0163"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可行性分析和项目开发计划</a:t>
            </a:r>
          </a:p>
        </p:txBody>
      </p:sp>
      <p:sp>
        <p:nvSpPr>
          <p:cNvPr id="214020" name="Rectangle 3"/>
          <p:cNvSpPr>
            <a:spLocks noGrp="1" noChangeArrowheads="1"/>
          </p:cNvSpPr>
          <p:nvPr>
            <p:ph type="body" idx="1"/>
          </p:nvPr>
        </p:nvSpPr>
        <p:spPr/>
        <p:txBody>
          <a:bodyPr/>
          <a:lstStyle/>
          <a:p>
            <a:endParaRPr lang="en-US" altLang="zh-CN" smtClean="0"/>
          </a:p>
          <a:p>
            <a:pPr>
              <a:buFont typeface="Wingdings" panose="05000000000000000000" pitchFamily="2" charset="2"/>
              <a:buChar char="Ø"/>
            </a:pPr>
            <a:r>
              <a:rPr lang="zh-CN" altLang="en-US" smtClean="0"/>
              <a:t>定义：回答“需要做什么？要如何去做？可不可能完成？”  等问题</a:t>
            </a:r>
          </a:p>
          <a:p>
            <a:pPr lvl="1">
              <a:buFont typeface="Wingdings" panose="05000000000000000000" pitchFamily="2" charset="2"/>
              <a:buChar char="ü"/>
            </a:pPr>
            <a:r>
              <a:rPr lang="zh-CN" altLang="en-US" smtClean="0"/>
              <a:t>要注意和各方多</a:t>
            </a:r>
            <a:r>
              <a:rPr lang="zh-CN" altLang="en-US" smtClean="0">
                <a:hlinkClick r:id="rId3"/>
              </a:rPr>
              <a:t>沟通</a:t>
            </a:r>
            <a:r>
              <a:rPr lang="zh-CN" altLang="en-US" smtClean="0"/>
              <a:t>，得到尽可能准确的问题定义 </a:t>
            </a:r>
          </a:p>
          <a:p>
            <a:pPr lvl="1">
              <a:buFont typeface="Wingdings" panose="05000000000000000000" pitchFamily="2" charset="2"/>
              <a:buChar char="ü"/>
            </a:pPr>
            <a:r>
              <a:rPr lang="zh-CN" altLang="en-US" smtClean="0"/>
              <a:t>确定软件项目的性质、目标和规模 </a:t>
            </a:r>
          </a:p>
          <a:p>
            <a:pPr>
              <a:buFont typeface="Wingdings" panose="05000000000000000000" pitchFamily="2" charset="2"/>
              <a:buChar char="Ø"/>
            </a:pPr>
            <a:r>
              <a:rPr lang="zh-CN" altLang="en-US" smtClean="0"/>
              <a:t>文档：项目开发计划</a:t>
            </a:r>
          </a:p>
          <a:p>
            <a:pPr lvl="1">
              <a:buFont typeface="Wingdings" panose="05000000000000000000" pitchFamily="2" charset="2"/>
              <a:buChar char="ü"/>
            </a:pPr>
            <a:r>
              <a:rPr lang="zh-CN" altLang="en-US" smtClean="0"/>
              <a:t>硬件资源、软件资源和人力资源</a:t>
            </a:r>
          </a:p>
          <a:p>
            <a:pPr lvl="1">
              <a:buFont typeface="Wingdings" panose="05000000000000000000" pitchFamily="2" charset="2"/>
              <a:buChar char="ü"/>
            </a:pPr>
            <a:r>
              <a:rPr lang="zh-CN" altLang="en-US" smtClean="0"/>
              <a:t>开发费用</a:t>
            </a:r>
          </a:p>
          <a:p>
            <a:pPr lvl="1">
              <a:buFont typeface="Wingdings" panose="05000000000000000000" pitchFamily="2" charset="2"/>
              <a:buChar char="ü"/>
            </a:pPr>
            <a:r>
              <a:rPr lang="zh-CN" altLang="en-US" smtClean="0"/>
              <a:t>开发进度 </a:t>
            </a:r>
          </a:p>
        </p:txBody>
      </p:sp>
      <p:sp>
        <p:nvSpPr>
          <p:cNvPr id="2" name="灯片编号占位符 1"/>
          <p:cNvSpPr>
            <a:spLocks noGrp="1"/>
          </p:cNvSpPr>
          <p:nvPr>
            <p:ph type="sldNum" sz="quarter" idx="10"/>
          </p:nvPr>
        </p:nvSpPr>
        <p:spPr/>
        <p:txBody>
          <a:bodyPr/>
          <a:lstStyle/>
          <a:p>
            <a:pPr>
              <a:defRPr/>
            </a:pPr>
            <a:fld id="{7C51288F-3B51-4F88-B642-4418EA032E01}" type="slidenum">
              <a:rPr lang="en-US" altLang="zh-CN"/>
              <a:pPr>
                <a:defRPr/>
              </a:pPr>
              <a:t>155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4020">
                                            <p:txEl>
                                              <p:pRg st="4" end="4"/>
                                            </p:txEl>
                                          </p:spTgt>
                                        </p:tgtEl>
                                        <p:attrNameLst>
                                          <p:attrName>style.visibility</p:attrName>
                                        </p:attrNameLst>
                                      </p:cBhvr>
                                      <p:to>
                                        <p:strVal val="visible"/>
                                      </p:to>
                                    </p:set>
                                    <p:animEffect transition="in" filter="fade">
                                      <p:cBhvr>
                                        <p:cTn id="7" dur="500"/>
                                        <p:tgtEl>
                                          <p:spTgt spid="214020">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4020">
                                            <p:txEl>
                                              <p:pRg st="5" end="5"/>
                                            </p:txEl>
                                          </p:spTgt>
                                        </p:tgtEl>
                                        <p:attrNameLst>
                                          <p:attrName>style.visibility</p:attrName>
                                        </p:attrNameLst>
                                      </p:cBhvr>
                                      <p:to>
                                        <p:strVal val="visible"/>
                                      </p:to>
                                    </p:set>
                                    <p:animEffect transition="in" filter="fade">
                                      <p:cBhvr>
                                        <p:cTn id="10" dur="500"/>
                                        <p:tgtEl>
                                          <p:spTgt spid="214020">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4020">
                                            <p:txEl>
                                              <p:pRg st="6" end="6"/>
                                            </p:txEl>
                                          </p:spTgt>
                                        </p:tgtEl>
                                        <p:attrNameLst>
                                          <p:attrName>style.visibility</p:attrName>
                                        </p:attrNameLst>
                                      </p:cBhvr>
                                      <p:to>
                                        <p:strVal val="visible"/>
                                      </p:to>
                                    </p:set>
                                    <p:animEffect transition="in" filter="fade">
                                      <p:cBhvr>
                                        <p:cTn id="13" dur="500"/>
                                        <p:tgtEl>
                                          <p:spTgt spid="214020">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4020">
                                            <p:txEl>
                                              <p:pRg st="7" end="7"/>
                                            </p:txEl>
                                          </p:spTgt>
                                        </p:tgtEl>
                                        <p:attrNameLst>
                                          <p:attrName>style.visibility</p:attrName>
                                        </p:attrNameLst>
                                      </p:cBhvr>
                                      <p:to>
                                        <p:strVal val="visible"/>
                                      </p:to>
                                    </p:set>
                                    <p:animEffect transition="in" filter="fade">
                                      <p:cBhvr>
                                        <p:cTn id="16" dur="500"/>
                                        <p:tgtEl>
                                          <p:spTgt spid="2140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1187"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需求分析 </a:t>
            </a:r>
          </a:p>
        </p:txBody>
      </p:sp>
      <p:sp>
        <p:nvSpPr>
          <p:cNvPr id="215044" name="Rectangle 3"/>
          <p:cNvSpPr>
            <a:spLocks noGrp="1" noChangeArrowheads="1"/>
          </p:cNvSpPr>
          <p:nvPr>
            <p:ph type="body" idx="1"/>
          </p:nvPr>
        </p:nvSpPr>
        <p:spPr/>
        <p:txBody>
          <a:bodyPr/>
          <a:lstStyle/>
          <a:p>
            <a:pPr>
              <a:lnSpc>
                <a:spcPct val="80000"/>
              </a:lnSpc>
              <a:buFont typeface="Wingdings" panose="05000000000000000000" pitchFamily="2" charset="2"/>
              <a:buChar char="Ø"/>
            </a:pPr>
            <a:r>
              <a:rPr lang="zh-CN" altLang="en-US" sz="2000" smtClean="0"/>
              <a:t>定义：在建立一个新的或改变一个现存的</a:t>
            </a:r>
            <a:r>
              <a:rPr lang="zh-CN" altLang="en-US" sz="2000" smtClean="0">
                <a:hlinkClick r:id="rId2" tooltip="电脑系统"/>
              </a:rPr>
              <a:t>电脑系统</a:t>
            </a:r>
            <a:r>
              <a:rPr lang="zh-CN" altLang="en-US" sz="2000" smtClean="0"/>
              <a:t>时描写新系统的目的、范围、定义和功能时所要做的所有的工作。</a:t>
            </a:r>
          </a:p>
          <a:p>
            <a:pPr>
              <a:lnSpc>
                <a:spcPct val="80000"/>
              </a:lnSpc>
              <a:buFont typeface="Wingdings" panose="05000000000000000000" pitchFamily="2" charset="2"/>
              <a:buChar char="Ø"/>
            </a:pPr>
            <a:r>
              <a:rPr lang="zh-CN" altLang="en-US" sz="2000" smtClean="0"/>
              <a:t>过程</a:t>
            </a:r>
          </a:p>
          <a:p>
            <a:pPr lvl="1">
              <a:lnSpc>
                <a:spcPct val="80000"/>
              </a:lnSpc>
              <a:buFont typeface="Wingdings" panose="05000000000000000000" pitchFamily="2" charset="2"/>
              <a:buChar char="ü"/>
            </a:pPr>
            <a:r>
              <a:rPr lang="zh-CN" altLang="en-US" sz="2000" smtClean="0"/>
              <a:t>问题识别：从系统角度来理解软件，确定对所开发系统的综合要求，包括功能需求</a:t>
            </a:r>
            <a:r>
              <a:rPr lang="en-US" altLang="zh-CN" sz="2000" smtClean="0"/>
              <a:t>(</a:t>
            </a:r>
            <a:r>
              <a:rPr lang="zh-CN" altLang="en-US" sz="2000" smtClean="0"/>
              <a:t>做什么</a:t>
            </a:r>
            <a:r>
              <a:rPr lang="en-US" altLang="zh-CN" sz="2000" smtClean="0"/>
              <a:t>)</a:t>
            </a:r>
            <a:r>
              <a:rPr lang="zh-CN" altLang="en-US" sz="2000" smtClean="0"/>
              <a:t>，性能需求</a:t>
            </a:r>
            <a:r>
              <a:rPr lang="en-US" altLang="zh-CN" sz="2000" smtClean="0"/>
              <a:t>(</a:t>
            </a:r>
            <a:r>
              <a:rPr lang="zh-CN" altLang="en-US" sz="2000" smtClean="0"/>
              <a:t>要达到什么指标</a:t>
            </a:r>
            <a:r>
              <a:rPr lang="en-US" altLang="zh-CN" sz="2000" smtClean="0"/>
              <a:t>)</a:t>
            </a:r>
            <a:r>
              <a:rPr lang="zh-CN" altLang="en-US" sz="2000" smtClean="0"/>
              <a:t>，环境需求</a:t>
            </a:r>
            <a:r>
              <a:rPr lang="en-US" altLang="zh-CN" sz="2000" smtClean="0"/>
              <a:t>(</a:t>
            </a:r>
            <a:r>
              <a:rPr lang="zh-CN" altLang="en-US" sz="2000" smtClean="0"/>
              <a:t>如机型</a:t>
            </a:r>
            <a:r>
              <a:rPr lang="en-US" altLang="zh-CN" sz="2000" smtClean="0"/>
              <a:t>,</a:t>
            </a:r>
            <a:r>
              <a:rPr lang="zh-CN" altLang="en-US" sz="2000" smtClean="0">
                <a:hlinkClick r:id="rId3"/>
              </a:rPr>
              <a:t>操作系统</a:t>
            </a:r>
            <a:r>
              <a:rPr lang="zh-CN" altLang="en-US" sz="2000" smtClean="0"/>
              <a:t>等</a:t>
            </a:r>
            <a:r>
              <a:rPr lang="en-US" altLang="zh-CN" sz="2000" smtClean="0"/>
              <a:t>)</a:t>
            </a:r>
            <a:r>
              <a:rPr lang="zh-CN" altLang="en-US" sz="2000" smtClean="0"/>
              <a:t>，可靠性需求</a:t>
            </a:r>
            <a:r>
              <a:rPr lang="en-US" altLang="zh-CN" sz="2000" smtClean="0"/>
              <a:t>(</a:t>
            </a:r>
            <a:r>
              <a:rPr lang="zh-CN" altLang="en-US" sz="2000" smtClean="0"/>
              <a:t>不发生故障的概率），安全保密需求，用户界面需求，资源使用需求</a:t>
            </a:r>
            <a:r>
              <a:rPr lang="en-US" altLang="zh-CN" sz="2000" smtClean="0"/>
              <a:t>(</a:t>
            </a:r>
            <a:r>
              <a:rPr lang="zh-CN" altLang="en-US" sz="2000" smtClean="0"/>
              <a:t>软件运行是所需的内存，</a:t>
            </a:r>
            <a:r>
              <a:rPr lang="en-US" altLang="zh-CN" sz="2000" smtClean="0"/>
              <a:t>CPU</a:t>
            </a:r>
            <a:r>
              <a:rPr lang="zh-CN" altLang="en-US" sz="2000" smtClean="0"/>
              <a:t>等</a:t>
            </a:r>
            <a:r>
              <a:rPr lang="en-US" altLang="zh-CN" sz="2000" smtClean="0"/>
              <a:t>) </a:t>
            </a:r>
          </a:p>
          <a:p>
            <a:pPr lvl="1">
              <a:lnSpc>
                <a:spcPct val="80000"/>
              </a:lnSpc>
              <a:buFont typeface="Wingdings" panose="05000000000000000000" pitchFamily="2" charset="2"/>
              <a:buChar char="ü"/>
            </a:pPr>
            <a:r>
              <a:rPr lang="zh-CN" altLang="en-US" sz="2000" smtClean="0"/>
              <a:t>分析与综合：逐步细化所有的软件功能，找出系统各元素间的联系，接口特性和设计上的限制，分析他们是否满足需求，剔除不合理部分，增加需要部分。最后，综合成系统的解决方案，给出要开发的系统的详细逻辑模型 </a:t>
            </a:r>
          </a:p>
          <a:p>
            <a:pPr lvl="1">
              <a:lnSpc>
                <a:spcPct val="80000"/>
              </a:lnSpc>
              <a:buFont typeface="Wingdings" panose="05000000000000000000" pitchFamily="2" charset="2"/>
              <a:buChar char="ü"/>
            </a:pPr>
            <a:r>
              <a:rPr lang="zh-CN" altLang="en-US" sz="2000" smtClean="0"/>
              <a:t>制订规格说明书：包括需求规格说明书 、用户使用手册 、测试计划以及修改项目开发计划文档 等。</a:t>
            </a:r>
          </a:p>
          <a:p>
            <a:pPr lvl="1">
              <a:lnSpc>
                <a:spcPct val="80000"/>
              </a:lnSpc>
              <a:buFont typeface="Wingdings" panose="05000000000000000000" pitchFamily="2" charset="2"/>
              <a:buChar char="ü"/>
            </a:pPr>
            <a:r>
              <a:rPr lang="zh-CN" altLang="en-US" sz="2000" smtClean="0"/>
              <a:t>评审：对功能的正确性，完整性和清晰性，以及其它需求给予评价 </a:t>
            </a:r>
          </a:p>
        </p:txBody>
      </p:sp>
      <p:sp>
        <p:nvSpPr>
          <p:cNvPr id="2" name="灯片编号占位符 1"/>
          <p:cNvSpPr>
            <a:spLocks noGrp="1"/>
          </p:cNvSpPr>
          <p:nvPr>
            <p:ph type="sldNum" sz="quarter" idx="10"/>
          </p:nvPr>
        </p:nvSpPr>
        <p:spPr/>
        <p:txBody>
          <a:bodyPr/>
          <a:lstStyle/>
          <a:p>
            <a:pPr>
              <a:defRPr/>
            </a:pPr>
            <a:fld id="{D4478C07-50D9-4D8C-AEF2-8B3D6093A0A9}" type="slidenum">
              <a:rPr lang="en-US" altLang="zh-CN"/>
              <a:pPr>
                <a:defRPr/>
              </a:pPr>
              <a:t>156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5044">
                                            <p:txEl>
                                              <p:pRg st="1" end="1"/>
                                            </p:txEl>
                                          </p:spTgt>
                                        </p:tgtEl>
                                        <p:attrNameLst>
                                          <p:attrName>style.visibility</p:attrName>
                                        </p:attrNameLst>
                                      </p:cBhvr>
                                      <p:to>
                                        <p:strVal val="visible"/>
                                      </p:to>
                                    </p:set>
                                    <p:animEffect transition="in" filter="fade">
                                      <p:cBhvr>
                                        <p:cTn id="7" dur="500"/>
                                        <p:tgtEl>
                                          <p:spTgt spid="21504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5044">
                                            <p:txEl>
                                              <p:pRg st="2" end="2"/>
                                            </p:txEl>
                                          </p:spTgt>
                                        </p:tgtEl>
                                        <p:attrNameLst>
                                          <p:attrName>style.visibility</p:attrName>
                                        </p:attrNameLst>
                                      </p:cBhvr>
                                      <p:to>
                                        <p:strVal val="visible"/>
                                      </p:to>
                                    </p:set>
                                    <p:animEffect transition="in" filter="fade">
                                      <p:cBhvr>
                                        <p:cTn id="10" dur="500"/>
                                        <p:tgtEl>
                                          <p:spTgt spid="21504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5044">
                                            <p:txEl>
                                              <p:pRg st="3" end="3"/>
                                            </p:txEl>
                                          </p:spTgt>
                                        </p:tgtEl>
                                        <p:attrNameLst>
                                          <p:attrName>style.visibility</p:attrName>
                                        </p:attrNameLst>
                                      </p:cBhvr>
                                      <p:to>
                                        <p:strVal val="visible"/>
                                      </p:to>
                                    </p:set>
                                    <p:animEffect transition="in" filter="fade">
                                      <p:cBhvr>
                                        <p:cTn id="13" dur="500"/>
                                        <p:tgtEl>
                                          <p:spTgt spid="21504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5044">
                                            <p:txEl>
                                              <p:pRg st="4" end="4"/>
                                            </p:txEl>
                                          </p:spTgt>
                                        </p:tgtEl>
                                        <p:attrNameLst>
                                          <p:attrName>style.visibility</p:attrName>
                                        </p:attrNameLst>
                                      </p:cBhvr>
                                      <p:to>
                                        <p:strVal val="visible"/>
                                      </p:to>
                                    </p:set>
                                    <p:animEffect transition="in" filter="fade">
                                      <p:cBhvr>
                                        <p:cTn id="16" dur="500"/>
                                        <p:tgtEl>
                                          <p:spTgt spid="21504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15044">
                                            <p:txEl>
                                              <p:pRg st="5" end="5"/>
                                            </p:txEl>
                                          </p:spTgt>
                                        </p:tgtEl>
                                        <p:attrNameLst>
                                          <p:attrName>style.visibility</p:attrName>
                                        </p:attrNameLst>
                                      </p:cBhvr>
                                      <p:to>
                                        <p:strVal val="visible"/>
                                      </p:to>
                                    </p:set>
                                    <p:animEffect transition="in" filter="fade">
                                      <p:cBhvr>
                                        <p:cTn id="19" dur="500"/>
                                        <p:tgtEl>
                                          <p:spTgt spid="2150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2211"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概要设计 </a:t>
            </a:r>
          </a:p>
        </p:txBody>
      </p:sp>
      <p:sp>
        <p:nvSpPr>
          <p:cNvPr id="197635" name="Rectangle 3"/>
          <p:cNvSpPr>
            <a:spLocks noGrp="1" noChangeArrowheads="1"/>
          </p:cNvSpPr>
          <p:nvPr>
            <p:ph type="body" idx="1"/>
          </p:nvPr>
        </p:nvSpPr>
        <p:spPr>
          <a:xfrm>
            <a:off x="685800" y="1219200"/>
            <a:ext cx="8001000" cy="5410200"/>
          </a:xfrm>
        </p:spPr>
        <p:txBody>
          <a:bodyPr/>
          <a:lstStyle/>
          <a:p>
            <a:pPr>
              <a:lnSpc>
                <a:spcPct val="120000"/>
              </a:lnSpc>
              <a:spcBef>
                <a:spcPct val="0"/>
              </a:spcBef>
              <a:buFont typeface="Wingdings" panose="05000000000000000000" pitchFamily="2" charset="2"/>
              <a:buChar char="Ø"/>
            </a:pPr>
            <a:r>
              <a:rPr lang="zh-CN" altLang="en-US" sz="2400" smtClean="0"/>
              <a:t>设计软件系统结构 </a:t>
            </a:r>
          </a:p>
          <a:p>
            <a:pPr lvl="1">
              <a:lnSpc>
                <a:spcPct val="120000"/>
              </a:lnSpc>
              <a:spcBef>
                <a:spcPct val="0"/>
              </a:spcBef>
              <a:buFont typeface="Wingdings" panose="05000000000000000000" pitchFamily="2" charset="2"/>
              <a:buChar char="ü"/>
            </a:pPr>
            <a:r>
              <a:rPr lang="zh-CN" altLang="en-US" smtClean="0"/>
              <a:t>采用某种设计方法，将一个复杂的系统按功能划分成模块。</a:t>
            </a:r>
          </a:p>
          <a:p>
            <a:pPr lvl="1">
              <a:lnSpc>
                <a:spcPct val="120000"/>
              </a:lnSpc>
              <a:spcBef>
                <a:spcPct val="0"/>
              </a:spcBef>
              <a:buFont typeface="Wingdings" panose="05000000000000000000" pitchFamily="2" charset="2"/>
              <a:buChar char="ü"/>
            </a:pPr>
            <a:r>
              <a:rPr lang="zh-CN" altLang="en-US" smtClean="0"/>
              <a:t>确定每个模块的功能。</a:t>
            </a:r>
          </a:p>
          <a:p>
            <a:pPr lvl="1">
              <a:lnSpc>
                <a:spcPct val="120000"/>
              </a:lnSpc>
              <a:spcBef>
                <a:spcPct val="0"/>
              </a:spcBef>
              <a:buFont typeface="Wingdings" panose="05000000000000000000" pitchFamily="2" charset="2"/>
              <a:buChar char="ü"/>
            </a:pPr>
            <a:r>
              <a:rPr lang="zh-CN" altLang="en-US" smtClean="0"/>
              <a:t>确定模块之间的调用关系。</a:t>
            </a:r>
          </a:p>
          <a:p>
            <a:pPr lvl="1">
              <a:lnSpc>
                <a:spcPct val="120000"/>
              </a:lnSpc>
              <a:spcBef>
                <a:spcPct val="0"/>
              </a:spcBef>
              <a:buFont typeface="Wingdings" panose="05000000000000000000" pitchFamily="2" charset="2"/>
              <a:buChar char="ü"/>
            </a:pPr>
            <a:r>
              <a:rPr lang="zh-CN" altLang="en-US" smtClean="0"/>
              <a:t>确定模块之间的接口，即模块之间传递的信息。</a:t>
            </a:r>
          </a:p>
          <a:p>
            <a:pPr lvl="1">
              <a:lnSpc>
                <a:spcPct val="120000"/>
              </a:lnSpc>
              <a:spcBef>
                <a:spcPct val="0"/>
              </a:spcBef>
              <a:buFont typeface="Wingdings" panose="05000000000000000000" pitchFamily="2" charset="2"/>
              <a:buChar char="ü"/>
            </a:pPr>
            <a:r>
              <a:rPr lang="zh-CN" altLang="en-US" smtClean="0"/>
              <a:t>评价模块结构的质量。</a:t>
            </a:r>
          </a:p>
          <a:p>
            <a:pPr>
              <a:lnSpc>
                <a:spcPct val="120000"/>
              </a:lnSpc>
              <a:spcBef>
                <a:spcPct val="0"/>
              </a:spcBef>
              <a:buFont typeface="Wingdings" panose="05000000000000000000" pitchFamily="2" charset="2"/>
              <a:buChar char="Ø"/>
            </a:pPr>
            <a:r>
              <a:rPr lang="zh-CN" altLang="en-US" sz="2400" smtClean="0"/>
              <a:t>数据结构及数据库设计</a:t>
            </a:r>
          </a:p>
          <a:p>
            <a:pPr lvl="1">
              <a:lnSpc>
                <a:spcPct val="120000"/>
              </a:lnSpc>
              <a:spcBef>
                <a:spcPct val="0"/>
              </a:spcBef>
              <a:buFont typeface="Wingdings" panose="05000000000000000000" pitchFamily="2" charset="2"/>
              <a:buChar char="ü"/>
            </a:pPr>
            <a:r>
              <a:rPr lang="zh-CN" altLang="en-US" smtClean="0"/>
              <a:t>数据结构的设计：对需求分析阶段通过数据字典描述过的数据的组成、操作约束、数据之间的关系等方面进行细化</a:t>
            </a:r>
          </a:p>
          <a:p>
            <a:pPr lvl="1">
              <a:lnSpc>
                <a:spcPct val="120000"/>
              </a:lnSpc>
              <a:spcBef>
                <a:spcPct val="0"/>
              </a:spcBef>
              <a:buFont typeface="Wingdings" panose="05000000000000000000" pitchFamily="2" charset="2"/>
              <a:buChar char="ü"/>
            </a:pPr>
            <a:r>
              <a:rPr lang="zh-CN" altLang="en-US" smtClean="0"/>
              <a:t>数据库的设计：包括概念设计、逻辑设计和物理设计</a:t>
            </a:r>
          </a:p>
        </p:txBody>
      </p:sp>
      <p:sp>
        <p:nvSpPr>
          <p:cNvPr id="2" name="灯片编号占位符 1"/>
          <p:cNvSpPr>
            <a:spLocks noGrp="1"/>
          </p:cNvSpPr>
          <p:nvPr>
            <p:ph type="sldNum" sz="quarter" idx="10"/>
          </p:nvPr>
        </p:nvSpPr>
        <p:spPr/>
        <p:txBody>
          <a:bodyPr/>
          <a:lstStyle/>
          <a:p>
            <a:pPr>
              <a:defRPr/>
            </a:pPr>
            <a:fld id="{37692E66-D24E-43DF-981F-C6C5CDC917FA}" type="slidenum">
              <a:rPr lang="en-US" altLang="zh-CN"/>
              <a:pPr>
                <a:defRPr/>
              </a:pPr>
              <a:t>157</a:t>
            </a:fld>
            <a:endParaRPr lang="en-US" altLang="zh-CN"/>
          </a:p>
        </p:txBody>
      </p:sp>
    </p:spTree>
  </p:cSld>
  <p:clrMapOvr>
    <a:masterClrMapping/>
  </p:clrMapOvr>
  <p:transition spd="slow"/>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3235"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概要设计 </a:t>
            </a:r>
          </a:p>
        </p:txBody>
      </p:sp>
      <p:sp>
        <p:nvSpPr>
          <p:cNvPr id="198659" name="Rectangle 3"/>
          <p:cNvSpPr>
            <a:spLocks noGrp="1" noChangeArrowheads="1"/>
          </p:cNvSpPr>
          <p:nvPr>
            <p:ph type="body" idx="1"/>
          </p:nvPr>
        </p:nvSpPr>
        <p:spPr>
          <a:xfrm>
            <a:off x="685800" y="1219200"/>
            <a:ext cx="8001000" cy="5410200"/>
          </a:xfrm>
        </p:spPr>
        <p:txBody>
          <a:bodyPr/>
          <a:lstStyle/>
          <a:p>
            <a:pPr>
              <a:lnSpc>
                <a:spcPct val="120000"/>
              </a:lnSpc>
              <a:spcBef>
                <a:spcPct val="0"/>
              </a:spcBef>
              <a:buFont typeface="Wingdings" panose="05000000000000000000" pitchFamily="2" charset="2"/>
              <a:buChar char="Ø"/>
            </a:pPr>
            <a:r>
              <a:rPr lang="zh-CN" altLang="en-US" sz="2400" smtClean="0"/>
              <a:t>概要设计文档 </a:t>
            </a:r>
          </a:p>
          <a:p>
            <a:pPr lvl="1">
              <a:lnSpc>
                <a:spcPct val="120000"/>
              </a:lnSpc>
              <a:spcBef>
                <a:spcPct val="0"/>
              </a:spcBef>
              <a:buFont typeface="Wingdings" panose="05000000000000000000" pitchFamily="2" charset="2"/>
              <a:buChar char="ü"/>
            </a:pPr>
            <a:r>
              <a:rPr lang="zh-CN" altLang="en-US" smtClean="0"/>
              <a:t>概要设计说明书。</a:t>
            </a:r>
          </a:p>
          <a:p>
            <a:pPr lvl="1">
              <a:lnSpc>
                <a:spcPct val="120000"/>
              </a:lnSpc>
              <a:spcBef>
                <a:spcPct val="0"/>
              </a:spcBef>
              <a:buFont typeface="Wingdings" panose="05000000000000000000" pitchFamily="2" charset="2"/>
              <a:buChar char="ü"/>
            </a:pPr>
            <a:r>
              <a:rPr lang="zh-CN" altLang="en-US" smtClean="0"/>
              <a:t>数据库设计说明书 </a:t>
            </a:r>
          </a:p>
          <a:p>
            <a:pPr lvl="1">
              <a:lnSpc>
                <a:spcPct val="120000"/>
              </a:lnSpc>
              <a:spcBef>
                <a:spcPct val="0"/>
              </a:spcBef>
              <a:buFont typeface="Wingdings" panose="05000000000000000000" pitchFamily="2" charset="2"/>
              <a:buChar char="ü"/>
            </a:pPr>
            <a:r>
              <a:rPr lang="zh-CN" altLang="en-US" smtClean="0"/>
              <a:t>用户手册</a:t>
            </a:r>
          </a:p>
          <a:p>
            <a:pPr lvl="1">
              <a:lnSpc>
                <a:spcPct val="120000"/>
              </a:lnSpc>
              <a:spcBef>
                <a:spcPct val="0"/>
              </a:spcBef>
              <a:buFont typeface="Wingdings" panose="05000000000000000000" pitchFamily="2" charset="2"/>
              <a:buChar char="ü"/>
            </a:pPr>
            <a:r>
              <a:rPr lang="zh-CN" altLang="en-US" smtClean="0"/>
              <a:t>修订测试计划，对测试策略、方法、步骤提出明确要求。 </a:t>
            </a:r>
          </a:p>
          <a:p>
            <a:pPr>
              <a:lnSpc>
                <a:spcPct val="120000"/>
              </a:lnSpc>
              <a:spcBef>
                <a:spcPct val="0"/>
              </a:spcBef>
              <a:buFont typeface="Wingdings" panose="05000000000000000000" pitchFamily="2" charset="2"/>
              <a:buChar char="Ø"/>
            </a:pPr>
            <a:r>
              <a:rPr lang="zh-CN" altLang="en-US" sz="2400" smtClean="0"/>
              <a:t>评审：对设计部分是否完整地实现了需求中规定的功能、性能等要求，设计方案的可行性，关键的处理及内外部接口定义正确性、有效性，各部分之间的一致性等等都一一进行评审 </a:t>
            </a:r>
          </a:p>
        </p:txBody>
      </p:sp>
      <p:sp>
        <p:nvSpPr>
          <p:cNvPr id="2" name="灯片编号占位符 1"/>
          <p:cNvSpPr>
            <a:spLocks noGrp="1"/>
          </p:cNvSpPr>
          <p:nvPr>
            <p:ph type="sldNum" sz="quarter" idx="10"/>
          </p:nvPr>
        </p:nvSpPr>
        <p:spPr/>
        <p:txBody>
          <a:bodyPr/>
          <a:lstStyle/>
          <a:p>
            <a:pPr>
              <a:defRPr/>
            </a:pPr>
            <a:fld id="{EE759106-D7EC-4C42-9FC1-329FE32695DB}" type="slidenum">
              <a:rPr lang="en-US" altLang="zh-CN"/>
              <a:pPr>
                <a:defRPr/>
              </a:pPr>
              <a:t>158</a:t>
            </a:fld>
            <a:endParaRPr lang="en-US" altLang="zh-CN"/>
          </a:p>
        </p:txBody>
      </p:sp>
    </p:spTree>
  </p:cSld>
  <p:clrMapOvr>
    <a:masterClrMapping/>
  </p:clrMapOvr>
  <p:transition spd="slow"/>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4259"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详细设计 </a:t>
            </a:r>
          </a:p>
        </p:txBody>
      </p:sp>
      <p:sp>
        <p:nvSpPr>
          <p:cNvPr id="199683" name="Rectangle 3"/>
          <p:cNvSpPr>
            <a:spLocks noGrp="1" noChangeArrowheads="1"/>
          </p:cNvSpPr>
          <p:nvPr>
            <p:ph type="body" idx="1"/>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buFont typeface="Wingdings" panose="05000000000000000000" pitchFamily="2" charset="2"/>
              <a:buChar char="Ø"/>
            </a:pPr>
            <a:r>
              <a:rPr lang="zh-CN" altLang="en-US" smtClean="0"/>
              <a:t>详细设计就是把我们在概要设计里所划分出来的模块要实现的功能用相应的设计工具详细的描述出实现步骤来，也即是写出代码的算法 </a:t>
            </a:r>
          </a:p>
          <a:p>
            <a:pPr>
              <a:buFont typeface="Wingdings" panose="05000000000000000000" pitchFamily="2" charset="2"/>
              <a:buChar char="Ø"/>
            </a:pPr>
            <a:r>
              <a:rPr lang="zh-CN" altLang="en-US" smtClean="0"/>
              <a:t>具体内容：</a:t>
            </a:r>
          </a:p>
          <a:p>
            <a:pPr lvl="1">
              <a:buFont typeface="Wingdings" panose="05000000000000000000" pitchFamily="2" charset="2"/>
              <a:buChar char="ü"/>
            </a:pPr>
            <a:r>
              <a:rPr lang="zh-CN" altLang="en-US" sz="2000" smtClean="0"/>
              <a:t>为每个模块进行详细的算法设计。这是需要用相应的工具来完成的，因为自然语言通常很容易具有“二义性”，而工具能做到含义唯一性。</a:t>
            </a:r>
          </a:p>
          <a:p>
            <a:pPr lvl="1">
              <a:buFont typeface="Wingdings" panose="05000000000000000000" pitchFamily="2" charset="2"/>
              <a:buChar char="ü"/>
            </a:pPr>
            <a:r>
              <a:rPr lang="zh-CN" altLang="en-US" sz="2000" smtClean="0"/>
              <a:t>为模块内的数据结构进行设计。</a:t>
            </a:r>
          </a:p>
          <a:p>
            <a:pPr lvl="1">
              <a:buFont typeface="Wingdings" panose="05000000000000000000" pitchFamily="2" charset="2"/>
              <a:buChar char="ü"/>
            </a:pPr>
            <a:r>
              <a:rPr lang="zh-CN" altLang="en-US" sz="2000" smtClean="0"/>
              <a:t>对数据库进行物理设计。注意这不是实现数据库，而是设计出数据库的具体物理结构。</a:t>
            </a:r>
          </a:p>
          <a:p>
            <a:pPr lvl="1">
              <a:buFont typeface="Wingdings" panose="05000000000000000000" pitchFamily="2" charset="2"/>
              <a:buChar char="ü"/>
            </a:pPr>
            <a:r>
              <a:rPr lang="zh-CN" altLang="en-US" sz="2000" smtClean="0"/>
              <a:t>其它设计（前期特殊代码设计、</a:t>
            </a:r>
            <a:r>
              <a:rPr lang="en-US" altLang="zh-CN" sz="2000" smtClean="0"/>
              <a:t>I/O</a:t>
            </a:r>
            <a:r>
              <a:rPr lang="zh-CN" altLang="en-US" sz="2000" smtClean="0"/>
              <a:t>格式设计、界面友好设计等）。</a:t>
            </a:r>
          </a:p>
          <a:p>
            <a:pPr lvl="1">
              <a:buFont typeface="Wingdings" panose="05000000000000000000" pitchFamily="2" charset="2"/>
              <a:buChar char="ü"/>
            </a:pPr>
            <a:r>
              <a:rPr lang="zh-CN" altLang="en-US" sz="2000" smtClean="0"/>
              <a:t>编写详细设计说明书。</a:t>
            </a:r>
          </a:p>
          <a:p>
            <a:pPr lvl="1">
              <a:buFont typeface="Wingdings" panose="05000000000000000000" pitchFamily="2" charset="2"/>
              <a:buChar char="ü"/>
            </a:pPr>
            <a:r>
              <a:rPr lang="zh-CN" altLang="en-US" sz="2000" smtClean="0"/>
              <a:t>评审。</a:t>
            </a:r>
            <a:r>
              <a:rPr lang="zh-CN" altLang="en-US" smtClean="0"/>
              <a:t> </a:t>
            </a:r>
          </a:p>
        </p:txBody>
      </p:sp>
      <p:sp>
        <p:nvSpPr>
          <p:cNvPr id="2" name="灯片编号占位符 1"/>
          <p:cNvSpPr>
            <a:spLocks noGrp="1"/>
          </p:cNvSpPr>
          <p:nvPr>
            <p:ph type="sldNum" sz="quarter" idx="10"/>
          </p:nvPr>
        </p:nvSpPr>
        <p:spPr/>
        <p:txBody>
          <a:bodyPr/>
          <a:lstStyle/>
          <a:p>
            <a:pPr>
              <a:defRPr/>
            </a:pPr>
            <a:fld id="{320A25E7-F26A-4531-ACC2-91962EAD5E61}" type="slidenum">
              <a:rPr lang="en-US" altLang="zh-CN"/>
              <a:pPr>
                <a:defRPr/>
              </a:pPr>
              <a:t>159</a:t>
            </a:fld>
            <a:endParaRPr lang="en-US" altLang="zh-CN"/>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dirty="0" smtClean="0"/>
              <a:t>考试科目</a:t>
            </a:r>
            <a:r>
              <a:rPr lang="en-US" altLang="zh-CN" dirty="0" smtClean="0"/>
              <a:t>1</a:t>
            </a:r>
            <a:r>
              <a:rPr dirty="0"/>
              <a:t>：信息系统综合</a:t>
            </a:r>
            <a:r>
              <a:rPr dirty="0" smtClean="0"/>
              <a:t>知识</a:t>
            </a:r>
            <a:endParaRPr dirty="0"/>
          </a:p>
        </p:txBody>
      </p:sp>
      <p:sp>
        <p:nvSpPr>
          <p:cNvPr id="24579" name="内容占位符 2"/>
          <p:cNvSpPr>
            <a:spLocks noGrp="1"/>
          </p:cNvSpPr>
          <p:nvPr>
            <p:ph idx="1"/>
          </p:nvPr>
        </p:nvSpPr>
        <p:spPr>
          <a:xfrm>
            <a:off x="684213" y="1412875"/>
            <a:ext cx="8229600" cy="5111750"/>
          </a:xfrm>
        </p:spPr>
        <p:txBody>
          <a:bodyPr/>
          <a:lstStyle/>
          <a:p>
            <a:pPr marL="0" indent="0">
              <a:buFont typeface="Wingdings" panose="05000000000000000000" pitchFamily="2" charset="2"/>
              <a:buNone/>
            </a:pPr>
            <a:r>
              <a:rPr lang="en-US" altLang="zh-CN" sz="2000" smtClean="0"/>
              <a:t>1.</a:t>
            </a:r>
            <a:r>
              <a:rPr lang="zh-CN" altLang="en-US" sz="2000" smtClean="0"/>
              <a:t>计算机软件与网络基础知识</a:t>
            </a:r>
          </a:p>
          <a:p>
            <a:pPr marL="0" indent="0">
              <a:buFont typeface="Wingdings" panose="05000000000000000000" pitchFamily="2" charset="2"/>
              <a:buNone/>
            </a:pPr>
            <a:r>
              <a:rPr lang="zh-CN" altLang="en-US" sz="2000" smtClean="0"/>
              <a:t>    </a:t>
            </a:r>
            <a:r>
              <a:rPr lang="en-US" altLang="zh-CN" sz="2000" smtClean="0"/>
              <a:t> </a:t>
            </a:r>
            <a:r>
              <a:rPr lang="zh-CN" altLang="en-US" sz="2000" smtClean="0"/>
              <a:t>操作系统</a:t>
            </a:r>
            <a:r>
              <a:rPr lang="en-US" altLang="zh-CN" sz="2000" smtClean="0"/>
              <a:t>	</a:t>
            </a:r>
            <a:r>
              <a:rPr lang="zh-CN" altLang="en-US" sz="2000" smtClean="0"/>
              <a:t>    </a:t>
            </a:r>
            <a:r>
              <a:rPr lang="en-US" altLang="zh-CN" sz="2000" smtClean="0"/>
              <a:t> </a:t>
            </a:r>
            <a:r>
              <a:rPr lang="zh-CN" altLang="en-US" sz="2000" smtClean="0"/>
              <a:t>数据库系统</a:t>
            </a:r>
            <a:r>
              <a:rPr lang="en-US" altLang="zh-CN" sz="2000" smtClean="0"/>
              <a:t>	</a:t>
            </a:r>
            <a:r>
              <a:rPr lang="zh-CN" altLang="en-US" sz="2000" smtClean="0"/>
              <a:t>    </a:t>
            </a:r>
            <a:r>
              <a:rPr lang="en-US" altLang="zh-CN" sz="2000" smtClean="0"/>
              <a:t> </a:t>
            </a:r>
            <a:r>
              <a:rPr lang="zh-CN" altLang="en-US" sz="2000" smtClean="0"/>
              <a:t>嵌入式系统</a:t>
            </a:r>
            <a:r>
              <a:rPr lang="en-US" altLang="zh-CN" sz="2000" smtClean="0"/>
              <a:t>	</a:t>
            </a:r>
            <a:r>
              <a:rPr lang="zh-CN" altLang="en-US" sz="2000" smtClean="0"/>
              <a:t>    </a:t>
            </a:r>
            <a:endParaRPr lang="en-US" altLang="zh-CN" sz="2000" smtClean="0"/>
          </a:p>
          <a:p>
            <a:pPr marL="0" indent="0">
              <a:buFont typeface="Wingdings" panose="05000000000000000000" pitchFamily="2" charset="2"/>
              <a:buNone/>
            </a:pPr>
            <a:r>
              <a:rPr lang="en-US" altLang="zh-CN" sz="2000" smtClean="0"/>
              <a:t>     </a:t>
            </a:r>
            <a:r>
              <a:rPr lang="zh-CN" altLang="en-US" sz="2000" smtClean="0"/>
              <a:t>计算机网络</a:t>
            </a:r>
            <a:r>
              <a:rPr lang="en-US" altLang="zh-CN" sz="2000" smtClean="0"/>
              <a:t>       </a:t>
            </a:r>
            <a:r>
              <a:rPr lang="zh-CN" altLang="en-US" sz="2000" smtClean="0"/>
              <a:t>多媒体</a:t>
            </a:r>
            <a:r>
              <a:rPr lang="en-US" altLang="zh-CN" sz="2000" smtClean="0"/>
              <a:t>               </a:t>
            </a:r>
            <a:r>
              <a:rPr lang="zh-CN" altLang="en-US" sz="2000" smtClean="0"/>
              <a:t>系统配置与性能评价</a:t>
            </a:r>
          </a:p>
          <a:p>
            <a:pPr marL="0" indent="0">
              <a:buFont typeface="Wingdings" panose="05000000000000000000" pitchFamily="2" charset="2"/>
              <a:buNone/>
            </a:pPr>
            <a:r>
              <a:rPr lang="en-US" altLang="zh-CN" sz="2000" smtClean="0"/>
              <a:t>2. </a:t>
            </a:r>
            <a:r>
              <a:rPr lang="zh-CN" altLang="en-US" sz="2000" smtClean="0"/>
              <a:t>信息化基础知识（电子政务、电子商务、信息化标准）</a:t>
            </a:r>
          </a:p>
          <a:p>
            <a:pPr marL="0" indent="0">
              <a:buFont typeface="Wingdings" panose="05000000000000000000" pitchFamily="2" charset="2"/>
              <a:buNone/>
            </a:pPr>
            <a:r>
              <a:rPr lang="en-US" altLang="zh-CN" sz="2000" smtClean="0"/>
              <a:t>3. </a:t>
            </a:r>
            <a:r>
              <a:rPr lang="zh-CN" altLang="en-US" sz="2000" smtClean="0"/>
              <a:t>系统开发基础知识</a:t>
            </a:r>
          </a:p>
          <a:p>
            <a:pPr marL="0" indent="0">
              <a:buFont typeface="Wingdings" panose="05000000000000000000" pitchFamily="2" charset="2"/>
              <a:buNone/>
            </a:pPr>
            <a:r>
              <a:rPr lang="zh-CN" altLang="en-US" sz="2000" smtClean="0"/>
              <a:t>    </a:t>
            </a:r>
            <a:r>
              <a:rPr lang="en-US" altLang="zh-CN" sz="2000" smtClean="0"/>
              <a:t> </a:t>
            </a:r>
            <a:r>
              <a:rPr lang="zh-CN" altLang="en-US" sz="2000" smtClean="0"/>
              <a:t>开发管理</a:t>
            </a:r>
            <a:r>
              <a:rPr lang="en-US" altLang="zh-CN" sz="2000" smtClean="0"/>
              <a:t>	</a:t>
            </a:r>
            <a:r>
              <a:rPr lang="zh-CN" altLang="en-US" sz="2000" smtClean="0"/>
              <a:t>   </a:t>
            </a:r>
            <a:r>
              <a:rPr lang="en-US" altLang="zh-CN" sz="2000" smtClean="0"/>
              <a:t> </a:t>
            </a:r>
            <a:r>
              <a:rPr lang="zh-CN" altLang="en-US" sz="2000" smtClean="0"/>
              <a:t>需求管理</a:t>
            </a:r>
            <a:r>
              <a:rPr lang="en-US" altLang="zh-CN" sz="2000" smtClean="0"/>
              <a:t>	</a:t>
            </a:r>
            <a:r>
              <a:rPr lang="zh-CN" altLang="en-US" sz="2000" smtClean="0"/>
              <a:t>    </a:t>
            </a:r>
            <a:r>
              <a:rPr lang="en-US" altLang="zh-CN" sz="2000" smtClean="0"/>
              <a:t> </a:t>
            </a:r>
            <a:r>
              <a:rPr lang="zh-CN" altLang="en-US" sz="2000" smtClean="0"/>
              <a:t>开发方法</a:t>
            </a:r>
            <a:r>
              <a:rPr lang="en-US" altLang="zh-CN" sz="2000" smtClean="0"/>
              <a:t>	</a:t>
            </a:r>
            <a:r>
              <a:rPr lang="zh-CN" altLang="en-US" sz="2000" smtClean="0"/>
              <a:t>    </a:t>
            </a:r>
            <a:r>
              <a:rPr lang="en-US" altLang="zh-CN" sz="2000" smtClean="0"/>
              <a:t> </a:t>
            </a:r>
            <a:r>
              <a:rPr lang="zh-CN" altLang="en-US" sz="2000" smtClean="0"/>
              <a:t>开发环境与工具</a:t>
            </a:r>
          </a:p>
          <a:p>
            <a:pPr marL="0" indent="0">
              <a:buFont typeface="Wingdings" panose="05000000000000000000" pitchFamily="2" charset="2"/>
              <a:buNone/>
            </a:pPr>
            <a:r>
              <a:rPr lang="zh-CN" altLang="en-US" sz="2000" smtClean="0"/>
              <a:t>    </a:t>
            </a:r>
            <a:r>
              <a:rPr lang="en-US" altLang="zh-CN" sz="2000" smtClean="0"/>
              <a:t> </a:t>
            </a:r>
            <a:r>
              <a:rPr lang="zh-CN" altLang="en-US" sz="2000" smtClean="0"/>
              <a:t>设计方法</a:t>
            </a:r>
            <a:r>
              <a:rPr lang="en-US" altLang="zh-CN" sz="2000" smtClean="0"/>
              <a:t>	</a:t>
            </a:r>
            <a:r>
              <a:rPr lang="zh-CN" altLang="en-US" sz="2000" smtClean="0"/>
              <a:t>    </a:t>
            </a:r>
            <a:r>
              <a:rPr lang="en-US" altLang="zh-CN" sz="2000" smtClean="0"/>
              <a:t> </a:t>
            </a:r>
            <a:r>
              <a:rPr lang="zh-CN" altLang="en-US" sz="2000" smtClean="0"/>
              <a:t>构件</a:t>
            </a:r>
            <a:r>
              <a:rPr lang="en-US" altLang="zh-CN" sz="2000" smtClean="0"/>
              <a:t>	</a:t>
            </a:r>
            <a:r>
              <a:rPr lang="zh-CN" altLang="en-US" sz="2000" smtClean="0"/>
              <a:t>    </a:t>
            </a:r>
            <a:r>
              <a:rPr lang="en-US" altLang="zh-CN" sz="2000" smtClean="0"/>
              <a:t> </a:t>
            </a:r>
            <a:r>
              <a:rPr lang="zh-CN" altLang="en-US" sz="2000" smtClean="0"/>
              <a:t>系统构建</a:t>
            </a:r>
            <a:r>
              <a:rPr lang="en-US" altLang="zh-CN" sz="2000" smtClean="0"/>
              <a:t>	</a:t>
            </a:r>
            <a:r>
              <a:rPr lang="zh-CN" altLang="en-US" sz="2000" smtClean="0"/>
              <a:t>    </a:t>
            </a:r>
            <a:r>
              <a:rPr lang="en-US" altLang="zh-CN" sz="2000" smtClean="0"/>
              <a:t> </a:t>
            </a:r>
            <a:r>
              <a:rPr lang="zh-CN" altLang="en-US" sz="2000" smtClean="0"/>
              <a:t>测试与评审</a:t>
            </a:r>
          </a:p>
          <a:p>
            <a:pPr marL="0" indent="0">
              <a:buFont typeface="Wingdings" panose="05000000000000000000" pitchFamily="2" charset="2"/>
              <a:buNone/>
            </a:pPr>
            <a:r>
              <a:rPr lang="en-US" altLang="zh-CN" sz="2000" smtClean="0"/>
              <a:t>4. </a:t>
            </a:r>
            <a:r>
              <a:rPr lang="zh-CN" altLang="en-US" sz="2000" smtClean="0"/>
              <a:t>软件架构基础知识</a:t>
            </a:r>
          </a:p>
          <a:p>
            <a:pPr marL="0" indent="0">
              <a:buFont typeface="Wingdings" panose="05000000000000000000" pitchFamily="2" charset="2"/>
              <a:buNone/>
            </a:pPr>
            <a:r>
              <a:rPr lang="zh-CN" altLang="en-US" sz="2000" smtClean="0"/>
              <a:t>      软件架构的概念风格      基于架构的软件开发方法</a:t>
            </a:r>
          </a:p>
          <a:p>
            <a:pPr marL="0" indent="0">
              <a:buFont typeface="Wingdings" panose="05000000000000000000" pitchFamily="2" charset="2"/>
              <a:buNone/>
            </a:pPr>
            <a:r>
              <a:rPr lang="zh-CN" altLang="en-US" sz="2000" smtClean="0"/>
              <a:t>      软件架构评估       软件产品线       设计模式</a:t>
            </a:r>
          </a:p>
          <a:p>
            <a:pPr marL="0" indent="0">
              <a:buFont typeface="Wingdings" panose="05000000000000000000" pitchFamily="2" charset="2"/>
              <a:buNone/>
            </a:pPr>
            <a:r>
              <a:rPr lang="en-US" altLang="zh-CN" sz="2000" smtClean="0"/>
              <a:t>5. </a:t>
            </a:r>
            <a:r>
              <a:rPr lang="zh-CN" altLang="en-US" sz="2000" smtClean="0"/>
              <a:t>安全性与可靠性技术</a:t>
            </a:r>
          </a:p>
          <a:p>
            <a:pPr marL="0" indent="0">
              <a:buFont typeface="Wingdings" panose="05000000000000000000" pitchFamily="2" charset="2"/>
              <a:buNone/>
            </a:pPr>
            <a:r>
              <a:rPr lang="en-US" altLang="zh-CN" sz="2000" smtClean="0"/>
              <a:t>6. </a:t>
            </a:r>
            <a:r>
              <a:rPr lang="zh-CN" altLang="en-US" sz="2000" smtClean="0"/>
              <a:t>标准化与知识产权</a:t>
            </a:r>
          </a:p>
          <a:p>
            <a:pPr marL="0" indent="0">
              <a:buFont typeface="Wingdings" panose="05000000000000000000" pitchFamily="2" charset="2"/>
              <a:buNone/>
            </a:pPr>
            <a:r>
              <a:rPr lang="en-US" altLang="zh-CN" sz="2000" smtClean="0"/>
              <a:t>7. </a:t>
            </a:r>
            <a:r>
              <a:rPr lang="zh-CN" altLang="en-US" sz="2000" smtClean="0"/>
              <a:t>应用数学</a:t>
            </a:r>
          </a:p>
          <a:p>
            <a:pPr marL="0" indent="0">
              <a:buFont typeface="Wingdings" panose="05000000000000000000" pitchFamily="2" charset="2"/>
              <a:buNone/>
            </a:pPr>
            <a:r>
              <a:rPr lang="en-US" altLang="zh-CN" sz="2000" smtClean="0"/>
              <a:t>8. </a:t>
            </a:r>
            <a:r>
              <a:rPr lang="zh-CN" altLang="en-US" sz="2000" smtClean="0"/>
              <a:t>专业英语</a:t>
            </a:r>
          </a:p>
        </p:txBody>
      </p:sp>
      <p:sp>
        <p:nvSpPr>
          <p:cNvPr id="4" name="灯片编号占位符 3"/>
          <p:cNvSpPr>
            <a:spLocks noGrp="1"/>
          </p:cNvSpPr>
          <p:nvPr>
            <p:ph type="sldNum" sz="quarter" idx="10"/>
          </p:nvPr>
        </p:nvSpPr>
        <p:spPr/>
        <p:txBody>
          <a:bodyPr/>
          <a:lstStyle/>
          <a:p>
            <a:pPr>
              <a:defRPr/>
            </a:pPr>
            <a:fld id="{10A21A49-91C2-460E-9DAF-1E1D63DB5C8B}" type="slidenum">
              <a:rPr lang="en-US" altLang="zh-CN" smtClean="0"/>
              <a:pPr>
                <a:defRPr/>
              </a:pPr>
              <a:t>16</a:t>
            </a:fld>
            <a:endParaRPr lang="en-US" altLang="zh-CN"/>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83"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编码与测试 </a:t>
            </a:r>
          </a:p>
        </p:txBody>
      </p:sp>
      <p:sp>
        <p:nvSpPr>
          <p:cNvPr id="200707" name="Rectangle 3"/>
          <p:cNvSpPr>
            <a:spLocks noGrp="1" noChangeArrowheads="1"/>
          </p:cNvSpPr>
          <p:nvPr>
            <p:ph type="body" idx="1"/>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buFont typeface="Wingdings" panose="05000000000000000000" pitchFamily="2" charset="2"/>
              <a:buChar char="Ø"/>
            </a:pPr>
            <a:endParaRPr lang="en-US" altLang="zh-CN" smtClean="0"/>
          </a:p>
          <a:p>
            <a:pPr>
              <a:buFont typeface="Wingdings" panose="05000000000000000000" pitchFamily="2" charset="2"/>
              <a:buChar char="Ø"/>
            </a:pPr>
            <a:r>
              <a:rPr lang="zh-CN" altLang="en-US" smtClean="0"/>
              <a:t>编码：必须制定统一，符合标准的编写规范。以保证程序的可读性，易维护性，提高程序的运行效率。</a:t>
            </a:r>
          </a:p>
          <a:p>
            <a:pPr>
              <a:buFont typeface="Wingdings" panose="05000000000000000000" pitchFamily="2" charset="2"/>
              <a:buChar char="Ø"/>
            </a:pPr>
            <a:r>
              <a:rPr lang="zh-CN" altLang="en-US" smtClean="0"/>
              <a:t>测试 ：发现软件在整个设计过程中存在的问题并加以纠正。 </a:t>
            </a:r>
          </a:p>
          <a:p>
            <a:pPr lvl="1">
              <a:buFont typeface="Wingdings" panose="05000000000000000000" pitchFamily="2" charset="2"/>
              <a:buChar char="ü"/>
            </a:pPr>
            <a:r>
              <a:rPr lang="zh-CN" altLang="en-US" sz="2000" smtClean="0"/>
              <a:t>过程分</a:t>
            </a:r>
            <a:r>
              <a:rPr lang="zh-CN" altLang="en-US" sz="2000" smtClean="0">
                <a:hlinkClick r:id="rId2"/>
              </a:rPr>
              <a:t>单元测试</a:t>
            </a:r>
            <a:r>
              <a:rPr lang="zh-CN" altLang="en-US" sz="2000" smtClean="0"/>
              <a:t>、</a:t>
            </a:r>
            <a:r>
              <a:rPr lang="zh-CN" altLang="en-US" sz="2000" smtClean="0">
                <a:hlinkClick r:id="rId3"/>
              </a:rPr>
              <a:t>组装测试</a:t>
            </a:r>
            <a:r>
              <a:rPr lang="zh-CN" altLang="en-US" sz="2000" smtClean="0"/>
              <a:t>以及</a:t>
            </a:r>
            <a:r>
              <a:rPr lang="zh-CN" altLang="en-US" sz="2000" smtClean="0">
                <a:hlinkClick r:id="rId4"/>
              </a:rPr>
              <a:t>系统测试</a:t>
            </a:r>
            <a:r>
              <a:rPr lang="zh-CN" altLang="en-US" sz="2000" smtClean="0"/>
              <a:t> </a:t>
            </a:r>
          </a:p>
          <a:p>
            <a:pPr lvl="1">
              <a:buFont typeface="Wingdings" panose="05000000000000000000" pitchFamily="2" charset="2"/>
              <a:buChar char="ü"/>
            </a:pPr>
            <a:r>
              <a:rPr lang="zh-CN" altLang="en-US" sz="2000" smtClean="0"/>
              <a:t>方法主要有</a:t>
            </a:r>
            <a:r>
              <a:rPr lang="zh-CN" altLang="en-US" sz="2000" smtClean="0">
                <a:hlinkClick r:id="rId5"/>
              </a:rPr>
              <a:t>白盒测试</a:t>
            </a:r>
            <a:r>
              <a:rPr lang="zh-CN" altLang="en-US" sz="2000" smtClean="0"/>
              <a:t>和</a:t>
            </a:r>
            <a:r>
              <a:rPr lang="zh-CN" altLang="en-US" sz="2000" smtClean="0">
                <a:hlinkClick r:id="rId6"/>
              </a:rPr>
              <a:t>黑盒测试</a:t>
            </a:r>
            <a:r>
              <a:rPr lang="zh-CN" altLang="en-US" sz="2000" smtClean="0"/>
              <a:t>两种 </a:t>
            </a:r>
          </a:p>
        </p:txBody>
      </p:sp>
      <p:sp>
        <p:nvSpPr>
          <p:cNvPr id="2" name="灯片编号占位符 1"/>
          <p:cNvSpPr>
            <a:spLocks noGrp="1"/>
          </p:cNvSpPr>
          <p:nvPr>
            <p:ph type="sldNum" sz="quarter" idx="10"/>
          </p:nvPr>
        </p:nvSpPr>
        <p:spPr/>
        <p:txBody>
          <a:bodyPr/>
          <a:lstStyle/>
          <a:p>
            <a:pPr>
              <a:defRPr/>
            </a:pPr>
            <a:fld id="{98FBFCC4-8768-4AE5-9EF0-CDBDA7C07227}" type="slidenum">
              <a:rPr lang="en-US" altLang="zh-CN"/>
              <a:pPr>
                <a:defRPr/>
              </a:pPr>
              <a:t>160</a:t>
            </a:fld>
            <a:endParaRPr lang="en-US" altLang="zh-CN"/>
          </a:p>
        </p:txBody>
      </p:sp>
    </p:spTree>
  </p:cSld>
  <p:clrMapOvr>
    <a:masterClrMapping/>
  </p:clrMapOvr>
  <p:transition spd="slow"/>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307"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运行与维护</a:t>
            </a:r>
          </a:p>
        </p:txBody>
      </p:sp>
      <p:sp>
        <p:nvSpPr>
          <p:cNvPr id="201731" name="Rectangle 3"/>
          <p:cNvSpPr>
            <a:spLocks noGrp="1" noChangeArrowheads="1"/>
          </p:cNvSpPr>
          <p:nvPr>
            <p:ph type="body" idx="1"/>
          </p:nvPr>
        </p:nvSpPr>
        <p:spPr/>
        <p:txBody>
          <a:bodyPr/>
          <a:lstStyle/>
          <a:p>
            <a:endParaRPr lang="en-US" altLang="zh-CN" sz="2400" smtClean="0"/>
          </a:p>
          <a:p>
            <a:pPr>
              <a:buFont typeface="Wingdings" panose="05000000000000000000" pitchFamily="2" charset="2"/>
              <a:buChar char="Ø"/>
            </a:pPr>
            <a:r>
              <a:rPr lang="zh-CN" altLang="en-US" sz="2400" smtClean="0"/>
              <a:t>引起维护的原因</a:t>
            </a:r>
          </a:p>
          <a:p>
            <a:pPr lvl="1">
              <a:buFont typeface="Wingdings" panose="05000000000000000000" pitchFamily="2" charset="2"/>
              <a:buChar char="ü"/>
            </a:pPr>
            <a:r>
              <a:rPr lang="zh-CN" altLang="en-US" sz="2000" smtClean="0"/>
              <a:t>软件的原有功能和性能可能不再适应用户的要求；</a:t>
            </a:r>
          </a:p>
          <a:p>
            <a:pPr lvl="1">
              <a:buFont typeface="Wingdings" panose="05000000000000000000" pitchFamily="2" charset="2"/>
              <a:buChar char="ü"/>
            </a:pPr>
            <a:r>
              <a:rPr lang="zh-CN" altLang="en-US" sz="2000" smtClean="0"/>
              <a:t>软件的工作环境改变了（例如，增加了新的外部设备等），软件也要做相应的变更；</a:t>
            </a:r>
          </a:p>
          <a:p>
            <a:pPr lvl="1">
              <a:buFont typeface="Wingdings" panose="05000000000000000000" pitchFamily="2" charset="2"/>
              <a:buChar char="ü"/>
            </a:pPr>
            <a:r>
              <a:rPr lang="zh-CN" altLang="en-US" sz="2000" smtClean="0"/>
              <a:t>软件运行中发现错误，需要修改。 </a:t>
            </a:r>
          </a:p>
          <a:p>
            <a:pPr>
              <a:buFont typeface="Wingdings" panose="05000000000000000000" pitchFamily="2" charset="2"/>
              <a:buChar char="Ø"/>
            </a:pPr>
            <a:r>
              <a:rPr lang="zh-CN" altLang="en-US" sz="2400" smtClean="0"/>
              <a:t>维护活动的类型</a:t>
            </a:r>
          </a:p>
          <a:p>
            <a:pPr lvl="1">
              <a:buFont typeface="Wingdings" panose="05000000000000000000" pitchFamily="2" charset="2"/>
              <a:buChar char="ü"/>
            </a:pPr>
            <a:r>
              <a:rPr lang="zh-CN" altLang="en-US" sz="2000" smtClean="0"/>
              <a:t>校正性维护</a:t>
            </a:r>
          </a:p>
          <a:p>
            <a:pPr lvl="1">
              <a:buFont typeface="Wingdings" panose="05000000000000000000" pitchFamily="2" charset="2"/>
              <a:buChar char="ü"/>
            </a:pPr>
            <a:r>
              <a:rPr lang="zh-CN" altLang="en-US" sz="2000" smtClean="0"/>
              <a:t>适应性维护</a:t>
            </a:r>
          </a:p>
          <a:p>
            <a:pPr lvl="1">
              <a:buFont typeface="Wingdings" panose="05000000000000000000" pitchFamily="2" charset="2"/>
              <a:buChar char="ü"/>
            </a:pPr>
            <a:r>
              <a:rPr lang="zh-CN" altLang="en-US" sz="2000" smtClean="0"/>
              <a:t>完善性维护</a:t>
            </a:r>
          </a:p>
          <a:p>
            <a:pPr lvl="1">
              <a:buFont typeface="Wingdings" panose="05000000000000000000" pitchFamily="2" charset="2"/>
              <a:buChar char="ü"/>
            </a:pPr>
            <a:r>
              <a:rPr lang="zh-CN" altLang="en-US" sz="2000" smtClean="0"/>
              <a:t>预防性维护</a:t>
            </a:r>
          </a:p>
          <a:p>
            <a:endParaRPr lang="en-US" altLang="zh-CN" smtClean="0"/>
          </a:p>
        </p:txBody>
      </p:sp>
      <p:sp>
        <p:nvSpPr>
          <p:cNvPr id="2" name="灯片编号占位符 1"/>
          <p:cNvSpPr>
            <a:spLocks noGrp="1"/>
          </p:cNvSpPr>
          <p:nvPr>
            <p:ph type="sldNum" sz="quarter" idx="10"/>
          </p:nvPr>
        </p:nvSpPr>
        <p:spPr/>
        <p:txBody>
          <a:bodyPr/>
          <a:lstStyle/>
          <a:p>
            <a:pPr>
              <a:defRPr/>
            </a:pPr>
            <a:fld id="{CB0787AD-0311-41B5-A273-BB2F9DDE1F85}" type="slidenum">
              <a:rPr lang="en-US" altLang="zh-CN"/>
              <a:pPr>
                <a:defRPr/>
              </a:pPr>
              <a:t>161</a:t>
            </a:fld>
            <a:endParaRPr lang="en-US" altLang="zh-CN"/>
          </a:p>
        </p:txBody>
      </p:sp>
    </p:spTree>
  </p:cSld>
  <p:clrMapOvr>
    <a:masterClrMapping/>
  </p:clrMapOvr>
  <p:transition spd="slow"/>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1"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软件开发过程模型</a:t>
            </a:r>
          </a:p>
        </p:txBody>
      </p:sp>
      <p:sp>
        <p:nvSpPr>
          <p:cNvPr id="202755" name="Rectangle 3"/>
          <p:cNvSpPr>
            <a:spLocks noGrp="1" noChangeArrowheads="1"/>
          </p:cNvSpPr>
          <p:nvPr>
            <p:ph type="body" idx="1"/>
          </p:nvPr>
        </p:nvSpPr>
        <p:spPr/>
        <p:txBody>
          <a:bodyPr/>
          <a:lstStyle/>
          <a:p>
            <a:pPr>
              <a:lnSpc>
                <a:spcPct val="90000"/>
              </a:lnSpc>
            </a:pPr>
            <a:r>
              <a:rPr lang="zh-CN" altLang="en-US" smtClean="0"/>
              <a:t>软件开发过程模型 </a:t>
            </a:r>
          </a:p>
          <a:p>
            <a:pPr>
              <a:lnSpc>
                <a:spcPct val="90000"/>
              </a:lnSpc>
              <a:buFont typeface="Wingdings" panose="05000000000000000000" pitchFamily="2" charset="2"/>
              <a:buNone/>
            </a:pPr>
            <a:r>
              <a:rPr lang="zh-CN" altLang="en-US" smtClean="0"/>
              <a:t>          所谓模型就是一种开发策略，这种策略针对软件工程的各个阶段提供了一套范形，使工程的进展达到预期的目的。 </a:t>
            </a:r>
          </a:p>
          <a:p>
            <a:pPr>
              <a:lnSpc>
                <a:spcPct val="90000"/>
              </a:lnSpc>
            </a:pPr>
            <a:r>
              <a:rPr lang="zh-CN" altLang="en-US" smtClean="0"/>
              <a:t>常见的模型</a:t>
            </a:r>
          </a:p>
          <a:p>
            <a:pPr lvl="1">
              <a:lnSpc>
                <a:spcPct val="90000"/>
              </a:lnSpc>
              <a:buFont typeface="Wingdings" panose="05000000000000000000" pitchFamily="2" charset="2"/>
              <a:buChar char="Ø"/>
            </a:pPr>
            <a:r>
              <a:rPr lang="zh-CN" altLang="en-US" smtClean="0"/>
              <a:t>瀑布模型</a:t>
            </a:r>
          </a:p>
          <a:p>
            <a:pPr lvl="1">
              <a:lnSpc>
                <a:spcPct val="90000"/>
              </a:lnSpc>
              <a:buFont typeface="Wingdings" panose="05000000000000000000" pitchFamily="2" charset="2"/>
              <a:buChar char="Ø"/>
            </a:pPr>
            <a:r>
              <a:rPr lang="zh-CN" altLang="en-US" smtClean="0"/>
              <a:t>原型模型</a:t>
            </a:r>
          </a:p>
          <a:p>
            <a:pPr lvl="1">
              <a:lnSpc>
                <a:spcPct val="90000"/>
              </a:lnSpc>
              <a:buFont typeface="Wingdings" panose="05000000000000000000" pitchFamily="2" charset="2"/>
              <a:buChar char="Ø"/>
            </a:pPr>
            <a:r>
              <a:rPr lang="zh-CN" altLang="en-US" smtClean="0"/>
              <a:t>喷泉模型</a:t>
            </a:r>
          </a:p>
          <a:p>
            <a:pPr lvl="1">
              <a:lnSpc>
                <a:spcPct val="90000"/>
              </a:lnSpc>
              <a:buFont typeface="Wingdings" panose="05000000000000000000" pitchFamily="2" charset="2"/>
              <a:buChar char="Ø"/>
            </a:pPr>
            <a:r>
              <a:rPr lang="zh-CN" altLang="en-US" smtClean="0"/>
              <a:t>螺旋模型 </a:t>
            </a:r>
          </a:p>
        </p:txBody>
      </p:sp>
      <p:sp>
        <p:nvSpPr>
          <p:cNvPr id="2" name="灯片编号占位符 1"/>
          <p:cNvSpPr>
            <a:spLocks noGrp="1"/>
          </p:cNvSpPr>
          <p:nvPr>
            <p:ph type="sldNum" sz="quarter" idx="10"/>
          </p:nvPr>
        </p:nvSpPr>
        <p:spPr/>
        <p:txBody>
          <a:bodyPr/>
          <a:lstStyle/>
          <a:p>
            <a:pPr>
              <a:defRPr/>
            </a:pPr>
            <a:fld id="{2C3220BC-AD0B-41E7-8A9C-EB8E56E8663C}" type="slidenum">
              <a:rPr lang="en-US" altLang="zh-CN"/>
              <a:pPr>
                <a:defRPr/>
              </a:pPr>
              <a:t>162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2755">
                                            <p:txEl>
                                              <p:pRg st="2" end="2"/>
                                            </p:txEl>
                                          </p:spTgt>
                                        </p:tgtEl>
                                        <p:attrNameLst>
                                          <p:attrName>style.visibility</p:attrName>
                                        </p:attrNameLst>
                                      </p:cBhvr>
                                      <p:to>
                                        <p:strVal val="visible"/>
                                      </p:to>
                                    </p:set>
                                    <p:animEffect transition="in" filter="fade">
                                      <p:cBhvr>
                                        <p:cTn id="7" dur="500"/>
                                        <p:tgtEl>
                                          <p:spTgt spid="20275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2755">
                                            <p:txEl>
                                              <p:pRg st="3" end="3"/>
                                            </p:txEl>
                                          </p:spTgt>
                                        </p:tgtEl>
                                        <p:attrNameLst>
                                          <p:attrName>style.visibility</p:attrName>
                                        </p:attrNameLst>
                                      </p:cBhvr>
                                      <p:to>
                                        <p:strVal val="visible"/>
                                      </p:to>
                                    </p:set>
                                    <p:animEffect transition="in" filter="fade">
                                      <p:cBhvr>
                                        <p:cTn id="10" dur="500"/>
                                        <p:tgtEl>
                                          <p:spTgt spid="20275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2755">
                                            <p:txEl>
                                              <p:pRg st="4" end="4"/>
                                            </p:txEl>
                                          </p:spTgt>
                                        </p:tgtEl>
                                        <p:attrNameLst>
                                          <p:attrName>style.visibility</p:attrName>
                                        </p:attrNameLst>
                                      </p:cBhvr>
                                      <p:to>
                                        <p:strVal val="visible"/>
                                      </p:to>
                                    </p:set>
                                    <p:animEffect transition="in" filter="fade">
                                      <p:cBhvr>
                                        <p:cTn id="13" dur="500"/>
                                        <p:tgtEl>
                                          <p:spTgt spid="20275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2755">
                                            <p:txEl>
                                              <p:pRg st="5" end="5"/>
                                            </p:txEl>
                                          </p:spTgt>
                                        </p:tgtEl>
                                        <p:attrNameLst>
                                          <p:attrName>style.visibility</p:attrName>
                                        </p:attrNameLst>
                                      </p:cBhvr>
                                      <p:to>
                                        <p:strVal val="visible"/>
                                      </p:to>
                                    </p:set>
                                    <p:animEffect transition="in" filter="fade">
                                      <p:cBhvr>
                                        <p:cTn id="16" dur="500"/>
                                        <p:tgtEl>
                                          <p:spTgt spid="20275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02755">
                                            <p:txEl>
                                              <p:pRg st="6" end="6"/>
                                            </p:txEl>
                                          </p:spTgt>
                                        </p:tgtEl>
                                        <p:attrNameLst>
                                          <p:attrName>style.visibility</p:attrName>
                                        </p:attrNameLst>
                                      </p:cBhvr>
                                      <p:to>
                                        <p:strVal val="visible"/>
                                      </p:to>
                                    </p:set>
                                    <p:animEffect transition="in" filter="fade">
                                      <p:cBhvr>
                                        <p:cTn id="19" dur="500"/>
                                        <p:tgtEl>
                                          <p:spTgt spid="2027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1125538"/>
            <a:ext cx="608488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355"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dirty="0" smtClean="0"/>
              <a:t>瀑布模型</a:t>
            </a:r>
          </a:p>
        </p:txBody>
      </p:sp>
      <p:sp>
        <p:nvSpPr>
          <p:cNvPr id="2" name="灯片编号占位符 1"/>
          <p:cNvSpPr>
            <a:spLocks noGrp="1"/>
          </p:cNvSpPr>
          <p:nvPr>
            <p:ph type="sldNum" sz="quarter" idx="10"/>
          </p:nvPr>
        </p:nvSpPr>
        <p:spPr/>
        <p:txBody>
          <a:bodyPr/>
          <a:lstStyle/>
          <a:p>
            <a:pPr>
              <a:defRPr/>
            </a:pPr>
            <a:fld id="{7E9B12B4-FFA4-4F6A-B3FD-85432C665843}" type="slidenum">
              <a:rPr lang="en-US" altLang="zh-CN"/>
              <a:pPr>
                <a:defRPr/>
              </a:pPr>
              <a:t>163</a:t>
            </a:fld>
            <a:endParaRPr lang="en-US" altLang="zh-CN"/>
          </a:p>
        </p:txBody>
      </p:sp>
      <p:pic>
        <p:nvPicPr>
          <p:cNvPr id="203781" name="内容占位符 19"/>
          <p:cNvPicPr>
            <a:picLocks noGrp="1"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611188" y="2970213"/>
            <a:ext cx="4038600" cy="3887787"/>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3778"/>
                                        </p:tgtEl>
                                        <p:attrNameLst>
                                          <p:attrName>style.visibility</p:attrName>
                                        </p:attrNameLst>
                                      </p:cBhvr>
                                      <p:to>
                                        <p:strVal val="visible"/>
                                      </p:to>
                                    </p:set>
                                    <p:animEffect transition="in" filter="fade">
                                      <p:cBhvr>
                                        <p:cTn id="7" dur="500"/>
                                        <p:tgtEl>
                                          <p:spTgt spid="203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原型模型</a:t>
            </a:r>
          </a:p>
        </p:txBody>
      </p:sp>
      <p:sp>
        <p:nvSpPr>
          <p:cNvPr id="205827" name="Rectangle 3"/>
          <p:cNvSpPr>
            <a:spLocks noGrp="1" noChangeArrowheads="1"/>
          </p:cNvSpPr>
          <p:nvPr>
            <p:ph type="body" idx="1"/>
          </p:nvPr>
        </p:nvSpPr>
        <p:spPr>
          <a:xfrm>
            <a:off x="468313" y="1341438"/>
            <a:ext cx="3382962" cy="5257800"/>
          </a:xfrm>
        </p:spPr>
        <p:txBody>
          <a:bodyPr/>
          <a:lstStyle/>
          <a:p>
            <a:r>
              <a:rPr lang="zh-CN" altLang="en-US" sz="2400" smtClean="0">
                <a:solidFill>
                  <a:srgbClr val="FF0000"/>
                </a:solidFill>
              </a:rPr>
              <a:t>原型模型</a:t>
            </a:r>
            <a:r>
              <a:rPr lang="zh-CN" altLang="en-US" sz="2400" smtClean="0"/>
              <a:t>也叫</a:t>
            </a:r>
            <a:r>
              <a:rPr lang="zh-CN" altLang="en-US" sz="2400" smtClean="0">
                <a:solidFill>
                  <a:srgbClr val="FF0000"/>
                </a:solidFill>
              </a:rPr>
              <a:t>样品模型</a:t>
            </a:r>
            <a:r>
              <a:rPr lang="zh-CN" altLang="en-US" sz="2400" smtClean="0"/>
              <a:t>，其主要思想是：先借用已有系统作为原型模型，通过“样品”不断改进，使得最后的产品就是用户所需要的。 </a:t>
            </a:r>
          </a:p>
        </p:txBody>
      </p:sp>
      <p:sp>
        <p:nvSpPr>
          <p:cNvPr id="2" name="灯片编号占位符 1"/>
          <p:cNvSpPr>
            <a:spLocks noGrp="1"/>
          </p:cNvSpPr>
          <p:nvPr>
            <p:ph type="sldNum" sz="quarter" idx="10"/>
          </p:nvPr>
        </p:nvSpPr>
        <p:spPr/>
        <p:txBody>
          <a:bodyPr/>
          <a:lstStyle/>
          <a:p>
            <a:pPr>
              <a:defRPr/>
            </a:pPr>
            <a:fld id="{A3DA46EB-35F7-4153-937B-544B7058815D}" type="slidenum">
              <a:rPr lang="en-US" altLang="zh-CN"/>
              <a:pPr>
                <a:defRPr/>
              </a:pPr>
              <a:t>164</a:t>
            </a:fld>
            <a:endParaRPr lang="en-US" altLang="zh-CN"/>
          </a:p>
        </p:txBody>
      </p:sp>
      <p:pic>
        <p:nvPicPr>
          <p:cNvPr id="205829"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1227138"/>
            <a:ext cx="5248275"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829"/>
                                        </p:tgtEl>
                                        <p:attrNameLst>
                                          <p:attrName>style.visibility</p:attrName>
                                        </p:attrNameLst>
                                      </p:cBhvr>
                                      <p:to>
                                        <p:strVal val="visible"/>
                                      </p:to>
                                    </p:set>
                                    <p:animEffect transition="in" filter="fade">
                                      <p:cBhvr>
                                        <p:cTn id="7" dur="500"/>
                                        <p:tgtEl>
                                          <p:spTgt spid="205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dirty="0" smtClean="0"/>
              <a:t>喷泉模型</a:t>
            </a:r>
          </a:p>
        </p:txBody>
      </p:sp>
      <p:sp>
        <p:nvSpPr>
          <p:cNvPr id="207875" name="Rectangle 3"/>
          <p:cNvSpPr>
            <a:spLocks noGrp="1" noChangeArrowheads="1"/>
          </p:cNvSpPr>
          <p:nvPr>
            <p:ph type="body" idx="1"/>
          </p:nvPr>
        </p:nvSpPr>
        <p:spPr>
          <a:xfrm>
            <a:off x="685800" y="1371600"/>
            <a:ext cx="3670300" cy="5029200"/>
          </a:xfrm>
        </p:spPr>
        <p:txBody>
          <a:bodyPr/>
          <a:lstStyle/>
          <a:p>
            <a:pPr>
              <a:spcBef>
                <a:spcPct val="0"/>
              </a:spcBef>
            </a:pPr>
            <a:r>
              <a:rPr lang="en-US" altLang="zh-CN" sz="2400" smtClean="0"/>
              <a:t> </a:t>
            </a:r>
            <a:r>
              <a:rPr lang="zh-CN" altLang="en-US" sz="2400" smtClean="0">
                <a:solidFill>
                  <a:srgbClr val="FF0000"/>
                </a:solidFill>
              </a:rPr>
              <a:t>喷泉模型</a:t>
            </a:r>
            <a:r>
              <a:rPr lang="zh-CN" altLang="en-US" sz="2400" smtClean="0"/>
              <a:t>主要用于</a:t>
            </a:r>
            <a:r>
              <a:rPr lang="zh-CN" altLang="en-US" sz="2400" smtClean="0">
                <a:solidFill>
                  <a:srgbClr val="FF0000"/>
                </a:solidFill>
              </a:rPr>
              <a:t>面向对象的软件项目</a:t>
            </a:r>
            <a:r>
              <a:rPr lang="zh-CN" altLang="en-US" sz="2400" smtClean="0"/>
              <a:t>，软件的某个部分通常被重复多次，相关对象在每次迭代中随之加入渐进的软件成分。各活动之间无明显边界，例如设计和 实现之间没有明显的边界，这也称为“喷泉模型的无间隙性”。 </a:t>
            </a:r>
          </a:p>
        </p:txBody>
      </p:sp>
      <p:grpSp>
        <p:nvGrpSpPr>
          <p:cNvPr id="207876" name="Group 25"/>
          <p:cNvGrpSpPr>
            <a:grpSpLocks/>
          </p:cNvGrpSpPr>
          <p:nvPr/>
        </p:nvGrpSpPr>
        <p:grpSpPr bwMode="auto">
          <a:xfrm>
            <a:off x="5148263" y="1628775"/>
            <a:ext cx="3054350" cy="3857625"/>
            <a:chOff x="3799" y="1314"/>
            <a:chExt cx="1629" cy="1831"/>
          </a:xfrm>
        </p:grpSpPr>
        <p:sp>
          <p:nvSpPr>
            <p:cNvPr id="207878" name="Oval 6"/>
            <p:cNvSpPr>
              <a:spLocks noChangeArrowheads="1"/>
            </p:cNvSpPr>
            <p:nvPr/>
          </p:nvSpPr>
          <p:spPr bwMode="auto">
            <a:xfrm>
              <a:off x="4392" y="1314"/>
              <a:ext cx="516" cy="216"/>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1600" b="1">
                  <a:latin typeface="Times New Roman" panose="02020603050405020304" pitchFamily="18" charset="0"/>
                  <a:ea typeface="楷体_GB2312" panose="02010609030101010101" pitchFamily="49" charset="-122"/>
                </a:rPr>
                <a:t>演化</a:t>
              </a:r>
              <a:endParaRPr lang="zh-CN" altLang="en-US" sz="1600" b="1">
                <a:ea typeface="楷体_GB2312" panose="02010609030101010101" pitchFamily="49" charset="-122"/>
              </a:endParaRPr>
            </a:p>
          </p:txBody>
        </p:sp>
        <p:sp>
          <p:nvSpPr>
            <p:cNvPr id="207879" name="Oval 7"/>
            <p:cNvSpPr>
              <a:spLocks noChangeArrowheads="1"/>
            </p:cNvSpPr>
            <p:nvPr/>
          </p:nvSpPr>
          <p:spPr bwMode="auto">
            <a:xfrm>
              <a:off x="4392" y="1710"/>
              <a:ext cx="516" cy="216"/>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1600" b="1">
                  <a:latin typeface="Times New Roman" panose="02020603050405020304" pitchFamily="18" charset="0"/>
                  <a:ea typeface="楷体_GB2312" panose="02010609030101010101" pitchFamily="49" charset="-122"/>
                </a:rPr>
                <a:t>维护</a:t>
              </a:r>
              <a:endParaRPr lang="zh-CN" altLang="en-US" sz="1600" b="1">
                <a:ea typeface="楷体_GB2312" panose="02010609030101010101" pitchFamily="49" charset="-122"/>
              </a:endParaRPr>
            </a:p>
          </p:txBody>
        </p:sp>
        <p:sp>
          <p:nvSpPr>
            <p:cNvPr id="207880" name="Oval 8"/>
            <p:cNvSpPr>
              <a:spLocks noChangeArrowheads="1"/>
            </p:cNvSpPr>
            <p:nvPr/>
          </p:nvSpPr>
          <p:spPr bwMode="auto">
            <a:xfrm>
              <a:off x="4392" y="2106"/>
              <a:ext cx="516" cy="217"/>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1600" b="1">
                  <a:latin typeface="Times New Roman" panose="02020603050405020304" pitchFamily="18" charset="0"/>
                  <a:ea typeface="楷体_GB2312" panose="02010609030101010101" pitchFamily="49" charset="-122"/>
                </a:rPr>
                <a:t>实现</a:t>
              </a:r>
              <a:endParaRPr lang="zh-CN" altLang="en-US" sz="1600" b="1">
                <a:ea typeface="楷体_GB2312" panose="02010609030101010101" pitchFamily="49" charset="-122"/>
              </a:endParaRPr>
            </a:p>
          </p:txBody>
        </p:sp>
        <p:sp>
          <p:nvSpPr>
            <p:cNvPr id="207881" name="Oval 9"/>
            <p:cNvSpPr>
              <a:spLocks noChangeArrowheads="1"/>
            </p:cNvSpPr>
            <p:nvPr/>
          </p:nvSpPr>
          <p:spPr bwMode="auto">
            <a:xfrm>
              <a:off x="4380" y="2509"/>
              <a:ext cx="516" cy="216"/>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1600" b="1">
                  <a:latin typeface="Times New Roman" panose="02020603050405020304" pitchFamily="18" charset="0"/>
                  <a:ea typeface="楷体_GB2312" panose="02010609030101010101" pitchFamily="49" charset="-122"/>
                </a:rPr>
                <a:t>设计</a:t>
              </a:r>
              <a:endParaRPr lang="zh-CN" altLang="en-US" sz="1600" b="1">
                <a:ea typeface="楷体_GB2312" panose="02010609030101010101" pitchFamily="49" charset="-122"/>
              </a:endParaRPr>
            </a:p>
          </p:txBody>
        </p:sp>
        <p:sp>
          <p:nvSpPr>
            <p:cNvPr id="207882" name="Oval 10"/>
            <p:cNvSpPr>
              <a:spLocks noChangeArrowheads="1"/>
            </p:cNvSpPr>
            <p:nvPr/>
          </p:nvSpPr>
          <p:spPr bwMode="auto">
            <a:xfrm>
              <a:off x="4386" y="2917"/>
              <a:ext cx="516" cy="216"/>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1600" b="1">
                  <a:latin typeface="Times New Roman" panose="02020603050405020304" pitchFamily="18" charset="0"/>
                  <a:ea typeface="楷体_GB2312" panose="02010609030101010101" pitchFamily="49" charset="-122"/>
                </a:rPr>
                <a:t>分析</a:t>
              </a:r>
              <a:endParaRPr lang="zh-CN" altLang="en-US" sz="1600" b="1">
                <a:ea typeface="楷体_GB2312" panose="02010609030101010101" pitchFamily="49" charset="-122"/>
              </a:endParaRPr>
            </a:p>
          </p:txBody>
        </p:sp>
        <p:sp>
          <p:nvSpPr>
            <p:cNvPr id="207883" name="Arc 11"/>
            <p:cNvSpPr>
              <a:spLocks/>
            </p:cNvSpPr>
            <p:nvPr/>
          </p:nvSpPr>
          <p:spPr bwMode="auto">
            <a:xfrm rot="11095381" flipV="1">
              <a:off x="4908" y="1320"/>
              <a:ext cx="520" cy="217"/>
            </a:xfrm>
            <a:custGeom>
              <a:avLst/>
              <a:gdLst>
                <a:gd name="T0" fmla="*/ 0 w 21771"/>
                <a:gd name="T1" fmla="*/ 0 h 21600"/>
                <a:gd name="T2" fmla="*/ 0 w 21771"/>
                <a:gd name="T3" fmla="*/ 0 h 21600"/>
                <a:gd name="T4" fmla="*/ 0 w 21771"/>
                <a:gd name="T5" fmla="*/ 0 h 21600"/>
                <a:gd name="T6" fmla="*/ 0 60000 65536"/>
                <a:gd name="T7" fmla="*/ 0 60000 65536"/>
                <a:gd name="T8" fmla="*/ 0 60000 65536"/>
              </a:gdLst>
              <a:ahLst/>
              <a:cxnLst>
                <a:cxn ang="T6">
                  <a:pos x="T0" y="T1"/>
                </a:cxn>
                <a:cxn ang="T7">
                  <a:pos x="T2" y="T3"/>
                </a:cxn>
                <a:cxn ang="T8">
                  <a:pos x="T4" y="T5"/>
                </a:cxn>
              </a:cxnLst>
              <a:rect l="0" t="0" r="r" b="b"/>
              <a:pathLst>
                <a:path w="21771" h="21600" fill="none" extrusionOk="0">
                  <a:moveTo>
                    <a:pt x="0" y="68"/>
                  </a:moveTo>
                  <a:cubicBezTo>
                    <a:pt x="570" y="22"/>
                    <a:pt x="1143" y="0"/>
                    <a:pt x="1716" y="0"/>
                  </a:cubicBezTo>
                  <a:cubicBezTo>
                    <a:pt x="10548" y="0"/>
                    <a:pt x="18490" y="5377"/>
                    <a:pt x="21771" y="13577"/>
                  </a:cubicBezTo>
                </a:path>
                <a:path w="21771" h="21600" stroke="0" extrusionOk="0">
                  <a:moveTo>
                    <a:pt x="0" y="68"/>
                  </a:moveTo>
                  <a:cubicBezTo>
                    <a:pt x="570" y="22"/>
                    <a:pt x="1143" y="0"/>
                    <a:pt x="1716" y="0"/>
                  </a:cubicBezTo>
                  <a:cubicBezTo>
                    <a:pt x="10548" y="0"/>
                    <a:pt x="18490" y="5377"/>
                    <a:pt x="21771" y="13577"/>
                  </a:cubicBezTo>
                  <a:lnTo>
                    <a:pt x="1716" y="21600"/>
                  </a:lnTo>
                  <a:lnTo>
                    <a:pt x="0" y="68"/>
                  </a:lnTo>
                  <a:close/>
                </a:path>
              </a:pathLst>
            </a:custGeom>
            <a:noFill/>
            <a:ln w="9525">
              <a:solidFill>
                <a:srgbClr val="000000"/>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84" name="Arc 12"/>
            <p:cNvSpPr>
              <a:spLocks/>
            </p:cNvSpPr>
            <p:nvPr/>
          </p:nvSpPr>
          <p:spPr bwMode="auto">
            <a:xfrm rot="11095381" flipV="1">
              <a:off x="4908" y="2106"/>
              <a:ext cx="520" cy="217"/>
            </a:xfrm>
            <a:custGeom>
              <a:avLst/>
              <a:gdLst>
                <a:gd name="T0" fmla="*/ 0 w 21771"/>
                <a:gd name="T1" fmla="*/ 0 h 21600"/>
                <a:gd name="T2" fmla="*/ 0 w 21771"/>
                <a:gd name="T3" fmla="*/ 0 h 21600"/>
                <a:gd name="T4" fmla="*/ 0 w 21771"/>
                <a:gd name="T5" fmla="*/ 0 h 21600"/>
                <a:gd name="T6" fmla="*/ 0 60000 65536"/>
                <a:gd name="T7" fmla="*/ 0 60000 65536"/>
                <a:gd name="T8" fmla="*/ 0 60000 65536"/>
              </a:gdLst>
              <a:ahLst/>
              <a:cxnLst>
                <a:cxn ang="T6">
                  <a:pos x="T0" y="T1"/>
                </a:cxn>
                <a:cxn ang="T7">
                  <a:pos x="T2" y="T3"/>
                </a:cxn>
                <a:cxn ang="T8">
                  <a:pos x="T4" y="T5"/>
                </a:cxn>
              </a:cxnLst>
              <a:rect l="0" t="0" r="r" b="b"/>
              <a:pathLst>
                <a:path w="21771" h="21600" fill="none" extrusionOk="0">
                  <a:moveTo>
                    <a:pt x="0" y="68"/>
                  </a:moveTo>
                  <a:cubicBezTo>
                    <a:pt x="570" y="22"/>
                    <a:pt x="1143" y="0"/>
                    <a:pt x="1716" y="0"/>
                  </a:cubicBezTo>
                  <a:cubicBezTo>
                    <a:pt x="10548" y="0"/>
                    <a:pt x="18490" y="5377"/>
                    <a:pt x="21771" y="13577"/>
                  </a:cubicBezTo>
                </a:path>
                <a:path w="21771" h="21600" stroke="0" extrusionOk="0">
                  <a:moveTo>
                    <a:pt x="0" y="68"/>
                  </a:moveTo>
                  <a:cubicBezTo>
                    <a:pt x="570" y="22"/>
                    <a:pt x="1143" y="0"/>
                    <a:pt x="1716" y="0"/>
                  </a:cubicBezTo>
                  <a:cubicBezTo>
                    <a:pt x="10548" y="0"/>
                    <a:pt x="18490" y="5377"/>
                    <a:pt x="21771" y="13577"/>
                  </a:cubicBezTo>
                  <a:lnTo>
                    <a:pt x="1716" y="21600"/>
                  </a:lnTo>
                  <a:lnTo>
                    <a:pt x="0" y="68"/>
                  </a:lnTo>
                  <a:close/>
                </a:path>
              </a:pathLst>
            </a:custGeom>
            <a:noFill/>
            <a:ln w="9525">
              <a:solidFill>
                <a:srgbClr val="000000"/>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85" name="Arc 13"/>
            <p:cNvSpPr>
              <a:spLocks/>
            </p:cNvSpPr>
            <p:nvPr/>
          </p:nvSpPr>
          <p:spPr bwMode="auto">
            <a:xfrm rot="11095381" flipV="1">
              <a:off x="4896" y="2490"/>
              <a:ext cx="520" cy="217"/>
            </a:xfrm>
            <a:custGeom>
              <a:avLst/>
              <a:gdLst>
                <a:gd name="T0" fmla="*/ 0 w 21771"/>
                <a:gd name="T1" fmla="*/ 0 h 21600"/>
                <a:gd name="T2" fmla="*/ 0 w 21771"/>
                <a:gd name="T3" fmla="*/ 0 h 21600"/>
                <a:gd name="T4" fmla="*/ 0 w 21771"/>
                <a:gd name="T5" fmla="*/ 0 h 21600"/>
                <a:gd name="T6" fmla="*/ 0 60000 65536"/>
                <a:gd name="T7" fmla="*/ 0 60000 65536"/>
                <a:gd name="T8" fmla="*/ 0 60000 65536"/>
              </a:gdLst>
              <a:ahLst/>
              <a:cxnLst>
                <a:cxn ang="T6">
                  <a:pos x="T0" y="T1"/>
                </a:cxn>
                <a:cxn ang="T7">
                  <a:pos x="T2" y="T3"/>
                </a:cxn>
                <a:cxn ang="T8">
                  <a:pos x="T4" y="T5"/>
                </a:cxn>
              </a:cxnLst>
              <a:rect l="0" t="0" r="r" b="b"/>
              <a:pathLst>
                <a:path w="21771" h="21600" fill="none" extrusionOk="0">
                  <a:moveTo>
                    <a:pt x="0" y="68"/>
                  </a:moveTo>
                  <a:cubicBezTo>
                    <a:pt x="570" y="22"/>
                    <a:pt x="1143" y="0"/>
                    <a:pt x="1716" y="0"/>
                  </a:cubicBezTo>
                  <a:cubicBezTo>
                    <a:pt x="10548" y="0"/>
                    <a:pt x="18490" y="5377"/>
                    <a:pt x="21771" y="13577"/>
                  </a:cubicBezTo>
                </a:path>
                <a:path w="21771" h="21600" stroke="0" extrusionOk="0">
                  <a:moveTo>
                    <a:pt x="0" y="68"/>
                  </a:moveTo>
                  <a:cubicBezTo>
                    <a:pt x="570" y="22"/>
                    <a:pt x="1143" y="0"/>
                    <a:pt x="1716" y="0"/>
                  </a:cubicBezTo>
                  <a:cubicBezTo>
                    <a:pt x="10548" y="0"/>
                    <a:pt x="18490" y="5377"/>
                    <a:pt x="21771" y="13577"/>
                  </a:cubicBezTo>
                  <a:lnTo>
                    <a:pt x="1716" y="21600"/>
                  </a:lnTo>
                  <a:lnTo>
                    <a:pt x="0" y="68"/>
                  </a:lnTo>
                  <a:close/>
                </a:path>
              </a:pathLst>
            </a:custGeom>
            <a:noFill/>
            <a:ln w="9525">
              <a:solidFill>
                <a:srgbClr val="000000"/>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86" name="Arc 14"/>
            <p:cNvSpPr>
              <a:spLocks/>
            </p:cNvSpPr>
            <p:nvPr/>
          </p:nvSpPr>
          <p:spPr bwMode="auto">
            <a:xfrm rot="11095381" flipV="1">
              <a:off x="4902" y="2928"/>
              <a:ext cx="520" cy="217"/>
            </a:xfrm>
            <a:custGeom>
              <a:avLst/>
              <a:gdLst>
                <a:gd name="T0" fmla="*/ 0 w 21771"/>
                <a:gd name="T1" fmla="*/ 0 h 21600"/>
                <a:gd name="T2" fmla="*/ 0 w 21771"/>
                <a:gd name="T3" fmla="*/ 0 h 21600"/>
                <a:gd name="T4" fmla="*/ 0 w 21771"/>
                <a:gd name="T5" fmla="*/ 0 h 21600"/>
                <a:gd name="T6" fmla="*/ 0 60000 65536"/>
                <a:gd name="T7" fmla="*/ 0 60000 65536"/>
                <a:gd name="T8" fmla="*/ 0 60000 65536"/>
              </a:gdLst>
              <a:ahLst/>
              <a:cxnLst>
                <a:cxn ang="T6">
                  <a:pos x="T0" y="T1"/>
                </a:cxn>
                <a:cxn ang="T7">
                  <a:pos x="T2" y="T3"/>
                </a:cxn>
                <a:cxn ang="T8">
                  <a:pos x="T4" y="T5"/>
                </a:cxn>
              </a:cxnLst>
              <a:rect l="0" t="0" r="r" b="b"/>
              <a:pathLst>
                <a:path w="21771" h="21600" fill="none" extrusionOk="0">
                  <a:moveTo>
                    <a:pt x="0" y="68"/>
                  </a:moveTo>
                  <a:cubicBezTo>
                    <a:pt x="570" y="22"/>
                    <a:pt x="1143" y="0"/>
                    <a:pt x="1716" y="0"/>
                  </a:cubicBezTo>
                  <a:cubicBezTo>
                    <a:pt x="10548" y="0"/>
                    <a:pt x="18490" y="5377"/>
                    <a:pt x="21771" y="13577"/>
                  </a:cubicBezTo>
                </a:path>
                <a:path w="21771" h="21600" stroke="0" extrusionOk="0">
                  <a:moveTo>
                    <a:pt x="0" y="68"/>
                  </a:moveTo>
                  <a:cubicBezTo>
                    <a:pt x="570" y="22"/>
                    <a:pt x="1143" y="0"/>
                    <a:pt x="1716" y="0"/>
                  </a:cubicBezTo>
                  <a:cubicBezTo>
                    <a:pt x="10548" y="0"/>
                    <a:pt x="18490" y="5377"/>
                    <a:pt x="21771" y="13577"/>
                  </a:cubicBezTo>
                  <a:lnTo>
                    <a:pt x="1716" y="21600"/>
                  </a:lnTo>
                  <a:lnTo>
                    <a:pt x="0" y="68"/>
                  </a:lnTo>
                  <a:close/>
                </a:path>
              </a:pathLst>
            </a:custGeom>
            <a:noFill/>
            <a:ln w="9525">
              <a:solidFill>
                <a:srgbClr val="000000"/>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87" name="Arc 15"/>
            <p:cNvSpPr>
              <a:spLocks/>
            </p:cNvSpPr>
            <p:nvPr/>
          </p:nvSpPr>
          <p:spPr bwMode="auto">
            <a:xfrm rot="11095381" flipV="1">
              <a:off x="4908" y="1704"/>
              <a:ext cx="520" cy="217"/>
            </a:xfrm>
            <a:custGeom>
              <a:avLst/>
              <a:gdLst>
                <a:gd name="T0" fmla="*/ 0 w 21771"/>
                <a:gd name="T1" fmla="*/ 0 h 21600"/>
                <a:gd name="T2" fmla="*/ 0 w 21771"/>
                <a:gd name="T3" fmla="*/ 0 h 21600"/>
                <a:gd name="T4" fmla="*/ 0 w 21771"/>
                <a:gd name="T5" fmla="*/ 0 h 21600"/>
                <a:gd name="T6" fmla="*/ 0 60000 65536"/>
                <a:gd name="T7" fmla="*/ 0 60000 65536"/>
                <a:gd name="T8" fmla="*/ 0 60000 65536"/>
              </a:gdLst>
              <a:ahLst/>
              <a:cxnLst>
                <a:cxn ang="T6">
                  <a:pos x="T0" y="T1"/>
                </a:cxn>
                <a:cxn ang="T7">
                  <a:pos x="T2" y="T3"/>
                </a:cxn>
                <a:cxn ang="T8">
                  <a:pos x="T4" y="T5"/>
                </a:cxn>
              </a:cxnLst>
              <a:rect l="0" t="0" r="r" b="b"/>
              <a:pathLst>
                <a:path w="21771" h="21600" fill="none" extrusionOk="0">
                  <a:moveTo>
                    <a:pt x="0" y="68"/>
                  </a:moveTo>
                  <a:cubicBezTo>
                    <a:pt x="570" y="22"/>
                    <a:pt x="1143" y="0"/>
                    <a:pt x="1716" y="0"/>
                  </a:cubicBezTo>
                  <a:cubicBezTo>
                    <a:pt x="10548" y="0"/>
                    <a:pt x="18490" y="5377"/>
                    <a:pt x="21771" y="13577"/>
                  </a:cubicBezTo>
                </a:path>
                <a:path w="21771" h="21600" stroke="0" extrusionOk="0">
                  <a:moveTo>
                    <a:pt x="0" y="68"/>
                  </a:moveTo>
                  <a:cubicBezTo>
                    <a:pt x="570" y="22"/>
                    <a:pt x="1143" y="0"/>
                    <a:pt x="1716" y="0"/>
                  </a:cubicBezTo>
                  <a:cubicBezTo>
                    <a:pt x="10548" y="0"/>
                    <a:pt x="18490" y="5377"/>
                    <a:pt x="21771" y="13577"/>
                  </a:cubicBezTo>
                  <a:lnTo>
                    <a:pt x="1716" y="21600"/>
                  </a:lnTo>
                  <a:lnTo>
                    <a:pt x="0" y="68"/>
                  </a:lnTo>
                  <a:close/>
                </a:path>
              </a:pathLst>
            </a:custGeom>
            <a:noFill/>
            <a:ln w="9525">
              <a:solidFill>
                <a:srgbClr val="000000"/>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88" name="Arc 16"/>
            <p:cNvSpPr>
              <a:spLocks/>
            </p:cNvSpPr>
            <p:nvPr/>
          </p:nvSpPr>
          <p:spPr bwMode="auto">
            <a:xfrm rot="10749615" flipV="1">
              <a:off x="3811" y="1327"/>
              <a:ext cx="575" cy="177"/>
            </a:xfrm>
            <a:custGeom>
              <a:avLst/>
              <a:gdLst>
                <a:gd name="T0" fmla="*/ 0 w 24056"/>
                <a:gd name="T1" fmla="*/ 0 h 21600"/>
                <a:gd name="T2" fmla="*/ 0 w 24056"/>
                <a:gd name="T3" fmla="*/ 0 h 21600"/>
                <a:gd name="T4" fmla="*/ 0 w 24056"/>
                <a:gd name="T5" fmla="*/ 0 h 21600"/>
                <a:gd name="T6" fmla="*/ 0 60000 65536"/>
                <a:gd name="T7" fmla="*/ 0 60000 65536"/>
                <a:gd name="T8" fmla="*/ 0 60000 65536"/>
              </a:gdLst>
              <a:ahLst/>
              <a:cxnLst>
                <a:cxn ang="T6">
                  <a:pos x="T0" y="T1"/>
                </a:cxn>
                <a:cxn ang="T7">
                  <a:pos x="T2" y="T3"/>
                </a:cxn>
                <a:cxn ang="T8">
                  <a:pos x="T4" y="T5"/>
                </a:cxn>
              </a:cxnLst>
              <a:rect l="0" t="0" r="r" b="b"/>
              <a:pathLst>
                <a:path w="24056" h="21600" fill="none" extrusionOk="0">
                  <a:moveTo>
                    <a:pt x="0" y="11586"/>
                  </a:moveTo>
                  <a:cubicBezTo>
                    <a:pt x="3727" y="4463"/>
                    <a:pt x="11100" y="0"/>
                    <a:pt x="19139" y="0"/>
                  </a:cubicBezTo>
                  <a:cubicBezTo>
                    <a:pt x="20794" y="0"/>
                    <a:pt x="22444" y="190"/>
                    <a:pt x="24055" y="567"/>
                  </a:cubicBezTo>
                </a:path>
                <a:path w="24056" h="21600" stroke="0" extrusionOk="0">
                  <a:moveTo>
                    <a:pt x="0" y="11586"/>
                  </a:moveTo>
                  <a:cubicBezTo>
                    <a:pt x="3727" y="4463"/>
                    <a:pt x="11100" y="0"/>
                    <a:pt x="19139" y="0"/>
                  </a:cubicBezTo>
                  <a:cubicBezTo>
                    <a:pt x="20794" y="0"/>
                    <a:pt x="22444" y="190"/>
                    <a:pt x="24055" y="567"/>
                  </a:cubicBezTo>
                  <a:lnTo>
                    <a:pt x="19139" y="21600"/>
                  </a:lnTo>
                  <a:lnTo>
                    <a:pt x="0" y="11586"/>
                  </a:lnTo>
                  <a:close/>
                </a:path>
              </a:pathLst>
            </a:custGeom>
            <a:noFill/>
            <a:ln w="9525">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89" name="Arc 17"/>
            <p:cNvSpPr>
              <a:spLocks/>
            </p:cNvSpPr>
            <p:nvPr/>
          </p:nvSpPr>
          <p:spPr bwMode="auto">
            <a:xfrm rot="10749615" flipV="1">
              <a:off x="3817" y="1722"/>
              <a:ext cx="575" cy="178"/>
            </a:xfrm>
            <a:custGeom>
              <a:avLst/>
              <a:gdLst>
                <a:gd name="T0" fmla="*/ 0 w 24056"/>
                <a:gd name="T1" fmla="*/ 0 h 21600"/>
                <a:gd name="T2" fmla="*/ 0 w 24056"/>
                <a:gd name="T3" fmla="*/ 0 h 21600"/>
                <a:gd name="T4" fmla="*/ 0 w 24056"/>
                <a:gd name="T5" fmla="*/ 0 h 21600"/>
                <a:gd name="T6" fmla="*/ 0 60000 65536"/>
                <a:gd name="T7" fmla="*/ 0 60000 65536"/>
                <a:gd name="T8" fmla="*/ 0 60000 65536"/>
              </a:gdLst>
              <a:ahLst/>
              <a:cxnLst>
                <a:cxn ang="T6">
                  <a:pos x="T0" y="T1"/>
                </a:cxn>
                <a:cxn ang="T7">
                  <a:pos x="T2" y="T3"/>
                </a:cxn>
                <a:cxn ang="T8">
                  <a:pos x="T4" y="T5"/>
                </a:cxn>
              </a:cxnLst>
              <a:rect l="0" t="0" r="r" b="b"/>
              <a:pathLst>
                <a:path w="24056" h="21600" fill="none" extrusionOk="0">
                  <a:moveTo>
                    <a:pt x="0" y="11586"/>
                  </a:moveTo>
                  <a:cubicBezTo>
                    <a:pt x="3727" y="4463"/>
                    <a:pt x="11100" y="0"/>
                    <a:pt x="19139" y="0"/>
                  </a:cubicBezTo>
                  <a:cubicBezTo>
                    <a:pt x="20794" y="0"/>
                    <a:pt x="22444" y="190"/>
                    <a:pt x="24055" y="567"/>
                  </a:cubicBezTo>
                </a:path>
                <a:path w="24056" h="21600" stroke="0" extrusionOk="0">
                  <a:moveTo>
                    <a:pt x="0" y="11586"/>
                  </a:moveTo>
                  <a:cubicBezTo>
                    <a:pt x="3727" y="4463"/>
                    <a:pt x="11100" y="0"/>
                    <a:pt x="19139" y="0"/>
                  </a:cubicBezTo>
                  <a:cubicBezTo>
                    <a:pt x="20794" y="0"/>
                    <a:pt x="22444" y="190"/>
                    <a:pt x="24055" y="567"/>
                  </a:cubicBezTo>
                  <a:lnTo>
                    <a:pt x="19139" y="21600"/>
                  </a:lnTo>
                  <a:lnTo>
                    <a:pt x="0" y="11586"/>
                  </a:lnTo>
                  <a:close/>
                </a:path>
              </a:pathLst>
            </a:custGeom>
            <a:noFill/>
            <a:ln w="9525">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90" name="Arc 18"/>
            <p:cNvSpPr>
              <a:spLocks/>
            </p:cNvSpPr>
            <p:nvPr/>
          </p:nvSpPr>
          <p:spPr bwMode="auto">
            <a:xfrm rot="10749615" flipV="1">
              <a:off x="3817" y="2118"/>
              <a:ext cx="575" cy="177"/>
            </a:xfrm>
            <a:custGeom>
              <a:avLst/>
              <a:gdLst>
                <a:gd name="T0" fmla="*/ 0 w 24056"/>
                <a:gd name="T1" fmla="*/ 0 h 21600"/>
                <a:gd name="T2" fmla="*/ 0 w 24056"/>
                <a:gd name="T3" fmla="*/ 0 h 21600"/>
                <a:gd name="T4" fmla="*/ 0 w 24056"/>
                <a:gd name="T5" fmla="*/ 0 h 21600"/>
                <a:gd name="T6" fmla="*/ 0 60000 65536"/>
                <a:gd name="T7" fmla="*/ 0 60000 65536"/>
                <a:gd name="T8" fmla="*/ 0 60000 65536"/>
              </a:gdLst>
              <a:ahLst/>
              <a:cxnLst>
                <a:cxn ang="T6">
                  <a:pos x="T0" y="T1"/>
                </a:cxn>
                <a:cxn ang="T7">
                  <a:pos x="T2" y="T3"/>
                </a:cxn>
                <a:cxn ang="T8">
                  <a:pos x="T4" y="T5"/>
                </a:cxn>
              </a:cxnLst>
              <a:rect l="0" t="0" r="r" b="b"/>
              <a:pathLst>
                <a:path w="24056" h="21600" fill="none" extrusionOk="0">
                  <a:moveTo>
                    <a:pt x="0" y="11586"/>
                  </a:moveTo>
                  <a:cubicBezTo>
                    <a:pt x="3727" y="4463"/>
                    <a:pt x="11100" y="0"/>
                    <a:pt x="19139" y="0"/>
                  </a:cubicBezTo>
                  <a:cubicBezTo>
                    <a:pt x="20794" y="0"/>
                    <a:pt x="22444" y="190"/>
                    <a:pt x="24055" y="567"/>
                  </a:cubicBezTo>
                </a:path>
                <a:path w="24056" h="21600" stroke="0" extrusionOk="0">
                  <a:moveTo>
                    <a:pt x="0" y="11586"/>
                  </a:moveTo>
                  <a:cubicBezTo>
                    <a:pt x="3727" y="4463"/>
                    <a:pt x="11100" y="0"/>
                    <a:pt x="19139" y="0"/>
                  </a:cubicBezTo>
                  <a:cubicBezTo>
                    <a:pt x="20794" y="0"/>
                    <a:pt x="22444" y="190"/>
                    <a:pt x="24055" y="567"/>
                  </a:cubicBezTo>
                  <a:lnTo>
                    <a:pt x="19139" y="21600"/>
                  </a:lnTo>
                  <a:lnTo>
                    <a:pt x="0" y="11586"/>
                  </a:lnTo>
                  <a:close/>
                </a:path>
              </a:pathLst>
            </a:custGeom>
            <a:noFill/>
            <a:ln w="9525">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91" name="Arc 19"/>
            <p:cNvSpPr>
              <a:spLocks/>
            </p:cNvSpPr>
            <p:nvPr/>
          </p:nvSpPr>
          <p:spPr bwMode="auto">
            <a:xfrm rot="10749615" flipV="1">
              <a:off x="3799" y="2521"/>
              <a:ext cx="575" cy="177"/>
            </a:xfrm>
            <a:custGeom>
              <a:avLst/>
              <a:gdLst>
                <a:gd name="T0" fmla="*/ 0 w 24056"/>
                <a:gd name="T1" fmla="*/ 0 h 21600"/>
                <a:gd name="T2" fmla="*/ 0 w 24056"/>
                <a:gd name="T3" fmla="*/ 0 h 21600"/>
                <a:gd name="T4" fmla="*/ 0 w 24056"/>
                <a:gd name="T5" fmla="*/ 0 h 21600"/>
                <a:gd name="T6" fmla="*/ 0 60000 65536"/>
                <a:gd name="T7" fmla="*/ 0 60000 65536"/>
                <a:gd name="T8" fmla="*/ 0 60000 65536"/>
              </a:gdLst>
              <a:ahLst/>
              <a:cxnLst>
                <a:cxn ang="T6">
                  <a:pos x="T0" y="T1"/>
                </a:cxn>
                <a:cxn ang="T7">
                  <a:pos x="T2" y="T3"/>
                </a:cxn>
                <a:cxn ang="T8">
                  <a:pos x="T4" y="T5"/>
                </a:cxn>
              </a:cxnLst>
              <a:rect l="0" t="0" r="r" b="b"/>
              <a:pathLst>
                <a:path w="24056" h="21600" fill="none" extrusionOk="0">
                  <a:moveTo>
                    <a:pt x="0" y="11586"/>
                  </a:moveTo>
                  <a:cubicBezTo>
                    <a:pt x="3727" y="4463"/>
                    <a:pt x="11100" y="0"/>
                    <a:pt x="19139" y="0"/>
                  </a:cubicBezTo>
                  <a:cubicBezTo>
                    <a:pt x="20794" y="0"/>
                    <a:pt x="22444" y="190"/>
                    <a:pt x="24055" y="567"/>
                  </a:cubicBezTo>
                </a:path>
                <a:path w="24056" h="21600" stroke="0" extrusionOk="0">
                  <a:moveTo>
                    <a:pt x="0" y="11586"/>
                  </a:moveTo>
                  <a:cubicBezTo>
                    <a:pt x="3727" y="4463"/>
                    <a:pt x="11100" y="0"/>
                    <a:pt x="19139" y="0"/>
                  </a:cubicBezTo>
                  <a:cubicBezTo>
                    <a:pt x="20794" y="0"/>
                    <a:pt x="22444" y="190"/>
                    <a:pt x="24055" y="567"/>
                  </a:cubicBezTo>
                  <a:lnTo>
                    <a:pt x="19139" y="21600"/>
                  </a:lnTo>
                  <a:lnTo>
                    <a:pt x="0" y="11586"/>
                  </a:lnTo>
                  <a:close/>
                </a:path>
              </a:pathLst>
            </a:custGeom>
            <a:noFill/>
            <a:ln w="9525">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92" name="Arc 20"/>
            <p:cNvSpPr>
              <a:spLocks/>
            </p:cNvSpPr>
            <p:nvPr/>
          </p:nvSpPr>
          <p:spPr bwMode="auto">
            <a:xfrm rot="10749615" flipV="1">
              <a:off x="3811" y="2925"/>
              <a:ext cx="575" cy="178"/>
            </a:xfrm>
            <a:custGeom>
              <a:avLst/>
              <a:gdLst>
                <a:gd name="T0" fmla="*/ 0 w 24056"/>
                <a:gd name="T1" fmla="*/ 0 h 21600"/>
                <a:gd name="T2" fmla="*/ 0 w 24056"/>
                <a:gd name="T3" fmla="*/ 0 h 21600"/>
                <a:gd name="T4" fmla="*/ 0 w 24056"/>
                <a:gd name="T5" fmla="*/ 0 h 21600"/>
                <a:gd name="T6" fmla="*/ 0 60000 65536"/>
                <a:gd name="T7" fmla="*/ 0 60000 65536"/>
                <a:gd name="T8" fmla="*/ 0 60000 65536"/>
              </a:gdLst>
              <a:ahLst/>
              <a:cxnLst>
                <a:cxn ang="T6">
                  <a:pos x="T0" y="T1"/>
                </a:cxn>
                <a:cxn ang="T7">
                  <a:pos x="T2" y="T3"/>
                </a:cxn>
                <a:cxn ang="T8">
                  <a:pos x="T4" y="T5"/>
                </a:cxn>
              </a:cxnLst>
              <a:rect l="0" t="0" r="r" b="b"/>
              <a:pathLst>
                <a:path w="24056" h="21600" fill="none" extrusionOk="0">
                  <a:moveTo>
                    <a:pt x="0" y="11586"/>
                  </a:moveTo>
                  <a:cubicBezTo>
                    <a:pt x="3727" y="4463"/>
                    <a:pt x="11100" y="0"/>
                    <a:pt x="19139" y="0"/>
                  </a:cubicBezTo>
                  <a:cubicBezTo>
                    <a:pt x="20794" y="0"/>
                    <a:pt x="22444" y="190"/>
                    <a:pt x="24055" y="567"/>
                  </a:cubicBezTo>
                </a:path>
                <a:path w="24056" h="21600" stroke="0" extrusionOk="0">
                  <a:moveTo>
                    <a:pt x="0" y="11586"/>
                  </a:moveTo>
                  <a:cubicBezTo>
                    <a:pt x="3727" y="4463"/>
                    <a:pt x="11100" y="0"/>
                    <a:pt x="19139" y="0"/>
                  </a:cubicBezTo>
                  <a:cubicBezTo>
                    <a:pt x="20794" y="0"/>
                    <a:pt x="22444" y="190"/>
                    <a:pt x="24055" y="567"/>
                  </a:cubicBezTo>
                  <a:lnTo>
                    <a:pt x="19139" y="21600"/>
                  </a:lnTo>
                  <a:lnTo>
                    <a:pt x="0" y="11586"/>
                  </a:lnTo>
                  <a:close/>
                </a:path>
              </a:pathLst>
            </a:custGeom>
            <a:noFill/>
            <a:ln w="9525">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93" name="Line 21"/>
            <p:cNvSpPr>
              <a:spLocks noChangeShapeType="1"/>
            </p:cNvSpPr>
            <p:nvPr/>
          </p:nvSpPr>
          <p:spPr bwMode="auto">
            <a:xfrm flipV="1">
              <a:off x="4650" y="2323"/>
              <a:ext cx="0" cy="18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94" name="Line 22"/>
            <p:cNvSpPr>
              <a:spLocks noChangeShapeType="1"/>
            </p:cNvSpPr>
            <p:nvPr/>
          </p:nvSpPr>
          <p:spPr bwMode="auto">
            <a:xfrm flipV="1">
              <a:off x="4650" y="2725"/>
              <a:ext cx="0" cy="18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95" name="Line 23"/>
            <p:cNvSpPr>
              <a:spLocks noChangeShapeType="1"/>
            </p:cNvSpPr>
            <p:nvPr/>
          </p:nvSpPr>
          <p:spPr bwMode="auto">
            <a:xfrm flipV="1">
              <a:off x="4650" y="1920"/>
              <a:ext cx="0" cy="18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7896" name="Line 24"/>
            <p:cNvSpPr>
              <a:spLocks noChangeShapeType="1"/>
            </p:cNvSpPr>
            <p:nvPr/>
          </p:nvSpPr>
          <p:spPr bwMode="auto">
            <a:xfrm flipV="1">
              <a:off x="4650" y="1524"/>
              <a:ext cx="0" cy="18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 name="灯片编号占位符 1"/>
          <p:cNvSpPr>
            <a:spLocks noGrp="1"/>
          </p:cNvSpPr>
          <p:nvPr>
            <p:ph type="sldNum" sz="quarter" idx="10"/>
          </p:nvPr>
        </p:nvSpPr>
        <p:spPr/>
        <p:txBody>
          <a:bodyPr/>
          <a:lstStyle/>
          <a:p>
            <a:pPr>
              <a:defRPr/>
            </a:pPr>
            <a:fld id="{89939F83-104E-4AB7-8870-F1C31D3AA12F}" type="slidenum">
              <a:rPr lang="en-US" altLang="zh-CN"/>
              <a:pPr>
                <a:defRPr/>
              </a:pPr>
              <a:t>165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7876"/>
                                        </p:tgtEl>
                                        <p:attrNameLst>
                                          <p:attrName>style.visibility</p:attrName>
                                        </p:attrNameLst>
                                      </p:cBhvr>
                                      <p:to>
                                        <p:strVal val="visible"/>
                                      </p:to>
                                    </p:set>
                                    <p:animEffect transition="in" filter="fade">
                                      <p:cBhvr>
                                        <p:cTn id="7" dur="500"/>
                                        <p:tgtEl>
                                          <p:spTgt spid="207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dirty="0" smtClean="0"/>
              <a:t>螺旋模型</a:t>
            </a:r>
          </a:p>
        </p:txBody>
      </p:sp>
      <p:sp>
        <p:nvSpPr>
          <p:cNvPr id="222211" name="Rectangle 3"/>
          <p:cNvSpPr>
            <a:spLocks noGrp="1" noChangeArrowheads="1"/>
          </p:cNvSpPr>
          <p:nvPr>
            <p:ph type="body" idx="1"/>
          </p:nvPr>
        </p:nvSpPr>
        <p:spPr>
          <a:xfrm>
            <a:off x="479425" y="1260475"/>
            <a:ext cx="5821363" cy="5233988"/>
          </a:xfrm>
        </p:spPr>
        <p:txBody>
          <a:bodyPr/>
          <a:lstStyle/>
          <a:p>
            <a:pPr>
              <a:defRPr/>
            </a:pPr>
            <a:r>
              <a:rPr lang="zh-CN" altLang="en-US" sz="2400" dirty="0" smtClean="0"/>
              <a:t>将</a:t>
            </a:r>
            <a:r>
              <a:rPr lang="zh-CN" altLang="en-US" sz="2400" dirty="0" smtClean="0">
                <a:solidFill>
                  <a:srgbClr val="FF0000"/>
                </a:solidFill>
              </a:rPr>
              <a:t>瀑布模型和快速原型模型结合起来</a:t>
            </a:r>
            <a:r>
              <a:rPr lang="zh-CN" altLang="en-US" sz="2400" dirty="0" smtClean="0"/>
              <a:t>，强调了其他模型所忽视的风险分析，特别适合于大型复杂的系统。 </a:t>
            </a:r>
          </a:p>
          <a:p>
            <a:pPr>
              <a:buFont typeface="Wingdings" panose="05000000000000000000" pitchFamily="2" charset="2"/>
              <a:buChar char="Ø"/>
              <a:defRPr/>
            </a:pPr>
            <a:r>
              <a:rPr lang="zh-CN" altLang="en-US" sz="2400" dirty="0" smtClean="0"/>
              <a:t>图中的四个象限 </a:t>
            </a:r>
          </a:p>
          <a:p>
            <a:pPr lvl="1">
              <a:buFont typeface="Wingdings" panose="05000000000000000000" pitchFamily="2" charset="2"/>
              <a:buChar char="ü"/>
              <a:defRPr/>
            </a:pPr>
            <a:r>
              <a:rPr lang="zh-CN" altLang="en-US" sz="2000" dirty="0" smtClean="0"/>
              <a:t>制定计划</a:t>
            </a:r>
          </a:p>
          <a:p>
            <a:pPr lvl="1">
              <a:buFont typeface="Wingdings" panose="05000000000000000000" pitchFamily="2" charset="2"/>
              <a:buChar char="ü"/>
              <a:defRPr/>
            </a:pPr>
            <a:r>
              <a:rPr lang="zh-CN" altLang="en-US" sz="2000" dirty="0" smtClean="0"/>
              <a:t>风险分析</a:t>
            </a:r>
          </a:p>
          <a:p>
            <a:pPr lvl="1">
              <a:buFont typeface="Wingdings" panose="05000000000000000000" pitchFamily="2" charset="2"/>
              <a:buChar char="ü"/>
              <a:defRPr/>
            </a:pPr>
            <a:r>
              <a:rPr lang="zh-CN" altLang="en-US" sz="2000" dirty="0" smtClean="0"/>
              <a:t>实施工程</a:t>
            </a:r>
          </a:p>
          <a:p>
            <a:pPr lvl="1">
              <a:buFont typeface="Wingdings" panose="05000000000000000000" pitchFamily="2" charset="2"/>
              <a:buChar char="ü"/>
              <a:defRPr/>
            </a:pPr>
            <a:r>
              <a:rPr lang="zh-CN" altLang="en-US" sz="2000" dirty="0" smtClean="0"/>
              <a:t>客户评估</a:t>
            </a:r>
          </a:p>
          <a:p>
            <a:pPr marL="0" indent="0">
              <a:buFont typeface="Wingdings" panose="05000000000000000000" pitchFamily="2" charset="2"/>
              <a:buNone/>
              <a:defRPr/>
            </a:pPr>
            <a:endParaRPr lang="zh-CN" altLang="en-US" sz="2000" dirty="0" smtClean="0"/>
          </a:p>
        </p:txBody>
      </p:sp>
      <p:pic>
        <p:nvPicPr>
          <p:cNvPr id="209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1100" y="2452688"/>
            <a:ext cx="5159375"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E773660E-590E-4531-8D49-8C40AC50B483}" type="slidenum">
              <a:rPr lang="en-US" altLang="zh-CN"/>
              <a:pPr>
                <a:defRPr/>
              </a:pPr>
              <a:t>166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9924"/>
                                        </p:tgtEl>
                                        <p:attrNameLst>
                                          <p:attrName>style.visibility</p:attrName>
                                        </p:attrNameLst>
                                      </p:cBhvr>
                                      <p:to>
                                        <p:strVal val="visible"/>
                                      </p:to>
                                    </p:set>
                                    <p:animEffect transition="in" filter="fade">
                                      <p:cBhvr>
                                        <p:cTn id="7" dur="500"/>
                                        <p:tgtEl>
                                          <p:spTgt spid="2099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22211">
                                            <p:txEl>
                                              <p:pRg st="1" end="1"/>
                                            </p:txEl>
                                          </p:spTgt>
                                        </p:tgtEl>
                                        <p:attrNameLst>
                                          <p:attrName>style.visibility</p:attrName>
                                        </p:attrNameLst>
                                      </p:cBhvr>
                                      <p:to>
                                        <p:strVal val="visible"/>
                                      </p:to>
                                    </p:set>
                                    <p:animEffect transition="in" filter="fade">
                                      <p:cBhvr>
                                        <p:cTn id="12" dur="500"/>
                                        <p:tgtEl>
                                          <p:spTgt spid="22221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22211">
                                            <p:txEl>
                                              <p:pRg st="2" end="2"/>
                                            </p:txEl>
                                          </p:spTgt>
                                        </p:tgtEl>
                                        <p:attrNameLst>
                                          <p:attrName>style.visibility</p:attrName>
                                        </p:attrNameLst>
                                      </p:cBhvr>
                                      <p:to>
                                        <p:strVal val="visible"/>
                                      </p:to>
                                    </p:set>
                                    <p:animEffect transition="in" filter="fade">
                                      <p:cBhvr>
                                        <p:cTn id="15" dur="500"/>
                                        <p:tgtEl>
                                          <p:spTgt spid="22221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2211">
                                            <p:txEl>
                                              <p:pRg st="3" end="3"/>
                                            </p:txEl>
                                          </p:spTgt>
                                        </p:tgtEl>
                                        <p:attrNameLst>
                                          <p:attrName>style.visibility</p:attrName>
                                        </p:attrNameLst>
                                      </p:cBhvr>
                                      <p:to>
                                        <p:strVal val="visible"/>
                                      </p:to>
                                    </p:set>
                                    <p:animEffect transition="in" filter="fade">
                                      <p:cBhvr>
                                        <p:cTn id="18" dur="500"/>
                                        <p:tgtEl>
                                          <p:spTgt spid="222211">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22211">
                                            <p:txEl>
                                              <p:pRg st="4" end="4"/>
                                            </p:txEl>
                                          </p:spTgt>
                                        </p:tgtEl>
                                        <p:attrNameLst>
                                          <p:attrName>style.visibility</p:attrName>
                                        </p:attrNameLst>
                                      </p:cBhvr>
                                      <p:to>
                                        <p:strVal val="visible"/>
                                      </p:to>
                                    </p:set>
                                    <p:animEffect transition="in" filter="fade">
                                      <p:cBhvr>
                                        <p:cTn id="21" dur="500"/>
                                        <p:tgtEl>
                                          <p:spTgt spid="222211">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22211">
                                            <p:txEl>
                                              <p:pRg st="5" end="5"/>
                                            </p:txEl>
                                          </p:spTgt>
                                        </p:tgtEl>
                                        <p:attrNameLst>
                                          <p:attrName>style.visibility</p:attrName>
                                        </p:attrNameLst>
                                      </p:cBhvr>
                                      <p:to>
                                        <p:strVal val="visible"/>
                                      </p:to>
                                    </p:set>
                                    <p:animEffect transition="in" filter="fade">
                                      <p:cBhvr>
                                        <p:cTn id="24" dur="500"/>
                                        <p:tgtEl>
                                          <p:spTgt spid="2222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defRPr/>
            </a:pPr>
            <a:r>
              <a:rPr dirty="0" smtClean="0"/>
              <a:t>设计模式</a:t>
            </a:r>
          </a:p>
        </p:txBody>
      </p:sp>
      <p:pic>
        <p:nvPicPr>
          <p:cNvPr id="2119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108200"/>
            <a:ext cx="5094288"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2" name="Text Box 8"/>
          <p:cNvSpPr txBox="1">
            <a:spLocks noChangeArrowheads="1"/>
          </p:cNvSpPr>
          <p:nvPr/>
        </p:nvSpPr>
        <p:spPr bwMode="auto">
          <a:xfrm>
            <a:off x="971550" y="1300163"/>
            <a:ext cx="7797800" cy="584200"/>
          </a:xfrm>
          <a:prstGeom prst="rect">
            <a:avLst/>
          </a:prstGeom>
          <a:noFill/>
          <a:ln w="9525">
            <a:noFill/>
            <a:miter lim="800000"/>
            <a:headEnd/>
            <a:tailEnd/>
          </a:ln>
          <a:effectLst/>
        </p:spPr>
        <p:txBody>
          <a:bodyPr>
            <a:spAutoFit/>
          </a:bodyPr>
          <a:lstStyle/>
          <a:p>
            <a:pPr>
              <a:defRPr/>
            </a:pPr>
            <a:r>
              <a:rPr lang="en-US" altLang="zh-CN" sz="3200" b="1" dirty="0">
                <a:solidFill>
                  <a:srgbClr val="FF3300"/>
                </a:solidFill>
                <a:effectLst>
                  <a:outerShdw blurRad="38100" dist="38100" dir="2700000" algn="tl">
                    <a:srgbClr val="C0C0C0"/>
                  </a:outerShdw>
                </a:effectLst>
                <a:latin typeface="Arial" charset="0"/>
              </a:rPr>
              <a:t>Gang of Four (</a:t>
            </a:r>
            <a:r>
              <a:rPr lang="en-US" altLang="zh-CN" sz="3200" b="1" dirty="0" err="1">
                <a:solidFill>
                  <a:srgbClr val="FF3300"/>
                </a:solidFill>
                <a:effectLst>
                  <a:outerShdw blurRad="38100" dist="38100" dir="2700000" algn="tl">
                    <a:srgbClr val="C0C0C0"/>
                  </a:outerShdw>
                </a:effectLst>
                <a:latin typeface="Arial" charset="0"/>
              </a:rPr>
              <a:t>GoF</a:t>
            </a:r>
            <a:r>
              <a:rPr lang="en-US" altLang="zh-CN" sz="3200" b="1" dirty="0">
                <a:solidFill>
                  <a:srgbClr val="FF3300"/>
                </a:solidFill>
                <a:effectLst>
                  <a:outerShdw blurRad="38100" dist="38100" dir="2700000" algn="tl">
                    <a:srgbClr val="C0C0C0"/>
                  </a:outerShdw>
                </a:effectLst>
                <a:latin typeface="Arial" charset="0"/>
              </a:rPr>
              <a:t>) —— </a:t>
            </a:r>
            <a:r>
              <a:rPr lang="zh-CN" altLang="en-US" sz="3200" b="1" dirty="0">
                <a:solidFill>
                  <a:srgbClr val="FF3300"/>
                </a:solidFill>
                <a:effectLst>
                  <a:outerShdw blurRad="38100" dist="38100" dir="2700000" algn="tl">
                    <a:srgbClr val="C0C0C0"/>
                  </a:outerShdw>
                </a:effectLst>
                <a:latin typeface="Arial" charset="0"/>
              </a:rPr>
              <a:t>四人帮</a:t>
            </a:r>
            <a:endParaRPr lang="en-US" altLang="zh-CN" sz="3200" b="1" dirty="0">
              <a:solidFill>
                <a:srgbClr val="FF3300"/>
              </a:solidFill>
              <a:effectLst>
                <a:outerShdw blurRad="38100" dist="38100" dir="2700000" algn="tl">
                  <a:srgbClr val="C0C0C0"/>
                </a:outerShdw>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4152"/>
                                        </p:tgtEl>
                                        <p:attrNameLst>
                                          <p:attrName>style.visibility</p:attrName>
                                        </p:attrNameLst>
                                      </p:cBhvr>
                                      <p:to>
                                        <p:strVal val="visible"/>
                                      </p:to>
                                    </p:set>
                                    <p:animEffect transition="in" filter="fade">
                                      <p:cBhvr>
                                        <p:cTn id="7" dur="500"/>
                                        <p:tgtEl>
                                          <p:spTgt spid="134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defRPr/>
            </a:pPr>
            <a:r>
              <a:rPr dirty="0" smtClean="0"/>
              <a:t>设计模式 </a:t>
            </a:r>
          </a:p>
        </p:txBody>
      </p:sp>
      <p:sp>
        <p:nvSpPr>
          <p:cNvPr id="214019" name="Rectangle 3"/>
          <p:cNvSpPr>
            <a:spLocks noGrp="1" noChangeArrowheads="1"/>
          </p:cNvSpPr>
          <p:nvPr>
            <p:ph idx="1"/>
          </p:nvPr>
        </p:nvSpPr>
        <p:spPr>
          <a:xfrm>
            <a:off x="684213" y="1412875"/>
            <a:ext cx="7272337" cy="2663825"/>
          </a:xfrm>
        </p:spPr>
        <p:txBody>
          <a:bodyPr/>
          <a:lstStyle/>
          <a:p>
            <a:pPr eaLnBrk="1" hangingPunct="1"/>
            <a:r>
              <a:rPr lang="zh-CN" altLang="en-US" smtClean="0">
                <a:solidFill>
                  <a:srgbClr val="FF0000"/>
                </a:solidFill>
              </a:rPr>
              <a:t>设计模式</a:t>
            </a:r>
            <a:r>
              <a:rPr lang="en-US" altLang="zh-CN" smtClean="0"/>
              <a:t>(Design Pattern)</a:t>
            </a:r>
          </a:p>
          <a:p>
            <a:pPr lvl="1" eaLnBrk="1" hangingPunct="1">
              <a:buFont typeface="Tahoma" panose="020B0604030504040204" pitchFamily="34" charset="0"/>
              <a:buChar char="•"/>
            </a:pPr>
            <a:r>
              <a:rPr lang="zh-CN" altLang="en-US" sz="2600" smtClean="0"/>
              <a:t>一套被反复使用的、多数人知晓的、经过分类编目的、代码设计经验的总结</a:t>
            </a:r>
            <a:endParaRPr lang="en-US" altLang="zh-CN" sz="2600" smtClean="0"/>
          </a:p>
          <a:p>
            <a:pPr lvl="1" eaLnBrk="1" hangingPunct="1">
              <a:buFont typeface="Tahoma" panose="020B0604030504040204" pitchFamily="34" charset="0"/>
              <a:buChar char="•"/>
            </a:pPr>
            <a:r>
              <a:rPr lang="zh-CN" altLang="en-US" sz="2600" smtClean="0"/>
              <a:t>目的：为了可重用代码、让代码更容易被他人理解、提高代码可靠性</a:t>
            </a:r>
            <a:endParaRPr lang="en-US" altLang="zh-CN" sz="2600" smtClean="0"/>
          </a:p>
          <a:p>
            <a:pPr eaLnBrk="1" hangingPunct="1"/>
            <a:endParaRPr lang="en-US" altLang="zh-CN" smtClean="0"/>
          </a:p>
        </p:txBody>
      </p:sp>
      <p:pic>
        <p:nvPicPr>
          <p:cNvPr id="2" name="图片 1"/>
          <p:cNvPicPr>
            <a:picLocks noChangeAspect="1"/>
          </p:cNvPicPr>
          <p:nvPr/>
        </p:nvPicPr>
        <p:blipFill>
          <a:blip r:embed="rId2"/>
          <a:stretch>
            <a:fillRect/>
          </a:stretch>
        </p:blipFill>
        <p:spPr>
          <a:xfrm>
            <a:off x="4644008" y="3573016"/>
            <a:ext cx="3819128" cy="30007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defRPr/>
            </a:pPr>
            <a:r>
              <a:rPr smtClean="0"/>
              <a:t>设计模式的分类</a:t>
            </a:r>
          </a:p>
        </p:txBody>
      </p:sp>
      <p:pic>
        <p:nvPicPr>
          <p:cNvPr id="3" name="内容占位符 2"/>
          <p:cNvPicPr>
            <a:picLocks noGrp="1" noChangeAspect="1"/>
          </p:cNvPicPr>
          <p:nvPr>
            <p:ph idx="1"/>
          </p:nvPr>
        </p:nvPicPr>
        <p:blipFill>
          <a:blip r:embed="rId3"/>
          <a:stretch>
            <a:fillRect/>
          </a:stretch>
        </p:blipFill>
        <p:spPr>
          <a:xfrm>
            <a:off x="684213" y="1700213"/>
            <a:ext cx="8229600" cy="4416425"/>
          </a:xfrm>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p:cNvSpPr>
            <a:spLocks noGrp="1"/>
          </p:cNvSpPr>
          <p:nvPr>
            <p:ph idx="1"/>
          </p:nvPr>
        </p:nvSpPr>
        <p:spPr/>
        <p:txBody>
          <a:bodyPr/>
          <a:lstStyle/>
          <a:p>
            <a:pPr marL="0" indent="0">
              <a:buFont typeface="Wingdings" panose="05000000000000000000" pitchFamily="2" charset="2"/>
              <a:buNone/>
            </a:pPr>
            <a:r>
              <a:rPr lang="zh-CN" altLang="en-US" sz="2000" smtClean="0"/>
              <a:t>阅读以下有关表现层设计方面的说明，在答题纸上回答问题</a:t>
            </a:r>
            <a:r>
              <a:rPr lang="en-US" altLang="zh-CN" sz="2000" smtClean="0"/>
              <a:t>1</a:t>
            </a:r>
            <a:r>
              <a:rPr lang="zh-CN" altLang="en-US" sz="2000" smtClean="0"/>
              <a:t>至问题</a:t>
            </a:r>
            <a:r>
              <a:rPr lang="en-US" altLang="zh-CN" sz="2000" smtClean="0"/>
              <a:t>3</a:t>
            </a:r>
            <a:r>
              <a:rPr lang="zh-CN" altLang="en-US" sz="2000" smtClean="0"/>
              <a:t>。       </a:t>
            </a:r>
            <a:r>
              <a:rPr lang="en-US" altLang="zh-CN" sz="2000" smtClean="0"/>
              <a:t>【</a:t>
            </a:r>
            <a:r>
              <a:rPr lang="zh-CN" altLang="en-US" sz="2000" smtClean="0"/>
              <a:t>说明</a:t>
            </a:r>
            <a:r>
              <a:rPr lang="en-US" altLang="zh-CN" sz="2000" smtClean="0"/>
              <a:t>】   </a:t>
            </a:r>
            <a:r>
              <a:rPr lang="zh-CN" altLang="en-US" sz="2000" smtClean="0"/>
              <a:t>某商业银行欲开发一套个人银行系统，为用户提供常见的金融服务，包括转账、查询、存款变更和个人信息管理等功能。该软件除了业务需求外，还有一些特殊的表现层需求：       （</a:t>
            </a:r>
            <a:r>
              <a:rPr lang="en-US" altLang="zh-CN" sz="2000" smtClean="0"/>
              <a:t>1</a:t>
            </a:r>
            <a:r>
              <a:rPr lang="zh-CN" altLang="en-US" sz="2000" smtClean="0"/>
              <a:t>）根据用户级别的不同，界面和可用功能是不同的；       （</a:t>
            </a:r>
            <a:r>
              <a:rPr lang="en-US" altLang="zh-CN" sz="2000" smtClean="0"/>
              <a:t>2</a:t>
            </a:r>
            <a:r>
              <a:rPr lang="zh-CN" altLang="en-US" sz="2000" smtClean="0"/>
              <a:t>）支持</a:t>
            </a:r>
            <a:r>
              <a:rPr lang="en-US" altLang="zh-CN" sz="2000" smtClean="0"/>
              <a:t>Web</a:t>
            </a:r>
            <a:r>
              <a:rPr lang="zh-CN" altLang="en-US" sz="2000" smtClean="0"/>
              <a:t>、</a:t>
            </a:r>
            <a:r>
              <a:rPr lang="en-US" altLang="zh-CN" sz="2000" smtClean="0"/>
              <a:t>Windows</a:t>
            </a:r>
            <a:r>
              <a:rPr lang="zh-CN" altLang="en-US" sz="2000" smtClean="0"/>
              <a:t>、手机</a:t>
            </a:r>
            <a:r>
              <a:rPr lang="en-US" altLang="zh-CN" sz="2000" smtClean="0"/>
              <a:t>App</a:t>
            </a:r>
            <a:r>
              <a:rPr lang="zh-CN" altLang="en-US" sz="2000" smtClean="0"/>
              <a:t>等多种不同类型的界面；       （</a:t>
            </a:r>
            <a:r>
              <a:rPr lang="en-US" altLang="zh-CN" sz="2000" smtClean="0"/>
              <a:t>3</a:t>
            </a:r>
            <a:r>
              <a:rPr lang="zh-CN" altLang="en-US" sz="2000" smtClean="0"/>
              <a:t>）考虑到将来功能的扩展，需要系统支持界面的定制以及动态生成等功能，以降低系统维护和新功能发布的成本。       经过对需求的讨论，该银行初步决定采用</a:t>
            </a:r>
            <a:r>
              <a:rPr lang="en-US" altLang="zh-CN" sz="2000" smtClean="0"/>
              <a:t>MVC</a:t>
            </a:r>
            <a:r>
              <a:rPr lang="zh-CN" altLang="en-US" sz="2000" smtClean="0"/>
              <a:t>模式设计该个人银行系统的表现层，采用</a:t>
            </a:r>
            <a:r>
              <a:rPr lang="en-US" altLang="zh-CN" sz="2000" smtClean="0"/>
              <a:t>XML</a:t>
            </a:r>
            <a:r>
              <a:rPr lang="zh-CN" altLang="en-US" sz="2000" smtClean="0"/>
              <a:t>作为</a:t>
            </a:r>
            <a:r>
              <a:rPr lang="en-US" altLang="zh-CN" sz="2000" smtClean="0"/>
              <a:t>GUI</a:t>
            </a:r>
            <a:r>
              <a:rPr lang="zh-CN" altLang="en-US" sz="2000" smtClean="0"/>
              <a:t>的描述语言，并应用</a:t>
            </a:r>
            <a:r>
              <a:rPr lang="en-US" altLang="zh-CN" sz="2000" smtClean="0"/>
              <a:t>XML</a:t>
            </a:r>
            <a:r>
              <a:rPr lang="zh-CN" altLang="en-US" sz="2000" smtClean="0"/>
              <a:t>的界面管理技术来实现灵活的界面配置、界面动态生成和界面定制。</a:t>
            </a:r>
          </a:p>
        </p:txBody>
      </p:sp>
      <p:sp>
        <p:nvSpPr>
          <p:cNvPr id="4" name="灯片编号占位符 3"/>
          <p:cNvSpPr>
            <a:spLocks noGrp="1"/>
          </p:cNvSpPr>
          <p:nvPr>
            <p:ph type="sldNum" sz="quarter" idx="10"/>
          </p:nvPr>
        </p:nvSpPr>
        <p:spPr/>
        <p:txBody>
          <a:bodyPr/>
          <a:lstStyle/>
          <a:p>
            <a:pPr>
              <a:defRPr/>
            </a:pPr>
            <a:fld id="{B3B69E64-87E9-4DC9-AC8C-C4B53294498F}" type="slidenum">
              <a:rPr lang="en-US" altLang="zh-CN" smtClean="0"/>
              <a:pPr>
                <a:defRPr/>
              </a:pPr>
              <a:t>17</a:t>
            </a:fld>
            <a:endParaRPr lang="en-US" altLang="zh-CN"/>
          </a:p>
        </p:txBody>
      </p:sp>
      <p:sp>
        <p:nvSpPr>
          <p:cNvPr id="5" name="标题 4"/>
          <p:cNvSpPr>
            <a:spLocks noGrp="1"/>
          </p:cNvSpPr>
          <p:nvPr>
            <p:ph type="title"/>
          </p:nvPr>
        </p:nvSpPr>
        <p:spPr/>
        <p:txBody>
          <a:bodyPr>
            <a:spAutoFit/>
          </a:bodyPr>
          <a:lstStyle/>
          <a:p>
            <a:pPr>
              <a:defRPr/>
            </a:pPr>
            <a:r>
              <a:rPr dirty="0" smtClean="0"/>
              <a:t>考试科目</a:t>
            </a:r>
            <a:r>
              <a:rPr lang="en-US" altLang="zh-CN" dirty="0" smtClean="0"/>
              <a:t>2</a:t>
            </a:r>
            <a:r>
              <a:rPr dirty="0" smtClean="0"/>
              <a:t>：系统架构设计案例分析</a:t>
            </a:r>
            <a:endParaRPr dirty="0"/>
          </a:p>
        </p:txBody>
      </p:sp>
      <p:pic>
        <p:nvPicPr>
          <p:cNvPr id="2560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4575175"/>
            <a:ext cx="3475038"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dirty="0">
                <a:effectLst>
                  <a:outerShdw blurRad="38100" dist="38100" dir="2700000" algn="tl">
                    <a:srgbClr val="C0C0C0"/>
                  </a:outerShdw>
                </a:effectLst>
              </a:rPr>
              <a:t>从设计模式到软件架构</a:t>
            </a:r>
            <a:endParaRPr dirty="0"/>
          </a:p>
        </p:txBody>
      </p:sp>
      <p:sp>
        <p:nvSpPr>
          <p:cNvPr id="4" name="灯片编号占位符 3"/>
          <p:cNvSpPr>
            <a:spLocks noGrp="1"/>
          </p:cNvSpPr>
          <p:nvPr>
            <p:ph type="sldNum" sz="quarter" idx="10"/>
          </p:nvPr>
        </p:nvSpPr>
        <p:spPr/>
        <p:txBody>
          <a:bodyPr/>
          <a:lstStyle/>
          <a:p>
            <a:pPr>
              <a:defRPr/>
            </a:pPr>
            <a:fld id="{3735F84D-4D80-4154-ADD3-82B42B2EDA4C}" type="slidenum">
              <a:rPr lang="en-US" altLang="zh-CN" smtClean="0"/>
              <a:pPr>
                <a:defRPr/>
              </a:pPr>
              <a:t>170</a:t>
            </a:fld>
            <a:endParaRPr lang="en-US" altLang="zh-CN"/>
          </a:p>
        </p:txBody>
      </p:sp>
      <p:pic>
        <p:nvPicPr>
          <p:cNvPr id="217092"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1557338"/>
            <a:ext cx="3316287"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3"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1557338"/>
            <a:ext cx="360045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4"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4243388"/>
            <a:ext cx="3600450"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灯片编号占位符 3"/>
          <p:cNvSpPr>
            <a:spLocks noGrp="1"/>
          </p:cNvSpPr>
          <p:nvPr>
            <p:ph type="sldNum" sz="quarter" idx="10"/>
          </p:nvPr>
        </p:nvSpPr>
        <p:spPr>
          <a:noFill/>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752A7C65-44CE-4947-ABB2-C11440F53D4B}" type="slidenum">
              <a:rPr lang="en-US" altLang="zh-CN" sz="1400" smtClean="0">
                <a:ea typeface="宋体" panose="02010600030101010101" pitchFamily="2" charset="-122"/>
              </a:rPr>
              <a:pPr>
                <a:spcBef>
                  <a:spcPct val="0"/>
                </a:spcBef>
                <a:buClrTx/>
                <a:buFontTx/>
                <a:buNone/>
              </a:pPr>
              <a:t>171</a:t>
            </a:fld>
            <a:endParaRPr lang="en-US" altLang="zh-CN" sz="1400" smtClean="0">
              <a:ea typeface="宋体" panose="02010600030101010101" pitchFamily="2" charset="-122"/>
            </a:endParaRPr>
          </a:p>
        </p:txBody>
      </p:sp>
      <p:sp>
        <p:nvSpPr>
          <p:cNvPr id="1214466" name="Rectangle 2"/>
          <p:cNvSpPr>
            <a:spLocks noGrp="1" noChangeArrowheads="1"/>
          </p:cNvSpPr>
          <p:nvPr>
            <p:ph type="title"/>
          </p:nvPr>
        </p:nvSpPr>
        <p:spPr/>
        <p:txBody>
          <a:bodyPr/>
          <a:lstStyle/>
          <a:p>
            <a:pPr>
              <a:defRPr/>
            </a:pPr>
            <a:r>
              <a:rPr dirty="0" smtClean="0">
                <a:effectLst>
                  <a:outerShdw blurRad="38100" dist="38100" dir="2700000" algn="tl">
                    <a:srgbClr val="C0C0C0"/>
                  </a:outerShdw>
                </a:effectLst>
              </a:rPr>
              <a:t>从</a:t>
            </a:r>
            <a:r>
              <a:rPr dirty="0">
                <a:effectLst>
                  <a:outerShdw blurRad="38100" dist="38100" dir="2700000" algn="tl">
                    <a:srgbClr val="C0C0C0"/>
                  </a:outerShdw>
                </a:effectLst>
              </a:rPr>
              <a:t>设计模式到软件架构</a:t>
            </a:r>
          </a:p>
        </p:txBody>
      </p:sp>
      <p:sp>
        <p:nvSpPr>
          <p:cNvPr id="1214467" name="Rectangle 3"/>
          <p:cNvSpPr>
            <a:spLocks noGrp="1" noChangeArrowheads="1"/>
          </p:cNvSpPr>
          <p:nvPr>
            <p:ph type="body" idx="1"/>
          </p:nvPr>
        </p:nvSpPr>
        <p:spPr>
          <a:xfrm>
            <a:off x="523875" y="1268413"/>
            <a:ext cx="8362950" cy="4681537"/>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nSpc>
                <a:spcPct val="150000"/>
              </a:lnSpc>
            </a:pPr>
            <a:r>
              <a:rPr lang="zh-CN" altLang="en-US" sz="2400" smtClean="0"/>
              <a:t>为了设计和描述越来越复杂和庞大的软件系统，便产生了</a:t>
            </a:r>
            <a:r>
              <a:rPr lang="zh-CN" altLang="en-US" sz="2400" smtClean="0">
                <a:solidFill>
                  <a:srgbClr val="FF0000"/>
                </a:solidFill>
              </a:rPr>
              <a:t>软件架构（</a:t>
            </a:r>
            <a:r>
              <a:rPr lang="en-US" altLang="zh-CN" sz="2400" smtClean="0">
                <a:solidFill>
                  <a:srgbClr val="FF0000"/>
                </a:solidFill>
              </a:rPr>
              <a:t>Software Architecture</a:t>
            </a:r>
            <a:r>
              <a:rPr lang="zh-CN" altLang="en-US" sz="2400" smtClean="0">
                <a:solidFill>
                  <a:srgbClr val="FF0000"/>
                </a:solidFill>
              </a:rPr>
              <a:t>）</a:t>
            </a:r>
            <a:r>
              <a:rPr lang="zh-CN" altLang="en-US" sz="2400" smtClean="0"/>
              <a:t>这一概念。</a:t>
            </a:r>
          </a:p>
          <a:p>
            <a:pPr>
              <a:lnSpc>
                <a:spcPct val="150000"/>
              </a:lnSpc>
            </a:pPr>
            <a:r>
              <a:rPr lang="zh-CN" altLang="en-US" sz="2400" smtClean="0">
                <a:solidFill>
                  <a:srgbClr val="FF0000"/>
                </a:solidFill>
              </a:rPr>
              <a:t>软件架构</a:t>
            </a:r>
            <a:r>
              <a:rPr lang="zh-CN" altLang="en-US" sz="2400" smtClean="0"/>
              <a:t>为软件系统提供了一个结构、行为和属性的高级抽象，由构成系统的元素的描述、这些元素的相互作用、指导元素集成的模式以及这些模式的约束组成。</a:t>
            </a:r>
            <a:endParaRPr lang="en-US" altLang="zh-CN" sz="2400" smtClean="0"/>
          </a:p>
          <a:p>
            <a:pPr>
              <a:lnSpc>
                <a:spcPct val="150000"/>
              </a:lnSpc>
            </a:pPr>
            <a:r>
              <a:rPr lang="zh-CN" altLang="en-US" sz="2400" smtClean="0"/>
              <a:t>软件架构不仅指定了系统的</a:t>
            </a:r>
            <a:r>
              <a:rPr lang="zh-CN" altLang="en-US" sz="2400" smtClean="0">
                <a:solidFill>
                  <a:srgbClr val="FF0000"/>
                </a:solidFill>
              </a:rPr>
              <a:t>组织结构</a:t>
            </a:r>
            <a:r>
              <a:rPr lang="zh-CN" altLang="en-US" sz="2400" smtClean="0"/>
              <a:t>和</a:t>
            </a:r>
            <a:r>
              <a:rPr lang="zh-CN" altLang="en-US" sz="2400" smtClean="0">
                <a:solidFill>
                  <a:srgbClr val="FF0000"/>
                </a:solidFill>
              </a:rPr>
              <a:t>拓扑结构</a:t>
            </a:r>
            <a:r>
              <a:rPr lang="zh-CN" altLang="en-US" sz="2400" smtClean="0"/>
              <a:t>，并且显示了系统需求和构成系统的元素之间的</a:t>
            </a:r>
            <a:r>
              <a:rPr lang="zh-CN" altLang="en-US" sz="2400" smtClean="0">
                <a:solidFill>
                  <a:srgbClr val="FF0000"/>
                </a:solidFill>
              </a:rPr>
              <a:t>对应关系</a:t>
            </a:r>
            <a:r>
              <a:rPr lang="zh-CN" altLang="en-US" sz="2400" smtClean="0"/>
              <a:t>，提供了一些</a:t>
            </a:r>
            <a:r>
              <a:rPr lang="zh-CN" altLang="en-US" sz="2400" smtClean="0">
                <a:solidFill>
                  <a:srgbClr val="FF0000"/>
                </a:solidFill>
              </a:rPr>
              <a:t>设计决策</a:t>
            </a:r>
            <a:r>
              <a:rPr lang="zh-CN" altLang="en-US" sz="2400" smtClean="0"/>
              <a:t>的基本原理。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4467">
                                            <p:txEl>
                                              <p:pRg st="0" end="0"/>
                                            </p:txEl>
                                          </p:spTgt>
                                        </p:tgtEl>
                                        <p:attrNameLst>
                                          <p:attrName>style.visibility</p:attrName>
                                        </p:attrNameLst>
                                      </p:cBhvr>
                                      <p:to>
                                        <p:strVal val="visible"/>
                                      </p:to>
                                    </p:set>
                                    <p:animEffect transition="in" filter="fade">
                                      <p:cBhvr>
                                        <p:cTn id="7" dur="500"/>
                                        <p:tgtEl>
                                          <p:spTgt spid="1214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14467">
                                            <p:txEl>
                                              <p:pRg st="1" end="1"/>
                                            </p:txEl>
                                          </p:spTgt>
                                        </p:tgtEl>
                                        <p:attrNameLst>
                                          <p:attrName>style.visibility</p:attrName>
                                        </p:attrNameLst>
                                      </p:cBhvr>
                                      <p:to>
                                        <p:strVal val="visible"/>
                                      </p:to>
                                    </p:set>
                                    <p:animEffect transition="in" filter="fade">
                                      <p:cBhvr>
                                        <p:cTn id="12" dur="500"/>
                                        <p:tgtEl>
                                          <p:spTgt spid="12144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14467">
                                            <p:txEl>
                                              <p:pRg st="2" end="2"/>
                                            </p:txEl>
                                          </p:spTgt>
                                        </p:tgtEl>
                                        <p:attrNameLst>
                                          <p:attrName>style.visibility</p:attrName>
                                        </p:attrNameLst>
                                      </p:cBhvr>
                                      <p:to>
                                        <p:strVal val="visible"/>
                                      </p:to>
                                    </p:set>
                                    <p:animEffect transition="in" filter="fade">
                                      <p:cBhvr>
                                        <p:cTn id="17" dur="500"/>
                                        <p:tgtEl>
                                          <p:spTgt spid="12144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4467"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dirty="0">
                <a:effectLst>
                  <a:outerShdw blurRad="38100" dist="38100" dir="2700000" algn="tl">
                    <a:srgbClr val="C0C0C0"/>
                  </a:outerShdw>
                </a:effectLst>
              </a:rPr>
              <a:t>软件架构“</a:t>
            </a:r>
            <a:r>
              <a:rPr lang="en-US" altLang="zh-CN" dirty="0">
                <a:effectLst>
                  <a:outerShdw blurRad="38100" dist="38100" dir="2700000" algn="tl">
                    <a:srgbClr val="C0C0C0"/>
                  </a:outerShdw>
                </a:effectLst>
              </a:rPr>
              <a:t>4+1”</a:t>
            </a:r>
            <a:r>
              <a:rPr dirty="0">
                <a:effectLst>
                  <a:outerShdw blurRad="38100" dist="38100" dir="2700000" algn="tl">
                    <a:srgbClr val="C0C0C0"/>
                  </a:outerShdw>
                </a:effectLst>
              </a:rPr>
              <a:t>视图模型 </a:t>
            </a:r>
            <a:endParaRPr dirty="0"/>
          </a:p>
        </p:txBody>
      </p:sp>
      <p:pic>
        <p:nvPicPr>
          <p:cNvPr id="220163" name="内容占位符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684213" y="1589088"/>
            <a:ext cx="8229600" cy="4173537"/>
          </a:xfrm>
        </p:spPr>
      </p:pic>
      <p:sp>
        <p:nvSpPr>
          <p:cNvPr id="4" name="灯片编号占位符 3"/>
          <p:cNvSpPr>
            <a:spLocks noGrp="1"/>
          </p:cNvSpPr>
          <p:nvPr>
            <p:ph type="sldNum" sz="quarter" idx="10"/>
          </p:nvPr>
        </p:nvSpPr>
        <p:spPr/>
        <p:txBody>
          <a:bodyPr/>
          <a:lstStyle/>
          <a:p>
            <a:pPr>
              <a:defRPr/>
            </a:pPr>
            <a:fld id="{7F02FA99-9A8C-4CFC-AB39-71C728619320}" type="slidenum">
              <a:rPr lang="en-US" altLang="zh-CN" smtClean="0"/>
              <a:pPr>
                <a:defRPr/>
              </a:pPr>
              <a:t>172</a:t>
            </a:fld>
            <a:endParaRPr lang="en-US" altLang="zh-CN"/>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灯片编号占位符 3"/>
          <p:cNvSpPr>
            <a:spLocks noGrp="1"/>
          </p:cNvSpPr>
          <p:nvPr>
            <p:ph type="sldNum" sz="quarter" idx="10"/>
          </p:nvPr>
        </p:nvSpPr>
        <p:spPr>
          <a:noFill/>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6FBF50BE-976A-44EC-BDE9-25F712E0E63A}" type="slidenum">
              <a:rPr lang="en-US" altLang="zh-CN" sz="1400" smtClean="0">
                <a:ea typeface="宋体" panose="02010600030101010101" pitchFamily="2" charset="-122"/>
              </a:rPr>
              <a:pPr>
                <a:spcBef>
                  <a:spcPct val="0"/>
                </a:spcBef>
                <a:buClrTx/>
                <a:buFontTx/>
                <a:buNone/>
              </a:pPr>
              <a:t>173</a:t>
            </a:fld>
            <a:endParaRPr lang="en-US" altLang="zh-CN" sz="1400" smtClean="0">
              <a:ea typeface="宋体" panose="02010600030101010101" pitchFamily="2" charset="-122"/>
            </a:endParaRPr>
          </a:p>
        </p:txBody>
      </p:sp>
      <p:sp>
        <p:nvSpPr>
          <p:cNvPr id="1220610"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dirty="0" smtClean="0">
                <a:effectLst>
                  <a:outerShdw blurRad="38100" dist="38100" dir="2700000" algn="tl">
                    <a:srgbClr val="C0C0C0"/>
                  </a:outerShdw>
                </a:effectLst>
              </a:rPr>
              <a:t>经典</a:t>
            </a:r>
            <a:r>
              <a:rPr dirty="0">
                <a:effectLst>
                  <a:outerShdw blurRad="38100" dist="38100" dir="2700000" algn="tl">
                    <a:srgbClr val="C0C0C0"/>
                  </a:outerShdw>
                </a:effectLst>
              </a:rPr>
              <a:t>软件架构模式 </a:t>
            </a:r>
          </a:p>
        </p:txBody>
      </p:sp>
      <p:sp>
        <p:nvSpPr>
          <p:cNvPr id="217092" name="Rectangle 3"/>
          <p:cNvSpPr>
            <a:spLocks noGrp="1" noChangeArrowheads="1"/>
          </p:cNvSpPr>
          <p:nvPr>
            <p:ph type="body" idx="1"/>
          </p:nvPr>
        </p:nvSpPr>
        <p:spPr/>
        <p:txBody>
          <a:bodyPr/>
          <a:lstStyle/>
          <a:p>
            <a:r>
              <a:rPr lang="zh-CN" altLang="en-US" smtClean="0"/>
              <a:t>经典软件架构模式</a:t>
            </a:r>
          </a:p>
          <a:p>
            <a:r>
              <a:rPr lang="zh-CN" altLang="en-US" smtClean="0"/>
              <a:t>管道和过滤器模式</a:t>
            </a:r>
          </a:p>
          <a:p>
            <a:r>
              <a:rPr lang="zh-CN" altLang="en-US" smtClean="0"/>
              <a:t>面向对象模式</a:t>
            </a:r>
          </a:p>
          <a:p>
            <a:r>
              <a:rPr lang="zh-CN" altLang="en-US" smtClean="0"/>
              <a:t>分层模式</a:t>
            </a:r>
          </a:p>
          <a:p>
            <a:r>
              <a:rPr lang="zh-CN" altLang="en-US" smtClean="0"/>
              <a:t>知识库模式</a:t>
            </a:r>
            <a:endParaRPr lang="en-US" altLang="zh-CN" smtClean="0"/>
          </a:p>
          <a:p>
            <a:r>
              <a:rPr lang="en-US" altLang="zh-CN" smtClean="0"/>
              <a:t>C/S</a:t>
            </a:r>
            <a:r>
              <a:rPr lang="zh-CN" altLang="en-US" smtClean="0"/>
              <a:t>模式</a:t>
            </a:r>
            <a:endParaRPr lang="en-US" altLang="zh-CN" smtClean="0"/>
          </a:p>
          <a:p>
            <a:r>
              <a:rPr lang="zh-CN" altLang="en-US" smtClean="0"/>
              <a:t>构件模式</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3500438"/>
            <a:ext cx="511492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17092">
                                            <p:txEl>
                                              <p:pRg st="1" end="1"/>
                                            </p:txEl>
                                          </p:spTgt>
                                        </p:tgtEl>
                                        <p:attrNameLst>
                                          <p:attrName>style.visibility</p:attrName>
                                        </p:attrNameLst>
                                      </p:cBhvr>
                                      <p:to>
                                        <p:strVal val="visible"/>
                                      </p:to>
                                    </p:set>
                                    <p:animEffect transition="in" filter="fade">
                                      <p:cBhvr>
                                        <p:cTn id="7" dur="500"/>
                                        <p:tgtEl>
                                          <p:spTgt spid="21709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17092">
                                            <p:txEl>
                                              <p:pRg st="2" end="2"/>
                                            </p:txEl>
                                          </p:spTgt>
                                        </p:tgtEl>
                                        <p:attrNameLst>
                                          <p:attrName>style.visibility</p:attrName>
                                        </p:attrNameLst>
                                      </p:cBhvr>
                                      <p:to>
                                        <p:strVal val="visible"/>
                                      </p:to>
                                    </p:set>
                                    <p:animEffect transition="in" filter="fade">
                                      <p:cBhvr>
                                        <p:cTn id="12" dur="500"/>
                                        <p:tgtEl>
                                          <p:spTgt spid="21709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17092">
                                            <p:txEl>
                                              <p:pRg st="3" end="3"/>
                                            </p:txEl>
                                          </p:spTgt>
                                        </p:tgtEl>
                                        <p:attrNameLst>
                                          <p:attrName>style.visibility</p:attrName>
                                        </p:attrNameLst>
                                      </p:cBhvr>
                                      <p:to>
                                        <p:strVal val="visible"/>
                                      </p:to>
                                    </p:set>
                                    <p:animEffect transition="in" filter="fade">
                                      <p:cBhvr>
                                        <p:cTn id="17" dur="500"/>
                                        <p:tgtEl>
                                          <p:spTgt spid="217092">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7092">
                                            <p:txEl>
                                              <p:pRg st="4" end="4"/>
                                            </p:txEl>
                                          </p:spTgt>
                                        </p:tgtEl>
                                        <p:attrNameLst>
                                          <p:attrName>style.visibility</p:attrName>
                                        </p:attrNameLst>
                                      </p:cBhvr>
                                      <p:to>
                                        <p:strVal val="visible"/>
                                      </p:to>
                                    </p:set>
                                    <p:animEffect transition="in" filter="fade">
                                      <p:cBhvr>
                                        <p:cTn id="22" dur="500"/>
                                        <p:tgtEl>
                                          <p:spTgt spid="21709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17092">
                                            <p:txEl>
                                              <p:pRg st="5" end="5"/>
                                            </p:txEl>
                                          </p:spTgt>
                                        </p:tgtEl>
                                        <p:attrNameLst>
                                          <p:attrName>style.visibility</p:attrName>
                                        </p:attrNameLst>
                                      </p:cBhvr>
                                      <p:to>
                                        <p:strVal val="visible"/>
                                      </p:to>
                                    </p:set>
                                    <p:animEffect transition="in" filter="fade">
                                      <p:cBhvr>
                                        <p:cTn id="27" dur="500"/>
                                        <p:tgtEl>
                                          <p:spTgt spid="217092">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217092">
                                            <p:txEl>
                                              <p:pRg st="6" end="6"/>
                                            </p:txEl>
                                          </p:spTgt>
                                        </p:tgtEl>
                                        <p:attrNameLst>
                                          <p:attrName>style.visibility</p:attrName>
                                        </p:attrNameLst>
                                      </p:cBhvr>
                                      <p:to>
                                        <p:strVal val="visible"/>
                                      </p:to>
                                    </p:set>
                                    <p:animEffect transition="in" filter="fade">
                                      <p:cBhvr>
                                        <p:cTn id="32" dur="500"/>
                                        <p:tgtEl>
                                          <p:spTgt spid="217092">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标题 1"/>
          <p:cNvSpPr>
            <a:spLocks noGrp="1"/>
          </p:cNvSpPr>
          <p:nvPr>
            <p:ph type="title"/>
          </p:nvPr>
        </p:nvSpPr>
        <p:spPr/>
        <p:txBody>
          <a:bodyPr/>
          <a:lstStyle/>
          <a:p>
            <a:pPr>
              <a:defRPr/>
            </a:pPr>
            <a:r>
              <a:rPr smtClean="0"/>
              <a:t>课堂练习</a:t>
            </a:r>
            <a:r>
              <a:rPr lang="en-US" altLang="zh-CN" smtClean="0"/>
              <a:t>——</a:t>
            </a:r>
            <a:r>
              <a:rPr smtClean="0"/>
              <a:t>选择题</a:t>
            </a:r>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en-US" altLang="zh-CN" dirty="0" smtClean="0"/>
              <a:t>1 </a:t>
            </a:r>
            <a:r>
              <a:rPr lang="zh-CN" altLang="en-US" dirty="0" smtClean="0"/>
              <a:t>在软件生命周期中，能准确确定软件系统的体系结构的功能阶段是（    ） </a:t>
            </a:r>
          </a:p>
          <a:p>
            <a:pPr marL="514350" indent="-514350">
              <a:buFont typeface="+mj-lt"/>
              <a:buAutoNum type="alphaUcPeriod"/>
              <a:defRPr/>
            </a:pPr>
            <a:r>
              <a:rPr lang="zh-CN" altLang="en-US" dirty="0" smtClean="0"/>
              <a:t>概要设计 </a:t>
            </a:r>
          </a:p>
          <a:p>
            <a:pPr marL="514350" indent="-514350">
              <a:buFont typeface="+mj-lt"/>
              <a:buAutoNum type="alphaUcPeriod"/>
              <a:defRPr/>
            </a:pPr>
            <a:r>
              <a:rPr lang="zh-CN" altLang="en-US" dirty="0" smtClean="0"/>
              <a:t>详细设计 </a:t>
            </a:r>
          </a:p>
          <a:p>
            <a:pPr marL="514350" indent="-514350">
              <a:buFont typeface="+mj-lt"/>
              <a:buAutoNum type="alphaUcPeriod"/>
              <a:defRPr/>
            </a:pPr>
            <a:r>
              <a:rPr lang="zh-CN" altLang="en-US" dirty="0" smtClean="0"/>
              <a:t>需求分析 </a:t>
            </a:r>
          </a:p>
          <a:p>
            <a:pPr marL="514350" indent="-514350">
              <a:buFont typeface="+mj-lt"/>
              <a:buAutoNum type="alphaUcPeriod"/>
              <a:defRPr/>
            </a:pPr>
            <a:r>
              <a:rPr lang="zh-CN" altLang="en-US" dirty="0" smtClean="0"/>
              <a:t>可行性分析 </a:t>
            </a:r>
          </a:p>
        </p:txBody>
      </p:sp>
      <p:sp>
        <p:nvSpPr>
          <p:cNvPr id="5" name="文本框 4"/>
          <p:cNvSpPr txBox="1">
            <a:spLocks noChangeArrowheads="1"/>
          </p:cNvSpPr>
          <p:nvPr/>
        </p:nvSpPr>
        <p:spPr bwMode="auto">
          <a:xfrm>
            <a:off x="1763713" y="6116638"/>
            <a:ext cx="19970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黑体" panose="02010609060101010101" pitchFamily="49" charset="-122"/>
              </a:rPr>
              <a:t>参考答案：</a:t>
            </a:r>
            <a:r>
              <a:rPr lang="en-US" altLang="zh-CN" sz="2400">
                <a:ea typeface="宋体" panose="02010600030101010101" pitchFamily="2" charset="-122"/>
              </a:rPr>
              <a:t>A </a:t>
            </a:r>
            <a:endParaRPr lang="zh-CN" altLang="en-US" sz="2400">
              <a:ea typeface="宋体" panose="02010600030101010101" pitchFamily="2" charset="-122"/>
            </a:endParaRPr>
          </a:p>
          <a:p>
            <a:pPr>
              <a:spcBef>
                <a:spcPct val="0"/>
              </a:spcBef>
              <a:buClrTx/>
              <a:buFontTx/>
              <a:buNone/>
            </a:pPr>
            <a:endParaRPr lang="zh-CN" altLang="en-US" sz="2400">
              <a:solidFill>
                <a:srgbClr val="FF0000"/>
              </a:solidFill>
              <a:latin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6688CE28-A389-473A-8676-BD9516CCCE36}" type="slidenum">
              <a:rPr lang="en-US" altLang="zh-CN"/>
              <a:pPr>
                <a:defRPr/>
              </a:pPr>
              <a:t>174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标题 1"/>
          <p:cNvSpPr>
            <a:spLocks noGrp="1"/>
          </p:cNvSpPr>
          <p:nvPr>
            <p:ph type="title"/>
          </p:nvPr>
        </p:nvSpPr>
        <p:spPr/>
        <p:txBody>
          <a:bodyPr/>
          <a:lstStyle/>
          <a:p>
            <a:pPr>
              <a:defRPr/>
            </a:pPr>
            <a:r>
              <a:rPr smtClean="0"/>
              <a:t>课堂练习</a:t>
            </a:r>
            <a:r>
              <a:rPr lang="en-US" altLang="zh-CN" smtClean="0"/>
              <a:t>——</a:t>
            </a:r>
            <a:r>
              <a:rPr smtClean="0"/>
              <a:t>选择题</a:t>
            </a:r>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en-US" altLang="zh-CN" dirty="0" smtClean="0"/>
              <a:t>2 </a:t>
            </a:r>
            <a:r>
              <a:rPr lang="zh-CN" altLang="en-US" dirty="0" smtClean="0"/>
              <a:t>软件开发工具是协助开发人员进行软件开发活动所使用的软件或环境。下面不是软件开发工具的是（    ）。 </a:t>
            </a:r>
          </a:p>
          <a:p>
            <a:pPr marL="514350" indent="-514350">
              <a:buFont typeface="+mj-lt"/>
              <a:buAutoNum type="alphaUcPeriod"/>
              <a:defRPr/>
            </a:pPr>
            <a:r>
              <a:rPr lang="zh-CN" altLang="en-US" dirty="0"/>
              <a:t>维护工具 </a:t>
            </a:r>
          </a:p>
          <a:p>
            <a:pPr marL="514350" indent="-514350">
              <a:buFont typeface="+mj-lt"/>
              <a:buAutoNum type="alphaUcPeriod"/>
              <a:defRPr/>
            </a:pPr>
            <a:r>
              <a:rPr lang="zh-CN" altLang="en-US" dirty="0"/>
              <a:t>编码工具 </a:t>
            </a:r>
          </a:p>
          <a:p>
            <a:pPr marL="514350" indent="-514350">
              <a:buFont typeface="+mj-lt"/>
              <a:buAutoNum type="alphaUcPeriod"/>
              <a:defRPr/>
            </a:pPr>
            <a:r>
              <a:rPr lang="zh-CN" altLang="en-US" dirty="0"/>
              <a:t>测试工具 </a:t>
            </a:r>
          </a:p>
          <a:p>
            <a:pPr marL="514350" indent="-514350">
              <a:buFont typeface="+mj-lt"/>
              <a:buAutoNum type="alphaUcPeriod"/>
              <a:defRPr/>
            </a:pPr>
            <a:r>
              <a:rPr lang="zh-CN" altLang="en-US" dirty="0"/>
              <a:t>需求分析工具 </a:t>
            </a:r>
          </a:p>
          <a:p>
            <a:pPr marL="0" indent="0">
              <a:buFont typeface="Wingdings" panose="05000000000000000000" pitchFamily="2" charset="2"/>
              <a:buNone/>
              <a:defRPr/>
            </a:pPr>
            <a:r>
              <a:rPr lang="en-US" altLang="zh-CN" dirty="0" smtClean="0"/>
              <a:t> </a:t>
            </a:r>
            <a:endParaRPr lang="zh-CN" altLang="en-US" dirty="0"/>
          </a:p>
        </p:txBody>
      </p:sp>
      <p:sp>
        <p:nvSpPr>
          <p:cNvPr id="5" name="文本框 4"/>
          <p:cNvSpPr txBox="1">
            <a:spLocks noChangeArrowheads="1"/>
          </p:cNvSpPr>
          <p:nvPr/>
        </p:nvSpPr>
        <p:spPr bwMode="auto">
          <a:xfrm>
            <a:off x="1763713" y="6116638"/>
            <a:ext cx="1928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黑体" panose="02010609060101010101" pitchFamily="49" charset="-122"/>
              </a:rPr>
              <a:t>参考答案：</a:t>
            </a:r>
            <a:r>
              <a:rPr lang="en-US" altLang="zh-CN" sz="2400">
                <a:ea typeface="宋体" panose="02010600030101010101" pitchFamily="2" charset="-122"/>
              </a:rPr>
              <a:t>A</a:t>
            </a:r>
            <a:endParaRPr lang="zh-CN" altLang="en-US" sz="2400">
              <a:solidFill>
                <a:srgbClr val="FF0000"/>
              </a:solidFill>
              <a:latin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4B468575-7323-4DEE-AB93-069A4D56F24D}" type="slidenum">
              <a:rPr lang="en-US" altLang="zh-CN"/>
              <a:pPr>
                <a:defRPr/>
              </a:pPr>
              <a:t>175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标题 1"/>
          <p:cNvSpPr>
            <a:spLocks noGrp="1"/>
          </p:cNvSpPr>
          <p:nvPr>
            <p:ph type="title"/>
          </p:nvPr>
        </p:nvSpPr>
        <p:spPr/>
        <p:txBody>
          <a:bodyPr/>
          <a:lstStyle/>
          <a:p>
            <a:pPr>
              <a:defRPr/>
            </a:pPr>
            <a:r>
              <a:rPr smtClean="0"/>
              <a:t>课堂练习</a:t>
            </a:r>
            <a:r>
              <a:rPr lang="en-US" altLang="zh-CN" smtClean="0"/>
              <a:t>——</a:t>
            </a:r>
            <a:r>
              <a:rPr smtClean="0"/>
              <a:t>选择题</a:t>
            </a:r>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en-US" altLang="zh-CN" dirty="0" smtClean="0"/>
              <a:t>3 </a:t>
            </a:r>
            <a:r>
              <a:rPr lang="zh-CN" altLang="en-US" dirty="0" smtClean="0"/>
              <a:t>下列叙述中不属于软件生命周期模型的是（    ）。 </a:t>
            </a:r>
          </a:p>
          <a:p>
            <a:pPr marL="514350" indent="-514350">
              <a:buFont typeface="+mj-lt"/>
              <a:buAutoNum type="alphaUcPeriod"/>
              <a:defRPr/>
            </a:pPr>
            <a:r>
              <a:rPr lang="zh-CN" altLang="en-US" dirty="0"/>
              <a:t>原型模型 </a:t>
            </a:r>
          </a:p>
          <a:p>
            <a:pPr marL="514350" indent="-514350">
              <a:buFont typeface="+mj-lt"/>
              <a:buAutoNum type="alphaUcPeriod"/>
              <a:defRPr/>
            </a:pPr>
            <a:r>
              <a:rPr lang="zh-CN" altLang="en-US" dirty="0"/>
              <a:t>瀑布模型 </a:t>
            </a:r>
          </a:p>
          <a:p>
            <a:pPr marL="514350" indent="-514350">
              <a:buFont typeface="+mj-lt"/>
              <a:buAutoNum type="alphaUcPeriod"/>
              <a:defRPr/>
            </a:pPr>
            <a:r>
              <a:rPr lang="zh-CN" altLang="en-US" dirty="0"/>
              <a:t>螺旋模型 </a:t>
            </a:r>
          </a:p>
          <a:p>
            <a:pPr marL="514350" indent="-514350">
              <a:buFont typeface="+mj-lt"/>
              <a:buAutoNum type="alphaUcPeriod"/>
              <a:defRPr/>
            </a:pPr>
            <a:r>
              <a:rPr lang="zh-CN" altLang="en-US" dirty="0"/>
              <a:t>快速组装模型 </a:t>
            </a:r>
          </a:p>
          <a:p>
            <a:pPr marL="0" indent="0">
              <a:buFont typeface="Wingdings" panose="05000000000000000000" pitchFamily="2" charset="2"/>
              <a:buNone/>
              <a:defRPr/>
            </a:pPr>
            <a:r>
              <a:rPr lang="en-US" altLang="zh-CN" dirty="0" smtClean="0"/>
              <a:t> </a:t>
            </a:r>
            <a:endParaRPr lang="zh-CN" altLang="en-US" dirty="0"/>
          </a:p>
        </p:txBody>
      </p:sp>
      <p:sp>
        <p:nvSpPr>
          <p:cNvPr id="5" name="文本框 4"/>
          <p:cNvSpPr txBox="1">
            <a:spLocks noChangeArrowheads="1"/>
          </p:cNvSpPr>
          <p:nvPr/>
        </p:nvSpPr>
        <p:spPr bwMode="auto">
          <a:xfrm>
            <a:off x="1763713" y="6116638"/>
            <a:ext cx="1946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黑体" panose="02010609060101010101" pitchFamily="49" charset="-122"/>
              </a:rPr>
              <a:t>参考答案：</a:t>
            </a:r>
            <a:r>
              <a:rPr lang="en-US" altLang="zh-CN" sz="2400">
                <a:ea typeface="宋体" panose="02010600030101010101" pitchFamily="2" charset="-122"/>
              </a:rPr>
              <a:t>D</a:t>
            </a:r>
            <a:endParaRPr lang="zh-CN" altLang="en-US" sz="2400">
              <a:solidFill>
                <a:srgbClr val="FF0000"/>
              </a:solidFill>
              <a:latin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3B20285F-96A8-4322-8DCD-6649BCDFD707}" type="slidenum">
              <a:rPr lang="en-US" altLang="zh-CN"/>
              <a:pPr>
                <a:defRPr/>
              </a:pPr>
              <a:t>176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标题 1"/>
          <p:cNvSpPr>
            <a:spLocks noGrp="1"/>
          </p:cNvSpPr>
          <p:nvPr>
            <p:ph type="title"/>
          </p:nvPr>
        </p:nvSpPr>
        <p:spPr/>
        <p:txBody>
          <a:bodyPr/>
          <a:lstStyle/>
          <a:p>
            <a:pPr>
              <a:defRPr/>
            </a:pPr>
            <a:r>
              <a:rPr smtClean="0"/>
              <a:t>课堂练习</a:t>
            </a:r>
            <a:r>
              <a:rPr lang="en-US" altLang="zh-CN" smtClean="0"/>
              <a:t>——</a:t>
            </a:r>
            <a:r>
              <a:rPr smtClean="0"/>
              <a:t>选择题</a:t>
            </a:r>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en-US" altLang="zh-CN" dirty="0" smtClean="0"/>
              <a:t>4 </a:t>
            </a:r>
            <a:r>
              <a:rPr lang="zh-CN" altLang="en-US" dirty="0" smtClean="0"/>
              <a:t>软件设计中，用抽象和分解的目的是（    ）。 </a:t>
            </a:r>
          </a:p>
          <a:p>
            <a:pPr marL="514350" indent="-514350">
              <a:buFont typeface="+mj-lt"/>
              <a:buAutoNum type="alphaUcPeriod"/>
              <a:defRPr/>
            </a:pPr>
            <a:r>
              <a:rPr lang="zh-CN" altLang="en-US" dirty="0"/>
              <a:t>提高易读性 </a:t>
            </a:r>
          </a:p>
          <a:p>
            <a:pPr marL="514350" indent="-514350">
              <a:buFont typeface="+mj-lt"/>
              <a:buAutoNum type="alphaUcPeriod"/>
              <a:defRPr/>
            </a:pPr>
            <a:r>
              <a:rPr lang="zh-CN" altLang="en-US" dirty="0"/>
              <a:t>降低复杂性 </a:t>
            </a:r>
          </a:p>
          <a:p>
            <a:pPr marL="514350" indent="-514350">
              <a:buFont typeface="+mj-lt"/>
              <a:buAutoNum type="alphaUcPeriod"/>
              <a:defRPr/>
            </a:pPr>
            <a:r>
              <a:rPr lang="zh-CN" altLang="en-US" dirty="0"/>
              <a:t>增加内聚性 </a:t>
            </a:r>
          </a:p>
          <a:p>
            <a:pPr marL="514350" indent="-514350">
              <a:buFont typeface="+mj-lt"/>
              <a:buAutoNum type="alphaUcPeriod"/>
              <a:defRPr/>
            </a:pPr>
            <a:r>
              <a:rPr lang="zh-CN" altLang="en-US" dirty="0"/>
              <a:t>降低耦合性 </a:t>
            </a:r>
          </a:p>
          <a:p>
            <a:pPr marL="0" indent="0">
              <a:buFont typeface="Wingdings" panose="05000000000000000000" pitchFamily="2" charset="2"/>
              <a:buNone/>
              <a:defRPr/>
            </a:pPr>
            <a:r>
              <a:rPr lang="en-US" altLang="zh-CN" dirty="0" smtClean="0"/>
              <a:t> </a:t>
            </a:r>
            <a:endParaRPr lang="zh-CN" altLang="en-US" dirty="0"/>
          </a:p>
        </p:txBody>
      </p:sp>
      <p:sp>
        <p:nvSpPr>
          <p:cNvPr id="5" name="文本框 4"/>
          <p:cNvSpPr txBox="1">
            <a:spLocks noChangeArrowheads="1"/>
          </p:cNvSpPr>
          <p:nvPr/>
        </p:nvSpPr>
        <p:spPr bwMode="auto">
          <a:xfrm>
            <a:off x="1763713" y="6116638"/>
            <a:ext cx="1928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黑体" panose="02010609060101010101" pitchFamily="49" charset="-122"/>
              </a:rPr>
              <a:t>参考答案：</a:t>
            </a:r>
            <a:r>
              <a:rPr lang="en-US" altLang="zh-CN" sz="2400">
                <a:ea typeface="宋体" panose="02010600030101010101" pitchFamily="2" charset="-122"/>
              </a:rPr>
              <a:t>B</a:t>
            </a:r>
            <a:endParaRPr lang="zh-CN" altLang="en-US" sz="2400">
              <a:solidFill>
                <a:srgbClr val="FF0000"/>
              </a:solidFill>
              <a:latin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54BD8135-AB14-4165-A7B4-450214BC95D9}" type="slidenum">
              <a:rPr lang="en-US" altLang="zh-CN"/>
              <a:pPr>
                <a:defRPr/>
              </a:pPr>
              <a:t>177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标题 1"/>
          <p:cNvSpPr>
            <a:spLocks noGrp="1"/>
          </p:cNvSpPr>
          <p:nvPr>
            <p:ph type="title"/>
          </p:nvPr>
        </p:nvSpPr>
        <p:spPr/>
        <p:txBody>
          <a:bodyPr/>
          <a:lstStyle/>
          <a:p>
            <a:pPr>
              <a:defRPr/>
            </a:pPr>
            <a:r>
              <a:rPr smtClean="0"/>
              <a:t>课堂练习</a:t>
            </a:r>
            <a:r>
              <a:rPr lang="en-US" altLang="zh-CN" smtClean="0"/>
              <a:t>——</a:t>
            </a:r>
            <a:r>
              <a:rPr smtClean="0"/>
              <a:t>选择题</a:t>
            </a:r>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en-US" altLang="zh-CN" dirty="0" smtClean="0"/>
              <a:t>5 </a:t>
            </a:r>
            <a:r>
              <a:rPr lang="zh-CN" altLang="en-US" dirty="0" smtClean="0"/>
              <a:t>软件生命周期中所花费用最多的阶段是（    ）。    </a:t>
            </a:r>
          </a:p>
          <a:p>
            <a:pPr marL="514350" indent="-514350">
              <a:buFont typeface="+mj-lt"/>
              <a:buAutoNum type="alphaUcPeriod"/>
              <a:defRPr/>
            </a:pPr>
            <a:r>
              <a:rPr lang="zh-CN" altLang="en-US" dirty="0"/>
              <a:t>详细设计 </a:t>
            </a:r>
          </a:p>
          <a:p>
            <a:pPr marL="514350" indent="-514350">
              <a:buFont typeface="+mj-lt"/>
              <a:buAutoNum type="alphaUcPeriod"/>
              <a:defRPr/>
            </a:pPr>
            <a:r>
              <a:rPr lang="zh-CN" altLang="en-US" dirty="0"/>
              <a:t>软件编码 </a:t>
            </a:r>
          </a:p>
          <a:p>
            <a:pPr marL="514350" indent="-514350">
              <a:buFont typeface="+mj-lt"/>
              <a:buAutoNum type="alphaUcPeriod"/>
              <a:defRPr/>
            </a:pPr>
            <a:r>
              <a:rPr lang="zh-CN" altLang="en-US" dirty="0"/>
              <a:t>概要设计 </a:t>
            </a:r>
          </a:p>
          <a:p>
            <a:pPr marL="514350" indent="-514350">
              <a:buFont typeface="+mj-lt"/>
              <a:buAutoNum type="alphaUcPeriod"/>
              <a:defRPr/>
            </a:pPr>
            <a:r>
              <a:rPr lang="zh-CN" altLang="en-US" dirty="0"/>
              <a:t>软件测试和维护 </a:t>
            </a:r>
          </a:p>
          <a:p>
            <a:pPr marL="0" indent="0">
              <a:buFont typeface="Wingdings" panose="05000000000000000000" pitchFamily="2" charset="2"/>
              <a:buNone/>
              <a:defRPr/>
            </a:pPr>
            <a:r>
              <a:rPr lang="en-US" altLang="zh-CN" dirty="0" smtClean="0"/>
              <a:t> </a:t>
            </a:r>
            <a:endParaRPr lang="zh-CN" altLang="en-US" dirty="0"/>
          </a:p>
        </p:txBody>
      </p:sp>
      <p:sp>
        <p:nvSpPr>
          <p:cNvPr id="5" name="文本框 4"/>
          <p:cNvSpPr txBox="1">
            <a:spLocks noChangeArrowheads="1"/>
          </p:cNvSpPr>
          <p:nvPr/>
        </p:nvSpPr>
        <p:spPr bwMode="auto">
          <a:xfrm>
            <a:off x="1763713" y="6116638"/>
            <a:ext cx="1946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黑体" panose="02010609060101010101" pitchFamily="49" charset="-122"/>
              </a:rPr>
              <a:t>参考答案：</a:t>
            </a:r>
            <a:r>
              <a:rPr lang="en-US" altLang="zh-CN" sz="2400">
                <a:ea typeface="宋体" panose="02010600030101010101" pitchFamily="2" charset="-122"/>
              </a:rPr>
              <a:t>D</a:t>
            </a:r>
            <a:endParaRPr lang="zh-CN" altLang="en-US" sz="2400">
              <a:solidFill>
                <a:srgbClr val="FF0000"/>
              </a:solidFill>
              <a:latin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998C8ADB-784C-4A5D-BECF-FEDEE100E0FA}" type="slidenum">
              <a:rPr lang="en-US" altLang="zh-CN"/>
              <a:pPr>
                <a:defRPr/>
              </a:pPr>
              <a:t>178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标题 1"/>
          <p:cNvSpPr>
            <a:spLocks noGrp="1"/>
          </p:cNvSpPr>
          <p:nvPr>
            <p:ph type="title"/>
          </p:nvPr>
        </p:nvSpPr>
        <p:spPr/>
        <p:txBody>
          <a:bodyPr/>
          <a:lstStyle/>
          <a:p>
            <a:pPr>
              <a:defRPr/>
            </a:pPr>
            <a:r>
              <a:rPr smtClean="0"/>
              <a:t>课堂练习</a:t>
            </a:r>
            <a:r>
              <a:rPr lang="en-US" altLang="zh-CN" smtClean="0"/>
              <a:t>——</a:t>
            </a:r>
            <a:r>
              <a:rPr smtClean="0"/>
              <a:t>选择题</a:t>
            </a:r>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en-US" altLang="zh-CN" dirty="0" smtClean="0"/>
              <a:t>6 </a:t>
            </a:r>
            <a:r>
              <a:rPr lang="zh-CN" altLang="en-US" dirty="0" smtClean="0"/>
              <a:t>开发软件时对提高开发人员工作效率至关重要的是（    ）。 </a:t>
            </a:r>
          </a:p>
          <a:p>
            <a:pPr marL="514350" indent="-514350">
              <a:buFont typeface="+mj-lt"/>
              <a:buAutoNum type="alphaUcPeriod"/>
              <a:defRPr/>
            </a:pPr>
            <a:r>
              <a:rPr lang="zh-CN" altLang="en-US" dirty="0"/>
              <a:t>操作系统的资源管理功能 </a:t>
            </a:r>
          </a:p>
          <a:p>
            <a:pPr marL="514350" indent="-514350">
              <a:buFont typeface="+mj-lt"/>
              <a:buAutoNum type="alphaUcPeriod"/>
              <a:defRPr/>
            </a:pPr>
            <a:r>
              <a:rPr lang="zh-CN" altLang="en-US" dirty="0"/>
              <a:t>先进的软件开发工具和环境 </a:t>
            </a:r>
          </a:p>
          <a:p>
            <a:pPr marL="514350" indent="-514350">
              <a:buFont typeface="+mj-lt"/>
              <a:buAutoNum type="alphaUcPeriod"/>
              <a:defRPr/>
            </a:pPr>
            <a:r>
              <a:rPr lang="zh-CN" altLang="en-US" dirty="0"/>
              <a:t>程序人员的数量 </a:t>
            </a:r>
          </a:p>
          <a:p>
            <a:pPr marL="514350" indent="-514350">
              <a:buFont typeface="+mj-lt"/>
              <a:buAutoNum type="alphaUcPeriod"/>
              <a:defRPr/>
            </a:pPr>
            <a:r>
              <a:rPr lang="zh-CN" altLang="en-US" dirty="0"/>
              <a:t>计算机的并行处理能力 </a:t>
            </a:r>
          </a:p>
          <a:p>
            <a:pPr marL="0" indent="0">
              <a:buFont typeface="Wingdings" panose="05000000000000000000" pitchFamily="2" charset="2"/>
              <a:buNone/>
              <a:defRPr/>
            </a:pPr>
            <a:r>
              <a:rPr lang="en-US" altLang="zh-CN" dirty="0" smtClean="0"/>
              <a:t> </a:t>
            </a:r>
          </a:p>
          <a:p>
            <a:pPr marL="0" indent="0">
              <a:buFont typeface="Wingdings" panose="05000000000000000000" pitchFamily="2" charset="2"/>
              <a:buNone/>
              <a:defRPr/>
            </a:pPr>
            <a:endParaRPr lang="zh-CN" altLang="en-US" dirty="0"/>
          </a:p>
        </p:txBody>
      </p:sp>
      <p:sp>
        <p:nvSpPr>
          <p:cNvPr id="5" name="文本框 4"/>
          <p:cNvSpPr txBox="1">
            <a:spLocks noChangeArrowheads="1"/>
          </p:cNvSpPr>
          <p:nvPr/>
        </p:nvSpPr>
        <p:spPr bwMode="auto">
          <a:xfrm>
            <a:off x="1763713" y="6116638"/>
            <a:ext cx="1928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黑体" panose="02010609060101010101" pitchFamily="49" charset="-122"/>
              </a:rPr>
              <a:t>参考答案：</a:t>
            </a:r>
            <a:r>
              <a:rPr lang="en-US" altLang="zh-CN" sz="2400">
                <a:ea typeface="宋体" panose="02010600030101010101" pitchFamily="2" charset="-122"/>
              </a:rPr>
              <a:t>B</a:t>
            </a:r>
            <a:endParaRPr lang="zh-CN" altLang="en-US" sz="2400">
              <a:solidFill>
                <a:srgbClr val="FF0000"/>
              </a:solidFill>
              <a:latin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8BE692B8-516A-4B60-9C6C-F023A7BF988F}" type="slidenum">
              <a:rPr lang="en-US" altLang="zh-CN"/>
              <a:pPr>
                <a:defRPr/>
              </a:pPr>
              <a:t>179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dirty="0"/>
              <a:t>考试科目</a:t>
            </a:r>
            <a:r>
              <a:rPr lang="en-US" altLang="zh-CN" dirty="0"/>
              <a:t>3</a:t>
            </a:r>
            <a:r>
              <a:rPr dirty="0"/>
              <a:t>：系统架构设计论文 </a:t>
            </a:r>
          </a:p>
        </p:txBody>
      </p:sp>
      <p:sp>
        <p:nvSpPr>
          <p:cNvPr id="26627" name="内容占位符 2"/>
          <p:cNvSpPr>
            <a:spLocks noGrp="1"/>
          </p:cNvSpPr>
          <p:nvPr>
            <p:ph idx="1"/>
          </p:nvPr>
        </p:nvSpPr>
        <p:spPr/>
        <p:txBody>
          <a:bodyPr/>
          <a:lstStyle/>
          <a:p>
            <a:r>
              <a:rPr lang="zh-CN" altLang="en-US" smtClean="0"/>
              <a:t>试题：论企业应用系统的数据持久层架构设计。     </a:t>
            </a:r>
            <a:r>
              <a:rPr lang="zh-CN" altLang="en-US" sz="2000" smtClean="0"/>
              <a:t>数据持久层</a:t>
            </a:r>
            <a:r>
              <a:rPr lang="en-US" altLang="zh-CN" sz="2000" smtClean="0"/>
              <a:t>(Data Persistence Layer)</a:t>
            </a:r>
            <a:r>
              <a:rPr lang="zh-CN" altLang="en-US" sz="2000" smtClean="0"/>
              <a:t>通常位于企业应用系统的业务逻辑层和数据源层之间，为整个项目提供一个高层、统一、安全、并发的数据持久机制，完成对数据进行持久化的编程工作，并为系统业务逻辑层提供服务。</a:t>
            </a:r>
            <a:r>
              <a:rPr lang="en-US" altLang="zh-CN" sz="2000" smtClean="0"/>
              <a:t>…… </a:t>
            </a:r>
            <a:r>
              <a:rPr lang="zh-CN" altLang="en-US" sz="2000" smtClean="0"/>
              <a:t>当运用关系型数据库作为数据存储机制时，在业务层与数据源间加入数据持久层，能够解决对象与关系的“阻抗不匹配”问题，将对象的状态持久化存储到关系型数据库中。请围绕“企业应用系统的数据持久层架构设计”论题，依次从以下三方面进行论述。     </a:t>
            </a:r>
            <a:endParaRPr lang="en-US" altLang="zh-CN" sz="2000" smtClean="0"/>
          </a:p>
          <a:p>
            <a:pPr lvl="1"/>
            <a:r>
              <a:rPr lang="en-US" altLang="zh-CN" sz="1600" smtClean="0"/>
              <a:t>1</a:t>
            </a:r>
            <a:r>
              <a:rPr lang="zh-CN" altLang="en-US" sz="1600" smtClean="0"/>
              <a:t>．概要叙述你参与分析和设计的企业应用系统开发项目以及你所担任的主要工作。    </a:t>
            </a:r>
            <a:endParaRPr lang="en-US" altLang="zh-CN" sz="1600" smtClean="0"/>
          </a:p>
          <a:p>
            <a:pPr lvl="1"/>
            <a:r>
              <a:rPr lang="zh-CN" altLang="en-US" sz="1600" smtClean="0"/>
              <a:t> </a:t>
            </a:r>
            <a:r>
              <a:rPr lang="en-US" altLang="zh-CN" sz="1600" smtClean="0"/>
              <a:t>2</a:t>
            </a:r>
            <a:r>
              <a:rPr lang="zh-CN" altLang="en-US" sz="1600" smtClean="0"/>
              <a:t>．分析在企业应用系统的数据持久层架构设计中有哪些数据访问模式，并详细阐述每种数据访问模式的主要内容。    </a:t>
            </a:r>
            <a:endParaRPr lang="en-US" altLang="zh-CN" sz="1600" smtClean="0"/>
          </a:p>
          <a:p>
            <a:pPr lvl="1"/>
            <a:r>
              <a:rPr lang="en-US" altLang="zh-CN" sz="1600" smtClean="0"/>
              <a:t>3</a:t>
            </a:r>
            <a:r>
              <a:rPr lang="zh-CN" altLang="en-US" sz="1600" smtClean="0"/>
              <a:t>．数据持久层架构设计的好坏决定着应用程序性能的优劣，请结合实际说明在数据持久层架构设计中需要考虑哪些问题。</a:t>
            </a:r>
          </a:p>
        </p:txBody>
      </p:sp>
      <p:sp>
        <p:nvSpPr>
          <p:cNvPr id="4" name="灯片编号占位符 3"/>
          <p:cNvSpPr>
            <a:spLocks noGrp="1"/>
          </p:cNvSpPr>
          <p:nvPr>
            <p:ph type="sldNum" sz="quarter" idx="10"/>
          </p:nvPr>
        </p:nvSpPr>
        <p:spPr/>
        <p:txBody>
          <a:bodyPr/>
          <a:lstStyle/>
          <a:p>
            <a:pPr>
              <a:defRPr/>
            </a:pPr>
            <a:fld id="{6E6C8B8D-128F-4090-AE75-E9F6EE4BE892}" type="slidenum">
              <a:rPr lang="en-US" altLang="zh-CN" smtClean="0"/>
              <a:pPr>
                <a:defRPr/>
              </a:pPr>
              <a:t>18</a:t>
            </a:fld>
            <a:endParaRPr lang="en-US" altLang="zh-CN"/>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p:cNvSpPr>
            <a:spLocks noGrp="1"/>
          </p:cNvSpPr>
          <p:nvPr>
            <p:ph type="title"/>
          </p:nvPr>
        </p:nvSpPr>
        <p:spPr/>
        <p:txBody>
          <a:bodyPr/>
          <a:lstStyle/>
          <a:p>
            <a:pPr>
              <a:defRPr/>
            </a:pPr>
            <a:r>
              <a:rPr smtClean="0"/>
              <a:t>课堂练习</a:t>
            </a:r>
            <a:r>
              <a:rPr lang="en-US" altLang="zh-CN" smtClean="0"/>
              <a:t>——</a:t>
            </a:r>
            <a:r>
              <a:rPr smtClean="0"/>
              <a:t>选择题</a:t>
            </a:r>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en-US" altLang="zh-CN" dirty="0" smtClean="0"/>
              <a:t>7 </a:t>
            </a:r>
            <a:r>
              <a:rPr lang="zh-CN" altLang="en-US" dirty="0" smtClean="0"/>
              <a:t>软件工程的出现是由于（    ）。 </a:t>
            </a:r>
          </a:p>
          <a:p>
            <a:pPr marL="514350" indent="-514350">
              <a:buFont typeface="+mj-lt"/>
              <a:buAutoNum type="alphaUcPeriod"/>
              <a:defRPr/>
            </a:pPr>
            <a:r>
              <a:rPr lang="zh-CN" altLang="en-US" dirty="0"/>
              <a:t>程序设计方法学的影响 </a:t>
            </a:r>
          </a:p>
          <a:p>
            <a:pPr marL="514350" indent="-514350">
              <a:buFont typeface="+mj-lt"/>
              <a:buAutoNum type="alphaUcPeriod"/>
              <a:defRPr/>
            </a:pPr>
            <a:r>
              <a:rPr lang="zh-CN" altLang="en-US" dirty="0"/>
              <a:t>软件产业化的需要 </a:t>
            </a:r>
          </a:p>
          <a:p>
            <a:pPr marL="514350" indent="-514350">
              <a:buFont typeface="+mj-lt"/>
              <a:buAutoNum type="alphaUcPeriod"/>
              <a:defRPr/>
            </a:pPr>
            <a:r>
              <a:rPr lang="zh-CN" altLang="en-US" dirty="0"/>
              <a:t>软件危机的出现 </a:t>
            </a:r>
          </a:p>
          <a:p>
            <a:pPr marL="514350" indent="-514350">
              <a:buFont typeface="+mj-lt"/>
              <a:buAutoNum type="alphaUcPeriod"/>
              <a:defRPr/>
            </a:pPr>
            <a:r>
              <a:rPr lang="zh-CN" altLang="en-US" dirty="0"/>
              <a:t>计算机的发展 </a:t>
            </a:r>
          </a:p>
          <a:p>
            <a:pPr marL="0" indent="0">
              <a:buFont typeface="Wingdings" panose="05000000000000000000" pitchFamily="2" charset="2"/>
              <a:buNone/>
              <a:defRPr/>
            </a:pPr>
            <a:r>
              <a:rPr lang="en-US" altLang="zh-CN" dirty="0" smtClean="0"/>
              <a:t> </a:t>
            </a:r>
            <a:endParaRPr lang="zh-CN" altLang="en-US" dirty="0"/>
          </a:p>
        </p:txBody>
      </p:sp>
      <p:sp>
        <p:nvSpPr>
          <p:cNvPr id="5" name="文本框 4"/>
          <p:cNvSpPr txBox="1">
            <a:spLocks noChangeArrowheads="1"/>
          </p:cNvSpPr>
          <p:nvPr/>
        </p:nvSpPr>
        <p:spPr bwMode="auto">
          <a:xfrm>
            <a:off x="1763713" y="6116638"/>
            <a:ext cx="1946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黑体" panose="02010609060101010101" pitchFamily="49" charset="-122"/>
              </a:rPr>
              <a:t>参考答案：</a:t>
            </a:r>
            <a:r>
              <a:rPr lang="en-US" altLang="zh-CN" sz="2400">
                <a:ea typeface="宋体" panose="02010600030101010101" pitchFamily="2" charset="-122"/>
              </a:rPr>
              <a:t>C</a:t>
            </a:r>
            <a:endParaRPr lang="zh-CN" altLang="en-US" sz="2400">
              <a:solidFill>
                <a:srgbClr val="FF0000"/>
              </a:solidFill>
              <a:latin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39A70CB1-2789-4075-9048-5DAE896EF427}" type="slidenum">
              <a:rPr lang="en-US" altLang="zh-CN"/>
              <a:pPr>
                <a:defRPr/>
              </a:pPr>
              <a:t>180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标题 1"/>
          <p:cNvSpPr>
            <a:spLocks noGrp="1"/>
          </p:cNvSpPr>
          <p:nvPr>
            <p:ph type="title"/>
          </p:nvPr>
        </p:nvSpPr>
        <p:spPr/>
        <p:txBody>
          <a:bodyPr/>
          <a:lstStyle/>
          <a:p>
            <a:pPr>
              <a:defRPr/>
            </a:pPr>
            <a:r>
              <a:rPr smtClean="0"/>
              <a:t>课堂练习</a:t>
            </a:r>
            <a:r>
              <a:rPr lang="en-US" altLang="zh-CN" smtClean="0"/>
              <a:t>——</a:t>
            </a:r>
            <a:r>
              <a:rPr smtClean="0"/>
              <a:t>选择题</a:t>
            </a:r>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en-US" altLang="zh-CN" dirty="0" smtClean="0"/>
              <a:t>8 </a:t>
            </a:r>
            <a:r>
              <a:rPr lang="zh-CN" altLang="en-US" dirty="0" smtClean="0"/>
              <a:t>开发大型软件时，产生困难的根本原因是（    ）。 </a:t>
            </a:r>
          </a:p>
          <a:p>
            <a:pPr marL="514350" indent="-514350">
              <a:buFont typeface="+mj-lt"/>
              <a:buAutoNum type="alphaUcPeriod"/>
              <a:defRPr/>
            </a:pPr>
            <a:r>
              <a:rPr lang="zh-CN" altLang="en-US" dirty="0"/>
              <a:t>大系统的复杂性 </a:t>
            </a:r>
          </a:p>
          <a:p>
            <a:pPr marL="514350" indent="-514350">
              <a:buFont typeface="+mj-lt"/>
              <a:buAutoNum type="alphaUcPeriod"/>
              <a:defRPr/>
            </a:pPr>
            <a:r>
              <a:rPr lang="zh-CN" altLang="en-US" dirty="0"/>
              <a:t>人员知识不足 </a:t>
            </a:r>
          </a:p>
          <a:p>
            <a:pPr marL="514350" indent="-514350">
              <a:buFont typeface="+mj-lt"/>
              <a:buAutoNum type="alphaUcPeriod"/>
              <a:defRPr/>
            </a:pPr>
            <a:r>
              <a:rPr lang="zh-CN" altLang="en-US" dirty="0"/>
              <a:t>客观世界千变万化 </a:t>
            </a:r>
          </a:p>
          <a:p>
            <a:pPr marL="514350" indent="-514350">
              <a:buFont typeface="+mj-lt"/>
              <a:buAutoNum type="alphaUcPeriod"/>
              <a:defRPr/>
            </a:pPr>
            <a:r>
              <a:rPr lang="zh-CN" altLang="en-US" dirty="0"/>
              <a:t>时间紧、任务重 </a:t>
            </a:r>
          </a:p>
          <a:p>
            <a:pPr marL="0" indent="0">
              <a:buFont typeface="Wingdings" panose="05000000000000000000" pitchFamily="2" charset="2"/>
              <a:buNone/>
              <a:defRPr/>
            </a:pPr>
            <a:r>
              <a:rPr lang="en-US" altLang="zh-CN" dirty="0" smtClean="0"/>
              <a:t> </a:t>
            </a:r>
            <a:endParaRPr lang="zh-CN" altLang="en-US" dirty="0"/>
          </a:p>
        </p:txBody>
      </p:sp>
      <p:sp>
        <p:nvSpPr>
          <p:cNvPr id="5" name="文本框 4"/>
          <p:cNvSpPr txBox="1">
            <a:spLocks noChangeArrowheads="1"/>
          </p:cNvSpPr>
          <p:nvPr/>
        </p:nvSpPr>
        <p:spPr bwMode="auto">
          <a:xfrm>
            <a:off x="1763713" y="6116638"/>
            <a:ext cx="19288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黑体" panose="02010609060101010101" pitchFamily="49" charset="-122"/>
              </a:rPr>
              <a:t>参考答案：</a:t>
            </a:r>
            <a:r>
              <a:rPr lang="en-US" altLang="zh-CN" sz="2400">
                <a:ea typeface="宋体" panose="02010600030101010101" pitchFamily="2" charset="-122"/>
              </a:rPr>
              <a:t>A</a:t>
            </a:r>
            <a:endParaRPr lang="zh-CN" altLang="en-US" sz="2400">
              <a:solidFill>
                <a:srgbClr val="FF0000"/>
              </a:solidFill>
              <a:latin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64A84AB0-8E7B-4C80-B206-8FCD2C117AEF}" type="slidenum">
              <a:rPr lang="en-US" altLang="zh-CN"/>
              <a:pPr>
                <a:defRPr/>
              </a:pPr>
              <a:t>181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标题 1"/>
          <p:cNvSpPr>
            <a:spLocks noGrp="1"/>
          </p:cNvSpPr>
          <p:nvPr>
            <p:ph type="title"/>
          </p:nvPr>
        </p:nvSpPr>
        <p:spPr/>
        <p:txBody>
          <a:bodyPr/>
          <a:lstStyle/>
          <a:p>
            <a:pPr>
              <a:defRPr/>
            </a:pPr>
            <a:r>
              <a:rPr smtClean="0"/>
              <a:t>课堂练习</a:t>
            </a:r>
            <a:r>
              <a:rPr lang="en-US" altLang="zh-CN" smtClean="0"/>
              <a:t>——</a:t>
            </a:r>
            <a:r>
              <a:rPr smtClean="0"/>
              <a:t>选择题</a:t>
            </a:r>
          </a:p>
        </p:txBody>
      </p:sp>
      <p:sp>
        <p:nvSpPr>
          <p:cNvPr id="3" name="内容占位符 2"/>
          <p:cNvSpPr>
            <a:spLocks noGrp="1"/>
          </p:cNvSpPr>
          <p:nvPr>
            <p:ph idx="1"/>
          </p:nvPr>
        </p:nvSpPr>
        <p:spPr/>
        <p:txBody>
          <a:bodyPr/>
          <a:lstStyle/>
          <a:p>
            <a:pPr marL="0" indent="0">
              <a:buFont typeface="Wingdings" panose="05000000000000000000" pitchFamily="2" charset="2"/>
              <a:buNone/>
              <a:defRPr/>
            </a:pPr>
            <a:r>
              <a:rPr lang="en-US" altLang="zh-CN" dirty="0" smtClean="0"/>
              <a:t>9 </a:t>
            </a:r>
            <a:r>
              <a:rPr lang="zh-CN" altLang="en-US" dirty="0" smtClean="0"/>
              <a:t>软件从一个计算机系统或环境转换到另一个计算机和环境的容易程度称为（    ）。 </a:t>
            </a:r>
          </a:p>
          <a:p>
            <a:pPr marL="514350" indent="-514350">
              <a:buFont typeface="+mj-lt"/>
              <a:buAutoNum type="alphaUcPeriod"/>
              <a:defRPr/>
            </a:pPr>
            <a:r>
              <a:rPr lang="zh-CN" altLang="en-US" dirty="0"/>
              <a:t>可用性 </a:t>
            </a:r>
          </a:p>
          <a:p>
            <a:pPr marL="514350" indent="-514350">
              <a:buFont typeface="+mj-lt"/>
              <a:buAutoNum type="alphaUcPeriod"/>
              <a:defRPr/>
            </a:pPr>
            <a:r>
              <a:rPr lang="zh-CN" altLang="en-US" dirty="0"/>
              <a:t>兼容性 </a:t>
            </a:r>
          </a:p>
          <a:p>
            <a:pPr marL="514350" indent="-514350">
              <a:buFont typeface="+mj-lt"/>
              <a:buAutoNum type="alphaUcPeriod"/>
              <a:defRPr/>
            </a:pPr>
            <a:r>
              <a:rPr lang="zh-CN" altLang="en-US" dirty="0"/>
              <a:t>可靠性 </a:t>
            </a:r>
          </a:p>
          <a:p>
            <a:pPr marL="514350" indent="-514350">
              <a:buFont typeface="+mj-lt"/>
              <a:buAutoNum type="alphaUcPeriod"/>
              <a:defRPr/>
            </a:pPr>
            <a:r>
              <a:rPr lang="zh-CN" altLang="en-US" dirty="0"/>
              <a:t>可移植性 </a:t>
            </a:r>
          </a:p>
          <a:p>
            <a:pPr marL="0" indent="0">
              <a:buFont typeface="Wingdings" panose="05000000000000000000" pitchFamily="2" charset="2"/>
              <a:buNone/>
              <a:defRPr/>
            </a:pPr>
            <a:r>
              <a:rPr lang="en-US" altLang="zh-CN" dirty="0" smtClean="0"/>
              <a:t> </a:t>
            </a:r>
            <a:endParaRPr lang="zh-CN" altLang="en-US" dirty="0"/>
          </a:p>
        </p:txBody>
      </p:sp>
      <p:sp>
        <p:nvSpPr>
          <p:cNvPr id="5" name="文本框 4"/>
          <p:cNvSpPr txBox="1">
            <a:spLocks noChangeArrowheads="1"/>
          </p:cNvSpPr>
          <p:nvPr/>
        </p:nvSpPr>
        <p:spPr bwMode="auto">
          <a:xfrm>
            <a:off x="1763713" y="6116638"/>
            <a:ext cx="1946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黑体" panose="02010609060101010101" pitchFamily="49" charset="-122"/>
              </a:rPr>
              <a:t>参考答案：</a:t>
            </a:r>
            <a:r>
              <a:rPr lang="en-US" altLang="zh-CN" sz="2400">
                <a:ea typeface="宋体" panose="02010600030101010101" pitchFamily="2" charset="-122"/>
              </a:rPr>
              <a:t>D</a:t>
            </a:r>
            <a:endParaRPr lang="zh-CN" altLang="en-US" sz="2400">
              <a:solidFill>
                <a:srgbClr val="FF0000"/>
              </a:solidFill>
              <a:latin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6013EA46-8290-4D44-B6E9-8C74FDA6A257}" type="slidenum">
              <a:rPr lang="en-US" altLang="zh-CN"/>
              <a:pPr>
                <a:defRPr/>
              </a:pPr>
              <a:t>182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标题 1"/>
          <p:cNvSpPr>
            <a:spLocks noGrp="1"/>
          </p:cNvSpPr>
          <p:nvPr>
            <p:ph type="title"/>
          </p:nvPr>
        </p:nvSpPr>
        <p:spPr/>
        <p:txBody>
          <a:bodyPr/>
          <a:lstStyle/>
          <a:p>
            <a:pPr>
              <a:defRPr/>
            </a:pPr>
            <a:r>
              <a:rPr smtClean="0"/>
              <a:t>课堂练习</a:t>
            </a:r>
            <a:r>
              <a:rPr lang="en-US" altLang="zh-CN" smtClean="0"/>
              <a:t>——</a:t>
            </a:r>
            <a:r>
              <a:rPr smtClean="0"/>
              <a:t>选择题</a:t>
            </a:r>
          </a:p>
        </p:txBody>
      </p:sp>
      <p:sp>
        <p:nvSpPr>
          <p:cNvPr id="3" name="内容占位符 2"/>
          <p:cNvSpPr>
            <a:spLocks noGrp="1"/>
          </p:cNvSpPr>
          <p:nvPr>
            <p:ph idx="1"/>
          </p:nvPr>
        </p:nvSpPr>
        <p:spPr>
          <a:xfrm>
            <a:off x="755650" y="1425575"/>
            <a:ext cx="8229600" cy="4525963"/>
          </a:xfrm>
        </p:spPr>
        <p:txBody>
          <a:bodyPr/>
          <a:lstStyle/>
          <a:p>
            <a:pPr marL="0" indent="0">
              <a:buFont typeface="Wingdings" panose="05000000000000000000" pitchFamily="2" charset="2"/>
              <a:buNone/>
              <a:defRPr/>
            </a:pPr>
            <a:r>
              <a:rPr lang="en-US" altLang="zh-CN" dirty="0" smtClean="0"/>
              <a:t>10 </a:t>
            </a:r>
            <a:r>
              <a:rPr lang="zh-CN" altLang="en-US" dirty="0" smtClean="0"/>
              <a:t>软件生存周期是指（    ）阶段。 </a:t>
            </a:r>
          </a:p>
          <a:p>
            <a:pPr marL="514350" indent="-514350">
              <a:buFont typeface="+mj-lt"/>
              <a:buAutoNum type="alphaUcPeriod"/>
              <a:defRPr/>
            </a:pPr>
            <a:r>
              <a:rPr lang="zh-CN" altLang="en-US" dirty="0"/>
              <a:t>软件开始使用到用户要求修改为止 </a:t>
            </a:r>
          </a:p>
          <a:p>
            <a:pPr marL="514350" indent="-514350">
              <a:buFont typeface="+mj-lt"/>
              <a:buAutoNum type="alphaUcPeriod"/>
              <a:defRPr/>
            </a:pPr>
            <a:r>
              <a:rPr lang="zh-CN" altLang="en-US" dirty="0"/>
              <a:t>软件开始使用到被淘汰为止 </a:t>
            </a:r>
          </a:p>
          <a:p>
            <a:pPr marL="514350" indent="-514350">
              <a:buFont typeface="+mj-lt"/>
              <a:buAutoNum type="alphaUcPeriod"/>
              <a:defRPr/>
            </a:pPr>
            <a:r>
              <a:rPr lang="zh-CN" altLang="en-US" dirty="0"/>
              <a:t>从开始编写程序到不能再使用为止 </a:t>
            </a:r>
          </a:p>
          <a:p>
            <a:pPr marL="514350" indent="-514350">
              <a:buFont typeface="+mj-lt"/>
              <a:buAutoNum type="alphaUcPeriod"/>
              <a:defRPr/>
            </a:pPr>
            <a:r>
              <a:rPr lang="zh-CN" altLang="en-US" dirty="0"/>
              <a:t>从立项制定计划，进行需求分析到不能再使用为止 </a:t>
            </a:r>
          </a:p>
        </p:txBody>
      </p:sp>
      <p:sp>
        <p:nvSpPr>
          <p:cNvPr id="5" name="文本框 4"/>
          <p:cNvSpPr txBox="1">
            <a:spLocks noChangeArrowheads="1"/>
          </p:cNvSpPr>
          <p:nvPr/>
        </p:nvSpPr>
        <p:spPr bwMode="auto">
          <a:xfrm>
            <a:off x="1763713" y="6116638"/>
            <a:ext cx="19462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黑体" panose="02010609060101010101" pitchFamily="49" charset="-122"/>
              </a:rPr>
              <a:t>参考答案：</a:t>
            </a:r>
            <a:r>
              <a:rPr lang="en-US" altLang="zh-CN" sz="2400">
                <a:ea typeface="宋体" panose="02010600030101010101" pitchFamily="2" charset="-122"/>
              </a:rPr>
              <a:t>D</a:t>
            </a:r>
            <a:endParaRPr lang="zh-CN" altLang="en-US" sz="2400">
              <a:ea typeface="宋体" panose="02010600030101010101" pitchFamily="2" charset="-122"/>
            </a:endParaRPr>
          </a:p>
          <a:p>
            <a:pPr>
              <a:spcBef>
                <a:spcPct val="0"/>
              </a:spcBef>
              <a:buClrTx/>
              <a:buFontTx/>
              <a:buNone/>
            </a:pPr>
            <a:endParaRPr lang="zh-CN" altLang="en-US" sz="2400">
              <a:solidFill>
                <a:srgbClr val="FF0000"/>
              </a:solidFill>
              <a:latin typeface="黑体" panose="02010609060101010101" pitchFamily="49" charset="-122"/>
            </a:endParaRPr>
          </a:p>
        </p:txBody>
      </p:sp>
      <p:sp>
        <p:nvSpPr>
          <p:cNvPr id="2" name="灯片编号占位符 1"/>
          <p:cNvSpPr>
            <a:spLocks noGrp="1"/>
          </p:cNvSpPr>
          <p:nvPr>
            <p:ph type="sldNum" sz="quarter" idx="10"/>
          </p:nvPr>
        </p:nvSpPr>
        <p:spPr/>
        <p:txBody>
          <a:bodyPr/>
          <a:lstStyle/>
          <a:p>
            <a:pPr>
              <a:defRPr/>
            </a:pPr>
            <a:fld id="{2EF29D8D-34F7-445F-8B0C-9058C58A6A3E}" type="slidenum">
              <a:rPr lang="en-US" altLang="zh-CN"/>
              <a:pPr>
                <a:defRPr/>
              </a:pPr>
              <a:t>183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dirty="0" smtClean="0"/>
              <a:t>本章小结</a:t>
            </a:r>
          </a:p>
        </p:txBody>
      </p:sp>
      <p:sp>
        <p:nvSpPr>
          <p:cNvPr id="233475" name="Rectangle 3"/>
          <p:cNvSpPr>
            <a:spLocks noGrp="1" noChangeArrowheads="1"/>
          </p:cNvSpPr>
          <p:nvPr>
            <p:ph idx="1"/>
          </p:nvPr>
        </p:nvSpPr>
        <p:spPr/>
        <p:txBody>
          <a:bodyPr/>
          <a:lstStyle/>
          <a:p>
            <a:r>
              <a:rPr lang="zh-CN" altLang="en-US" sz="2400" smtClean="0"/>
              <a:t>软件与软件分类</a:t>
            </a:r>
            <a:endParaRPr lang="en-US" altLang="zh-CN" sz="2400" smtClean="0"/>
          </a:p>
          <a:p>
            <a:pPr lvl="1"/>
            <a:r>
              <a:rPr lang="zh-CN" altLang="en-US" sz="2000" smtClean="0"/>
              <a:t>系统软件、应用软件</a:t>
            </a:r>
            <a:endParaRPr lang="en-US" altLang="zh-CN" sz="2000" smtClean="0"/>
          </a:p>
          <a:p>
            <a:r>
              <a:rPr lang="zh-CN" altLang="en-US" sz="2400" smtClean="0"/>
              <a:t>程序设计语言与开发环境</a:t>
            </a:r>
            <a:endParaRPr lang="en-US" altLang="zh-CN" sz="2400" smtClean="0"/>
          </a:p>
          <a:p>
            <a:pPr lvl="1"/>
            <a:r>
              <a:rPr lang="en-US" altLang="zh-CN" sz="2000" smtClean="0"/>
              <a:t>C</a:t>
            </a:r>
            <a:r>
              <a:rPr lang="zh-CN" altLang="en-US" sz="2000" smtClean="0"/>
              <a:t>、</a:t>
            </a:r>
            <a:r>
              <a:rPr lang="en-US" altLang="zh-CN" sz="2000" smtClean="0"/>
              <a:t>C++</a:t>
            </a:r>
            <a:r>
              <a:rPr lang="zh-CN" altLang="en-US" sz="2000" smtClean="0"/>
              <a:t>、</a:t>
            </a:r>
            <a:r>
              <a:rPr lang="en-US" altLang="zh-CN" sz="2000" smtClean="0"/>
              <a:t>java</a:t>
            </a:r>
          </a:p>
          <a:p>
            <a:pPr lvl="1"/>
            <a:r>
              <a:rPr lang="en-US" altLang="zh-CN" sz="2000" smtClean="0"/>
              <a:t>VS</a:t>
            </a:r>
            <a:r>
              <a:rPr lang="zh-CN" altLang="en-US" sz="2000" smtClean="0"/>
              <a:t>、</a:t>
            </a:r>
            <a:r>
              <a:rPr lang="en-US" altLang="zh-CN" sz="2000" smtClean="0"/>
              <a:t>Eclipse</a:t>
            </a:r>
            <a:endParaRPr lang="zh-CN" altLang="en-US" sz="2000" smtClean="0"/>
          </a:p>
          <a:p>
            <a:r>
              <a:rPr lang="zh-CN" altLang="en-US" sz="2400" smtClean="0"/>
              <a:t>数据库环境</a:t>
            </a:r>
            <a:endParaRPr lang="en-US" altLang="zh-CN" sz="2400" smtClean="0"/>
          </a:p>
          <a:p>
            <a:pPr lvl="1"/>
            <a:r>
              <a:rPr lang="zh-CN" altLang="en-US" sz="2000" smtClean="0"/>
              <a:t>关系数据库、面向对象数据库、非结构化数据库</a:t>
            </a:r>
          </a:p>
          <a:p>
            <a:r>
              <a:rPr lang="zh-CN" altLang="en-US" sz="2400" smtClean="0"/>
              <a:t>平台环境</a:t>
            </a:r>
          </a:p>
          <a:p>
            <a:r>
              <a:rPr lang="zh-CN" altLang="en-US" sz="2400" smtClean="0"/>
              <a:t>软件工程环境</a:t>
            </a:r>
          </a:p>
          <a:p>
            <a:pPr lvl="1"/>
            <a:r>
              <a:rPr lang="zh-CN" altLang="en-US" sz="2000" smtClean="0"/>
              <a:t>软件危机、软件方法学的形成</a:t>
            </a:r>
          </a:p>
          <a:p>
            <a:pPr lvl="1"/>
            <a:r>
              <a:rPr lang="zh-CN" altLang="en-US" sz="2000" smtClean="0"/>
              <a:t>软件开发过程模型</a:t>
            </a:r>
            <a:endParaRPr lang="en-US" altLang="zh-CN" sz="2000" smtClean="0"/>
          </a:p>
          <a:p>
            <a:pPr lvl="1"/>
            <a:r>
              <a:rPr lang="zh-CN" altLang="en-US" sz="2000" smtClean="0"/>
              <a:t>软件设计模式和软件架构</a:t>
            </a:r>
            <a:endParaRPr lang="en-US" altLang="zh-CN" sz="2000" smtClean="0"/>
          </a:p>
        </p:txBody>
      </p:sp>
      <p:sp>
        <p:nvSpPr>
          <p:cNvPr id="2" name="灯片编号占位符 1"/>
          <p:cNvSpPr>
            <a:spLocks noGrp="1"/>
          </p:cNvSpPr>
          <p:nvPr>
            <p:ph type="sldNum" sz="quarter" idx="10"/>
          </p:nvPr>
        </p:nvSpPr>
        <p:spPr/>
        <p:txBody>
          <a:bodyPr/>
          <a:lstStyle/>
          <a:p>
            <a:pPr>
              <a:defRPr/>
            </a:pPr>
            <a:fld id="{4A278AF2-98EA-4860-8C64-422F75E98480}" type="slidenum">
              <a:rPr lang="en-US" altLang="zh-CN"/>
              <a:pPr>
                <a:defRPr/>
              </a:pPr>
              <a:t>184</a:t>
            </a:fld>
            <a:endParaRPr lang="en-US" altLang="zh-CN"/>
          </a:p>
        </p:txBody>
      </p:sp>
    </p:spTree>
  </p:cSld>
  <p:clrMapOvr>
    <a:masterClrMapping/>
  </p:clrMapOvr>
  <p:transition spd="slow"/>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2"/>
          <p:cNvSpPr>
            <a:spLocks noGrp="1" noChangeArrowheads="1"/>
          </p:cNvSpPr>
          <p:nvPr>
            <p:ph type="title" sz="quarter"/>
          </p:nvPr>
        </p:nvSpPr>
        <p:spPr/>
        <p:txBody>
          <a:bodyPr/>
          <a:lstStyle/>
          <a:p>
            <a:pPr>
              <a:defRPr/>
            </a:pPr>
            <a:r>
              <a:rPr lang="en-US" altLang="zh-CN" b="1"/>
              <a:t>       </a:t>
            </a:r>
            <a:r>
              <a:rPr i="1">
                <a:solidFill>
                  <a:schemeClr val="folHlink"/>
                </a:solidFill>
                <a:ea typeface="楷体_GB2312" pitchFamily="49" charset="-122"/>
              </a:rPr>
              <a:t>下课了。。。</a:t>
            </a:r>
          </a:p>
        </p:txBody>
      </p:sp>
      <p:graphicFrame>
        <p:nvGraphicFramePr>
          <p:cNvPr id="235523" name="Object 3"/>
          <p:cNvGraphicFramePr>
            <a:graphicFrameLocks noGrp="1" noChangeAspect="1"/>
          </p:cNvGraphicFramePr>
          <p:nvPr>
            <p:ph sz="quarter" idx="1"/>
          </p:nvPr>
        </p:nvGraphicFramePr>
        <p:xfrm>
          <a:off x="1703388" y="1219200"/>
          <a:ext cx="1889125" cy="2366963"/>
        </p:xfrm>
        <a:graphic>
          <a:graphicData uri="http://schemas.openxmlformats.org/presentationml/2006/ole">
            <mc:AlternateContent xmlns:mc="http://schemas.openxmlformats.org/markup-compatibility/2006">
              <mc:Choice xmlns:v="urn:schemas-microsoft-com:vml" Requires="v">
                <p:oleObj spid="_x0000_s235537" name="Chart" r:id="rId4" imgW="5715360" imgH="6172200" progId="MSGraph.Chart.8">
                  <p:embed followColorScheme="full"/>
                </p:oleObj>
              </mc:Choice>
              <mc:Fallback>
                <p:oleObj name="Chart" r:id="rId4" imgW="5715360" imgH="6172200" progId="MSGraph.Chart.8">
                  <p:embed followColorScheme="full"/>
                  <p:pic>
                    <p:nvPicPr>
                      <p:cNvPr id="0"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88" y="1219200"/>
                        <a:ext cx="1889125" cy="236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35524" name="Rectangle 4"/>
          <p:cNvSpPr>
            <a:spLocks noChangeArrowheads="1"/>
          </p:cNvSpPr>
          <p:nvPr/>
        </p:nvSpPr>
        <p:spPr bwMode="auto">
          <a:xfrm>
            <a:off x="5795963" y="3284538"/>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kumimoji="1" lang="zh-CN" altLang="en-US" sz="2400" b="1" i="1">
                <a:solidFill>
                  <a:schemeClr val="accent2"/>
                </a:solidFill>
                <a:latin typeface="Times New Roman" panose="02020603050405020304" pitchFamily="18" charset="0"/>
                <a:ea typeface="楷体_GB2312" panose="02010609030101010101" pitchFamily="49" charset="-122"/>
              </a:rPr>
              <a:t>休息一会儿。。。</a:t>
            </a:r>
          </a:p>
        </p:txBody>
      </p:sp>
      <p:sp>
        <p:nvSpPr>
          <p:cNvPr id="235525" name="WordArt 5"/>
          <p:cNvSpPr>
            <a:spLocks noChangeArrowheads="1" noChangeShapeType="1" noTextEdit="1"/>
          </p:cNvSpPr>
          <p:nvPr/>
        </p:nvSpPr>
        <p:spPr bwMode="auto">
          <a:xfrm>
            <a:off x="684213" y="3068638"/>
            <a:ext cx="720725" cy="1512887"/>
          </a:xfrm>
          <a:prstGeom prst="rect">
            <a:avLst/>
          </a:prstGeom>
        </p:spPr>
        <p:txBody>
          <a:bodyPr wrap="none" fromWordArt="1">
            <a:prstTxWarp prst="textPlain">
              <a:avLst>
                <a:gd name="adj" fmla="val 50000"/>
              </a:avLst>
            </a:prstTxWarp>
          </a:bodyPr>
          <a:lstStyle/>
          <a:p>
            <a:r>
              <a:rPr lang="zh-CN" altLang="en-US" sz="3600" b="1" kern="10">
                <a:ln w="19050">
                  <a:solidFill>
                    <a:srgbClr val="99CCFF"/>
                  </a:solidFill>
                  <a:round/>
                  <a:headEnd/>
                  <a:tailEnd/>
                </a:ln>
                <a:solidFill>
                  <a:srgbClr val="0066CC"/>
                </a:solidFill>
                <a:effectLst>
                  <a:outerShdw dist="35921" dir="2700000" algn="ctr" rotWithShape="0">
                    <a:srgbClr val="990000"/>
                  </a:outerShdw>
                </a:effectLst>
                <a:latin typeface="宋体" panose="02010600030101010101" pitchFamily="2" charset="-122"/>
              </a:rPr>
              <a:t>研</a:t>
            </a:r>
          </a:p>
          <a:p>
            <a:r>
              <a:rPr lang="zh-CN" altLang="en-US" sz="3600" b="1" kern="10">
                <a:ln w="19050">
                  <a:solidFill>
                    <a:srgbClr val="99CCFF"/>
                  </a:solidFill>
                  <a:round/>
                  <a:headEnd/>
                  <a:tailEnd/>
                </a:ln>
                <a:solidFill>
                  <a:srgbClr val="0066CC"/>
                </a:solidFill>
                <a:effectLst>
                  <a:outerShdw dist="35921" dir="2700000" algn="ctr" rotWithShape="0">
                    <a:srgbClr val="990000"/>
                  </a:outerShdw>
                </a:effectLst>
                <a:latin typeface="宋体" panose="02010600030101010101" pitchFamily="2" charset="-122"/>
              </a:rPr>
              <a:t>究</a:t>
            </a:r>
          </a:p>
        </p:txBody>
      </p:sp>
      <p:pic>
        <p:nvPicPr>
          <p:cNvPr id="235526" name="Picture 6" descr="圣诞卡3"/>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a:xfrm>
            <a:off x="5222875" y="3765550"/>
            <a:ext cx="3003550" cy="2366963"/>
          </a:xfrm>
          <a:extLs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27" name="Picture 7" descr="j0292020"/>
          <p:cNvPicPr>
            <a:picLocks noGrp="1" noChangeAspect="1" noChangeArrowheads="1"/>
          </p:cNvPicPr>
          <p:nvPr>
            <p:ph sz="quarter" idx="3"/>
          </p:nvPr>
        </p:nvPicPr>
        <p:blipFill>
          <a:blip r:embed="rId7" cstate="print">
            <a:extLst>
              <a:ext uri="{28A0092B-C50C-407E-A947-70E740481C1C}">
                <a14:useLocalDpi xmlns:a14="http://schemas.microsoft.com/office/drawing/2010/main" val="0"/>
              </a:ext>
            </a:extLst>
          </a:blip>
          <a:srcRect/>
          <a:stretch>
            <a:fillRect/>
          </a:stretch>
        </p:blipFill>
        <p:spPr>
          <a:xfrm>
            <a:off x="1885950" y="1787525"/>
            <a:ext cx="2660650" cy="4249738"/>
          </a:xfrm>
        </p:spPr>
      </p:pic>
      <p:sp>
        <p:nvSpPr>
          <p:cNvPr id="2" name="灯片编号占位符 1"/>
          <p:cNvSpPr>
            <a:spLocks noGrp="1"/>
          </p:cNvSpPr>
          <p:nvPr>
            <p:ph type="sldNum" sz="quarter" idx="10"/>
          </p:nvPr>
        </p:nvSpPr>
        <p:spPr/>
        <p:txBody>
          <a:bodyPr/>
          <a:lstStyle/>
          <a:p>
            <a:pPr>
              <a:defRPr/>
            </a:pPr>
            <a:fld id="{6BAE7B96-6DAA-4644-954F-90A1938273B9}" type="slidenum">
              <a:rPr lang="en-US" altLang="zh-CN" smtClean="0"/>
              <a:pPr>
                <a:defRPr/>
              </a:pPr>
              <a:t>185</a:t>
            </a:fld>
            <a:endParaRPr lang="en-US" altLang="zh-C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pPr>
              <a:defRPr/>
            </a:pPr>
            <a:r>
              <a:rPr smtClean="0"/>
              <a:t>成长之路</a:t>
            </a:r>
          </a:p>
        </p:txBody>
      </p:sp>
      <p:graphicFrame>
        <p:nvGraphicFramePr>
          <p:cNvPr id="5" name="图示 4"/>
          <p:cNvGraphicFramePr/>
          <p:nvPr/>
        </p:nvGraphicFramePr>
        <p:xfrm>
          <a:off x="1600200" y="19812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0"/>
          </p:nvPr>
        </p:nvSpPr>
        <p:spPr/>
        <p:txBody>
          <a:bodyPr/>
          <a:lstStyle/>
          <a:p>
            <a:pPr>
              <a:defRPr/>
            </a:pPr>
            <a:fld id="{0CD46C4B-92C8-418A-9E46-65979DE5A6EE}" type="slidenum">
              <a:rPr lang="en-US" altLang="zh-CN"/>
              <a:pPr>
                <a:defRPr/>
              </a:pPr>
              <a:t>19</a:t>
            </a:fld>
            <a:endParaRPr lang="en-US" altLang="zh-CN"/>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pPr>
              <a:defRPr/>
            </a:pPr>
            <a:r>
              <a:rPr dirty="0" smtClean="0"/>
              <a:t>软件为什么要设计与架构？</a:t>
            </a:r>
          </a:p>
        </p:txBody>
      </p:sp>
      <p:pic>
        <p:nvPicPr>
          <p:cNvPr id="7171" name="内容占位符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66800" y="1600200"/>
            <a:ext cx="7086600" cy="4724400"/>
          </a:xfrm>
        </p:spPr>
      </p:pic>
      <p:sp>
        <p:nvSpPr>
          <p:cNvPr id="2" name="灯片编号占位符 1"/>
          <p:cNvSpPr>
            <a:spLocks noGrp="1"/>
          </p:cNvSpPr>
          <p:nvPr>
            <p:ph type="sldNum" sz="quarter" idx="10"/>
          </p:nvPr>
        </p:nvSpPr>
        <p:spPr/>
        <p:txBody>
          <a:bodyPr/>
          <a:lstStyle/>
          <a:p>
            <a:pPr>
              <a:defRPr/>
            </a:pPr>
            <a:fld id="{037482B0-60DF-47F6-A1EF-7806F102207D}" type="slidenum">
              <a:rPr lang="en-US" altLang="zh-CN"/>
              <a:pPr>
                <a:defRPr/>
              </a:pPr>
              <a:t>2</a:t>
            </a:fld>
            <a:endParaRPr lang="en-US" altLang="zh-CN"/>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a:defRPr/>
            </a:pPr>
            <a:r>
              <a:t>理想很丰满，</a:t>
            </a:r>
            <a:r>
              <a:rPr lang="en-US" altLang="zh-CN"/>
              <a:t>……</a:t>
            </a:r>
            <a:endParaRPr/>
          </a:p>
        </p:txBody>
      </p:sp>
      <p:pic>
        <p:nvPicPr>
          <p:cNvPr id="29699" name="内容占位符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79425" y="1752600"/>
            <a:ext cx="3457575" cy="2286000"/>
          </a:xfrm>
        </p:spPr>
      </p:pic>
      <p:pic>
        <p:nvPicPr>
          <p:cNvPr id="29700"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528763"/>
            <a:ext cx="3278188"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5BE73BAB-9763-4599-BCA7-A77994177DA6}" type="slidenum">
              <a:rPr lang="en-US" altLang="zh-CN"/>
              <a:pPr>
                <a:defRPr/>
              </a:pPr>
              <a:t>20</a:t>
            </a:fld>
            <a:endParaRPr lang="en-US" altLang="zh-CN"/>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dirty="0"/>
              <a:t>课程内容</a:t>
            </a:r>
          </a:p>
        </p:txBody>
      </p:sp>
      <p:sp>
        <p:nvSpPr>
          <p:cNvPr id="31747" name="内容占位符 2"/>
          <p:cNvSpPr>
            <a:spLocks noGrp="1"/>
          </p:cNvSpPr>
          <p:nvPr>
            <p:ph idx="1"/>
          </p:nvPr>
        </p:nvSpPr>
        <p:spPr/>
        <p:txBody>
          <a:bodyPr/>
          <a:lstStyle/>
          <a:p>
            <a:r>
              <a:rPr lang="zh-CN" altLang="en-US" smtClean="0"/>
              <a:t>第一部分 软件环境</a:t>
            </a:r>
            <a:endParaRPr lang="en-US" altLang="zh-CN" smtClean="0"/>
          </a:p>
          <a:p>
            <a:endParaRPr lang="en-US" altLang="zh-CN" smtClean="0"/>
          </a:p>
          <a:p>
            <a:r>
              <a:rPr lang="zh-CN" altLang="en-US" smtClean="0"/>
              <a:t>第二部分 数据库设计、架构与实现</a:t>
            </a:r>
            <a:endParaRPr lang="en-US" altLang="zh-CN" smtClean="0"/>
          </a:p>
          <a:p>
            <a:endParaRPr lang="en-US" altLang="zh-CN" smtClean="0"/>
          </a:p>
          <a:p>
            <a:r>
              <a:rPr lang="zh-CN" altLang="en-US" smtClean="0"/>
              <a:t>第三部分 面向对象软件架构</a:t>
            </a:r>
            <a:endParaRPr lang="en-US" altLang="zh-CN" smtClean="0"/>
          </a:p>
          <a:p>
            <a:endParaRPr lang="en-US" altLang="zh-CN" smtClean="0"/>
          </a:p>
          <a:p>
            <a:r>
              <a:rPr lang="zh-CN" altLang="en-US" smtClean="0"/>
              <a:t>第四部分 设计模式</a:t>
            </a:r>
            <a:endParaRPr lang="en-US" altLang="zh-CN" smtClean="0"/>
          </a:p>
          <a:p>
            <a:endParaRPr lang="en-US" altLang="zh-CN" smtClean="0"/>
          </a:p>
          <a:p>
            <a:r>
              <a:rPr lang="zh-CN" altLang="en-US" smtClean="0"/>
              <a:t>第五部分 软件体系架构实例</a:t>
            </a:r>
            <a:endParaRPr lang="en-US" altLang="zh-CN" smtClean="0"/>
          </a:p>
        </p:txBody>
      </p:sp>
      <p:sp>
        <p:nvSpPr>
          <p:cNvPr id="4" name="灯片编号占位符 3"/>
          <p:cNvSpPr>
            <a:spLocks noGrp="1"/>
          </p:cNvSpPr>
          <p:nvPr>
            <p:ph type="sldNum" sz="quarter" idx="10"/>
          </p:nvPr>
        </p:nvSpPr>
        <p:spPr/>
        <p:txBody>
          <a:bodyPr/>
          <a:lstStyle/>
          <a:p>
            <a:pPr>
              <a:defRPr/>
            </a:pPr>
            <a:fld id="{30E2EE11-FF58-4BD7-9D18-DE99C260E718}" type="slidenum">
              <a:rPr lang="en-US" altLang="zh-CN"/>
              <a:pPr>
                <a:defRPr/>
              </a:pPr>
              <a:t>21</a:t>
            </a:fld>
            <a:endParaRPr lang="en-US" altLang="zh-CN"/>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55650" y="333375"/>
            <a:ext cx="7993063" cy="792163"/>
          </a:xfrm>
        </p:spPr>
        <p:txBody>
          <a:bodyPr/>
          <a:lstStyle/>
          <a:p>
            <a:pPr>
              <a:defRPr/>
            </a:pPr>
            <a:r>
              <a:rPr dirty="0"/>
              <a:t>先修课程</a:t>
            </a:r>
          </a:p>
        </p:txBody>
      </p:sp>
      <p:sp>
        <p:nvSpPr>
          <p:cNvPr id="33795" name="内容占位符 1"/>
          <p:cNvSpPr>
            <a:spLocks noGrp="1"/>
          </p:cNvSpPr>
          <p:nvPr>
            <p:ph idx="1"/>
          </p:nvPr>
        </p:nvSpPr>
        <p:spPr>
          <a:xfrm>
            <a:off x="827088" y="1341438"/>
            <a:ext cx="7921625" cy="4791075"/>
          </a:xfrm>
        </p:spPr>
        <p:txBody>
          <a:bodyPr/>
          <a:lstStyle/>
          <a:p>
            <a:r>
              <a:rPr lang="zh-CN" altLang="en-US" smtClean="0"/>
              <a:t>高级语言程序设计</a:t>
            </a:r>
          </a:p>
          <a:p>
            <a:r>
              <a:rPr lang="zh-CN" altLang="en-US" smtClean="0"/>
              <a:t>数据结构</a:t>
            </a:r>
          </a:p>
          <a:p>
            <a:r>
              <a:rPr lang="zh-CN" altLang="en-US" smtClean="0"/>
              <a:t>操作系统</a:t>
            </a:r>
            <a:endParaRPr lang="en-US" altLang="zh-CN" smtClean="0"/>
          </a:p>
          <a:p>
            <a:r>
              <a:rPr lang="zh-CN" altLang="en-US" smtClean="0"/>
              <a:t>数据库原理</a:t>
            </a:r>
            <a:endParaRPr lang="en-US" altLang="zh-CN" smtClean="0"/>
          </a:p>
          <a:p>
            <a:r>
              <a:rPr lang="zh-CN" altLang="en-US" smtClean="0"/>
              <a:t>软件工程</a:t>
            </a:r>
            <a:endParaRPr lang="en-US" altLang="zh-CN" smtClean="0"/>
          </a:p>
          <a:p>
            <a:r>
              <a:rPr lang="zh-CN" altLang="en-US" smtClean="0"/>
              <a:t>需求工程</a:t>
            </a:r>
            <a:endParaRPr lang="en-US" altLang="zh-CN" smtClean="0"/>
          </a:p>
          <a:p>
            <a:r>
              <a:rPr lang="en-US" altLang="zh-CN" smtClean="0"/>
              <a:t>……</a:t>
            </a:r>
            <a:endParaRPr lang="zh-CN" altLang="en-US" smtClean="0"/>
          </a:p>
        </p:txBody>
      </p:sp>
      <p:sp>
        <p:nvSpPr>
          <p:cNvPr id="2" name="灯片编号占位符 1"/>
          <p:cNvSpPr>
            <a:spLocks noGrp="1"/>
          </p:cNvSpPr>
          <p:nvPr>
            <p:ph type="sldNum" sz="quarter" idx="10"/>
          </p:nvPr>
        </p:nvSpPr>
        <p:spPr/>
        <p:txBody>
          <a:bodyPr/>
          <a:lstStyle/>
          <a:p>
            <a:pPr>
              <a:defRPr/>
            </a:pPr>
            <a:fld id="{0179B20C-85CA-4597-87F7-94F8A6681EAE}" type="slidenum">
              <a:rPr lang="en-US" altLang="zh-CN"/>
              <a:pPr>
                <a:defRPr/>
              </a:pPr>
              <a:t>22</a:t>
            </a:fld>
            <a:endParaRPr lang="en-US" altLang="zh-CN"/>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55650" y="333375"/>
            <a:ext cx="4608513" cy="792163"/>
          </a:xfrm>
        </p:spPr>
        <p:txBody>
          <a:bodyPr/>
          <a:lstStyle/>
          <a:p>
            <a:pPr>
              <a:defRPr/>
            </a:pPr>
            <a:r>
              <a:rPr dirty="0"/>
              <a:t>教材和参考教材</a:t>
            </a:r>
          </a:p>
        </p:txBody>
      </p:sp>
      <p:sp>
        <p:nvSpPr>
          <p:cNvPr id="35843" name="内容占位符 1"/>
          <p:cNvSpPr>
            <a:spLocks noGrp="1"/>
          </p:cNvSpPr>
          <p:nvPr>
            <p:ph idx="1"/>
          </p:nvPr>
        </p:nvSpPr>
        <p:spPr>
          <a:xfrm>
            <a:off x="755650" y="1412875"/>
            <a:ext cx="3206750" cy="2092325"/>
          </a:xfrm>
        </p:spPr>
        <p:txBody>
          <a:bodyPr/>
          <a:lstStyle/>
          <a:p>
            <a:r>
              <a:rPr lang="zh-CN" altLang="en-US" smtClean="0"/>
              <a:t>教材：</a:t>
            </a:r>
            <a:endParaRPr lang="en-US" altLang="zh-CN" smtClean="0"/>
          </a:p>
          <a:p>
            <a:r>
              <a:rPr lang="zh-CN" altLang="en-US" smtClean="0"/>
              <a:t>参考教材：</a:t>
            </a:r>
          </a:p>
          <a:p>
            <a:pPr lvl="1"/>
            <a:r>
              <a:rPr lang="en-US" altLang="zh-CN" smtClean="0"/>
              <a:t>……</a:t>
            </a:r>
          </a:p>
        </p:txBody>
      </p:sp>
      <p:pic>
        <p:nvPicPr>
          <p:cNvPr id="7" name="图片 6"/>
          <p:cNvPicPr>
            <a:picLocks noChangeAspect="1"/>
          </p:cNvPicPr>
          <p:nvPr/>
        </p:nvPicPr>
        <p:blipFill>
          <a:blip r:embed="rId3"/>
          <a:stretch>
            <a:fillRect/>
          </a:stretch>
        </p:blipFill>
        <p:spPr>
          <a:xfrm>
            <a:off x="5724525" y="333375"/>
            <a:ext cx="3138488" cy="4349750"/>
          </a:xfrm>
          <a:prstGeom prst="rect">
            <a:avLst/>
          </a:prstGeom>
          <a:ln>
            <a:noFill/>
          </a:ln>
          <a:effectLst>
            <a:outerShdw blurRad="292100" dist="139700" dir="2700000" algn="tl" rotWithShape="0">
              <a:srgbClr val="333333">
                <a:alpha val="65000"/>
              </a:srgbClr>
            </a:outerShdw>
          </a:effectLst>
        </p:spPr>
      </p:pic>
      <p:pic>
        <p:nvPicPr>
          <p:cNvPr id="2" name="图片 1"/>
          <p:cNvPicPr>
            <a:picLocks noChangeAspect="1"/>
          </p:cNvPicPr>
          <p:nvPr/>
        </p:nvPicPr>
        <p:blipFill>
          <a:blip r:embed="rId4"/>
          <a:stretch>
            <a:fillRect/>
          </a:stretch>
        </p:blipFill>
        <p:spPr>
          <a:xfrm>
            <a:off x="509588" y="2852738"/>
            <a:ext cx="2149475" cy="299085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5"/>
          <a:stretch>
            <a:fillRect/>
          </a:stretch>
        </p:blipFill>
        <p:spPr>
          <a:xfrm>
            <a:off x="3298255" y="2852738"/>
            <a:ext cx="2051050" cy="2990850"/>
          </a:xfrm>
          <a:prstGeom prst="rect">
            <a:avLst/>
          </a:prstGeom>
          <a:ln>
            <a:noFill/>
          </a:ln>
          <a:effectLst>
            <a:outerShdw blurRad="292100" dist="139700" dir="2700000" algn="tl" rotWithShape="0">
              <a:srgbClr val="333333">
                <a:alpha val="65000"/>
              </a:srgbClr>
            </a:outerShdw>
          </a:effectLst>
        </p:spPr>
      </p:pic>
      <p:sp>
        <p:nvSpPr>
          <p:cNvPr id="4" name="灯片编号占位符 3"/>
          <p:cNvSpPr>
            <a:spLocks noGrp="1"/>
          </p:cNvSpPr>
          <p:nvPr>
            <p:ph type="sldNum" sz="quarter" idx="10"/>
          </p:nvPr>
        </p:nvSpPr>
        <p:spPr/>
        <p:txBody>
          <a:bodyPr/>
          <a:lstStyle/>
          <a:p>
            <a:pPr>
              <a:defRPr/>
            </a:pPr>
            <a:fld id="{1CC022A4-B027-4234-9979-2B63BA1057E9}" type="slidenum">
              <a:rPr lang="en-US" altLang="zh-CN"/>
              <a:pPr>
                <a:defRPr/>
              </a:pPr>
              <a:t>23</a:t>
            </a:fld>
            <a:endParaRPr lang="en-US" altLang="zh-CN"/>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55650" y="333375"/>
            <a:ext cx="7993063" cy="792163"/>
          </a:xfrm>
        </p:spPr>
        <p:txBody>
          <a:bodyPr/>
          <a:lstStyle/>
          <a:p>
            <a:pPr>
              <a:defRPr/>
            </a:pPr>
            <a:r>
              <a:t>教学方式</a:t>
            </a:r>
          </a:p>
        </p:txBody>
      </p:sp>
      <p:sp>
        <p:nvSpPr>
          <p:cNvPr id="37891" name="内容占位符 1"/>
          <p:cNvSpPr>
            <a:spLocks noGrp="1"/>
          </p:cNvSpPr>
          <p:nvPr>
            <p:ph idx="1"/>
          </p:nvPr>
        </p:nvSpPr>
        <p:spPr>
          <a:xfrm>
            <a:off x="827088" y="1341438"/>
            <a:ext cx="7921625" cy="4791075"/>
          </a:xfrm>
        </p:spPr>
        <p:txBody>
          <a:bodyPr/>
          <a:lstStyle/>
          <a:p>
            <a:r>
              <a:rPr lang="zh-CN" altLang="en-US" smtClean="0"/>
              <a:t>理论加实践 </a:t>
            </a:r>
          </a:p>
          <a:p>
            <a:pPr lvl="1"/>
            <a:r>
              <a:rPr lang="zh-CN" altLang="en-US" smtClean="0"/>
              <a:t>授课时数  </a:t>
            </a:r>
            <a:r>
              <a:rPr lang="en-US" altLang="zh-CN" smtClean="0"/>
              <a:t>40</a:t>
            </a:r>
          </a:p>
          <a:p>
            <a:pPr lvl="1"/>
            <a:r>
              <a:rPr lang="zh-CN" altLang="en-US" smtClean="0"/>
              <a:t>实验时数  </a:t>
            </a:r>
            <a:r>
              <a:rPr lang="en-US" altLang="zh-CN" smtClean="0"/>
              <a:t>8</a:t>
            </a:r>
          </a:p>
          <a:p>
            <a:endParaRPr lang="zh-CN" altLang="en-US" smtClean="0"/>
          </a:p>
        </p:txBody>
      </p:sp>
      <p:sp>
        <p:nvSpPr>
          <p:cNvPr id="3" name="灯片编号占位符 2"/>
          <p:cNvSpPr>
            <a:spLocks noGrp="1"/>
          </p:cNvSpPr>
          <p:nvPr>
            <p:ph type="sldNum" sz="quarter" idx="10"/>
          </p:nvPr>
        </p:nvSpPr>
        <p:spPr/>
        <p:txBody>
          <a:bodyPr/>
          <a:lstStyle/>
          <a:p>
            <a:pPr>
              <a:defRPr/>
            </a:pPr>
            <a:fld id="{190231C1-7A9F-40F7-A0A1-E9FFF7330A15}" type="slidenum">
              <a:rPr lang="en-US" altLang="zh-CN"/>
              <a:pPr>
                <a:defRPr/>
              </a:pPr>
              <a:t>24</a:t>
            </a:fld>
            <a:endParaRPr lang="en-US" altLang="zh-CN"/>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55650" y="333375"/>
            <a:ext cx="7993063" cy="792163"/>
          </a:xfrm>
        </p:spPr>
        <p:txBody>
          <a:bodyPr/>
          <a:lstStyle/>
          <a:p>
            <a:pPr>
              <a:defRPr/>
            </a:pPr>
            <a:r>
              <a:t>考核方法</a:t>
            </a:r>
          </a:p>
        </p:txBody>
      </p:sp>
      <p:sp>
        <p:nvSpPr>
          <p:cNvPr id="38915" name="内容占位符 1"/>
          <p:cNvSpPr>
            <a:spLocks noGrp="1"/>
          </p:cNvSpPr>
          <p:nvPr>
            <p:ph idx="1"/>
          </p:nvPr>
        </p:nvSpPr>
        <p:spPr>
          <a:xfrm>
            <a:off x="827088" y="1341438"/>
            <a:ext cx="7921625" cy="4791075"/>
          </a:xfrm>
        </p:spPr>
        <p:txBody>
          <a:bodyPr/>
          <a:lstStyle/>
          <a:p>
            <a:r>
              <a:rPr lang="zh-CN" altLang="en-US" smtClean="0"/>
              <a:t>平时成绩：</a:t>
            </a:r>
            <a:r>
              <a:rPr lang="en-US" altLang="zh-CN" smtClean="0"/>
              <a:t>50%</a:t>
            </a:r>
          </a:p>
          <a:p>
            <a:pPr lvl="1"/>
            <a:r>
              <a:rPr lang="zh-CN" altLang="en-US" smtClean="0"/>
              <a:t>平时作业、考勤（</a:t>
            </a:r>
            <a:r>
              <a:rPr lang="en-US" altLang="zh-CN" smtClean="0"/>
              <a:t>10</a:t>
            </a:r>
            <a:r>
              <a:rPr lang="zh-CN" altLang="en-US" smtClean="0"/>
              <a:t>分）</a:t>
            </a:r>
            <a:endParaRPr lang="en-US" altLang="zh-CN" smtClean="0"/>
          </a:p>
          <a:p>
            <a:pPr lvl="1"/>
            <a:r>
              <a:rPr lang="zh-CN" altLang="en-US" smtClean="0"/>
              <a:t>期中测试（</a:t>
            </a:r>
            <a:r>
              <a:rPr lang="en-US" altLang="zh-CN" smtClean="0"/>
              <a:t>10</a:t>
            </a:r>
            <a:r>
              <a:rPr lang="zh-CN" altLang="en-US" smtClean="0"/>
              <a:t>分）</a:t>
            </a:r>
            <a:endParaRPr lang="en-US" altLang="zh-CN" smtClean="0"/>
          </a:p>
          <a:p>
            <a:pPr lvl="1"/>
            <a:r>
              <a:rPr lang="zh-CN" altLang="en-US" smtClean="0"/>
              <a:t>实验项目（</a:t>
            </a:r>
            <a:r>
              <a:rPr lang="en-US" altLang="zh-CN" smtClean="0"/>
              <a:t>30</a:t>
            </a:r>
            <a:r>
              <a:rPr lang="zh-CN" altLang="en-US" smtClean="0"/>
              <a:t>分）</a:t>
            </a:r>
          </a:p>
          <a:p>
            <a:r>
              <a:rPr lang="zh-CN" altLang="en-US" smtClean="0"/>
              <a:t>期末考试：</a:t>
            </a:r>
            <a:r>
              <a:rPr lang="en-US" altLang="zh-CN" smtClean="0"/>
              <a:t>50%</a:t>
            </a:r>
          </a:p>
        </p:txBody>
      </p:sp>
      <p:sp>
        <p:nvSpPr>
          <p:cNvPr id="3" name="灯片编号占位符 2"/>
          <p:cNvSpPr>
            <a:spLocks noGrp="1"/>
          </p:cNvSpPr>
          <p:nvPr>
            <p:ph type="sldNum" sz="quarter" idx="10"/>
          </p:nvPr>
        </p:nvSpPr>
        <p:spPr/>
        <p:txBody>
          <a:bodyPr/>
          <a:lstStyle/>
          <a:p>
            <a:pPr>
              <a:defRPr/>
            </a:pPr>
            <a:fld id="{11FD043D-5ABF-4BFD-97FC-89BB9D9DB9A8}" type="slidenum">
              <a:rPr lang="en-US" altLang="zh-CN"/>
              <a:pPr>
                <a:defRPr/>
              </a:pPr>
              <a:t>25</a:t>
            </a:fld>
            <a:endParaRPr lang="en-US" altLang="zh-CN"/>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55650" y="333375"/>
            <a:ext cx="7993063" cy="792163"/>
          </a:xfrm>
        </p:spPr>
        <p:txBody>
          <a:bodyPr/>
          <a:lstStyle/>
          <a:p>
            <a:pPr>
              <a:defRPr/>
            </a:pPr>
            <a:r>
              <a:rPr dirty="0"/>
              <a:t>特别：实验项目考核说明</a:t>
            </a:r>
          </a:p>
        </p:txBody>
      </p:sp>
      <p:sp>
        <p:nvSpPr>
          <p:cNvPr id="39939" name="内容占位符 1"/>
          <p:cNvSpPr>
            <a:spLocks noGrp="1"/>
          </p:cNvSpPr>
          <p:nvPr>
            <p:ph idx="1"/>
          </p:nvPr>
        </p:nvSpPr>
        <p:spPr>
          <a:xfrm>
            <a:off x="827088" y="1341438"/>
            <a:ext cx="7921625" cy="4791075"/>
          </a:xfrm>
        </p:spPr>
        <p:txBody>
          <a:bodyPr/>
          <a:lstStyle/>
          <a:p>
            <a:r>
              <a:rPr lang="zh-CN" altLang="en-US" smtClean="0"/>
              <a:t>题目自拟</a:t>
            </a:r>
            <a:endParaRPr lang="en-US" altLang="zh-CN" smtClean="0"/>
          </a:p>
          <a:p>
            <a:r>
              <a:rPr lang="zh-CN" altLang="en-US" smtClean="0"/>
              <a:t>在设计架构软件时，尽量用上相应的设计模式或软件架构模式</a:t>
            </a:r>
            <a:endParaRPr lang="en-US" altLang="zh-CN" smtClean="0"/>
          </a:p>
          <a:p>
            <a:r>
              <a:rPr lang="en-US" altLang="zh-CN" smtClean="0"/>
              <a:t>2</a:t>
            </a:r>
            <a:r>
              <a:rPr lang="zh-CN" altLang="en-US" smtClean="0"/>
              <a:t>人合作，第</a:t>
            </a:r>
            <a:r>
              <a:rPr lang="en-US" altLang="zh-CN"/>
              <a:t>3</a:t>
            </a:r>
            <a:r>
              <a:rPr lang="zh-CN" altLang="en-US" smtClean="0"/>
              <a:t>周上交题目及成员</a:t>
            </a:r>
            <a:endParaRPr lang="en-US" altLang="zh-CN" smtClean="0"/>
          </a:p>
          <a:p>
            <a:r>
              <a:rPr lang="zh-CN" altLang="en-US" smtClean="0"/>
              <a:t>第</a:t>
            </a:r>
            <a:r>
              <a:rPr lang="en-US" altLang="zh-CN" smtClean="0"/>
              <a:t>10/14</a:t>
            </a:r>
            <a:r>
              <a:rPr lang="zh-CN" altLang="en-US" smtClean="0"/>
              <a:t>周之前完成整个项目的分析、设计、编码及测试等工作。</a:t>
            </a:r>
            <a:endParaRPr lang="en-US" altLang="zh-CN" smtClean="0"/>
          </a:p>
          <a:p>
            <a:r>
              <a:rPr lang="zh-CN" altLang="en-US" smtClean="0"/>
              <a:t>第</a:t>
            </a:r>
            <a:r>
              <a:rPr lang="en-US" altLang="zh-CN" smtClean="0"/>
              <a:t>11-12</a:t>
            </a:r>
            <a:r>
              <a:rPr lang="zh-CN" altLang="en-US" smtClean="0"/>
              <a:t>周</a:t>
            </a:r>
            <a:r>
              <a:rPr lang="en-US" altLang="zh-CN" smtClean="0"/>
              <a:t>/15~16</a:t>
            </a:r>
            <a:r>
              <a:rPr lang="zh-CN" altLang="en-US" smtClean="0"/>
              <a:t>周上机时检查完成情况</a:t>
            </a:r>
            <a:endParaRPr lang="en-US" altLang="zh-CN" smtClean="0"/>
          </a:p>
          <a:p>
            <a:endParaRPr lang="en-US" altLang="zh-CN" smtClean="0"/>
          </a:p>
        </p:txBody>
      </p:sp>
      <p:sp>
        <p:nvSpPr>
          <p:cNvPr id="3" name="灯片编号占位符 2"/>
          <p:cNvSpPr>
            <a:spLocks noGrp="1"/>
          </p:cNvSpPr>
          <p:nvPr>
            <p:ph type="sldNum" sz="quarter" idx="10"/>
          </p:nvPr>
        </p:nvSpPr>
        <p:spPr/>
        <p:txBody>
          <a:bodyPr/>
          <a:lstStyle/>
          <a:p>
            <a:pPr>
              <a:defRPr/>
            </a:pPr>
            <a:fld id="{C5AA2EEB-E06E-4D1B-B0E3-F7F9EECA720E}" type="slidenum">
              <a:rPr lang="en-US" altLang="zh-CN"/>
              <a:pPr>
                <a:defRPr/>
              </a:pPr>
              <a:t>26</a:t>
            </a:fld>
            <a:endParaRPr lang="en-US" altLang="zh-CN"/>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650" y="333375"/>
            <a:ext cx="7993063" cy="792163"/>
          </a:xfrm>
        </p:spPr>
        <p:txBody>
          <a:bodyPr/>
          <a:lstStyle/>
          <a:p>
            <a:pPr>
              <a:defRPr/>
            </a:pPr>
            <a:r>
              <a:rPr dirty="0"/>
              <a:t>联系方式</a:t>
            </a:r>
          </a:p>
        </p:txBody>
      </p:sp>
      <p:sp>
        <p:nvSpPr>
          <p:cNvPr id="40963" name="内容占位符 2"/>
          <p:cNvSpPr>
            <a:spLocks noGrp="1"/>
          </p:cNvSpPr>
          <p:nvPr>
            <p:ph idx="1"/>
          </p:nvPr>
        </p:nvSpPr>
        <p:spPr>
          <a:xfrm>
            <a:off x="827088" y="1341438"/>
            <a:ext cx="7921625" cy="4791075"/>
          </a:xfrm>
        </p:spPr>
        <p:txBody>
          <a:bodyPr/>
          <a:lstStyle/>
          <a:p>
            <a:r>
              <a:rPr lang="zh-CN" altLang="en-US" dirty="0" smtClean="0"/>
              <a:t>薛开庆</a:t>
            </a:r>
            <a:endParaRPr lang="en-US" altLang="zh-CN" dirty="0" smtClean="0"/>
          </a:p>
          <a:p>
            <a:r>
              <a:rPr lang="en-US" altLang="zh-CN" dirty="0" smtClean="0"/>
              <a:t>6A-507</a:t>
            </a:r>
          </a:p>
          <a:p>
            <a:r>
              <a:rPr lang="en-US" altLang="zh-CN" dirty="0" smtClean="0"/>
              <a:t>xuekaiqing@163.com</a:t>
            </a:r>
            <a:endParaRPr lang="zh-CN" altLang="en-US" dirty="0" smtClean="0"/>
          </a:p>
        </p:txBody>
      </p:sp>
      <p:sp>
        <p:nvSpPr>
          <p:cNvPr id="4" name="灯片编号占位符 3"/>
          <p:cNvSpPr>
            <a:spLocks noGrp="1"/>
          </p:cNvSpPr>
          <p:nvPr>
            <p:ph type="sldNum" sz="quarter" idx="10"/>
          </p:nvPr>
        </p:nvSpPr>
        <p:spPr/>
        <p:txBody>
          <a:bodyPr/>
          <a:lstStyle/>
          <a:p>
            <a:pPr>
              <a:defRPr/>
            </a:pPr>
            <a:fld id="{D3F022D3-E406-44B2-80EC-8E7B1B96300E}" type="slidenum">
              <a:rPr lang="en-US" altLang="zh-CN"/>
              <a:pPr>
                <a:defRPr/>
              </a:pPr>
              <a:t>27</a:t>
            </a:fld>
            <a:endParaRPr lang="en-US" altLang="zh-CN"/>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1593564"/>
            <a:ext cx="3956645" cy="5077111"/>
          </a:xfrm>
          <a:prstGeom prst="rect">
            <a:avLst/>
          </a:prstGeom>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1219200"/>
            <a:ext cx="7770813" cy="838200"/>
          </a:xfrm>
        </p:spPr>
        <p:txBody>
          <a:bodyPr/>
          <a:lstStyle/>
          <a:p>
            <a:pPr algn="l" eaLnBrk="1" hangingPunct="1">
              <a:defRPr/>
            </a:pPr>
            <a:r>
              <a:rPr sz="4800" dirty="0" smtClean="0">
                <a:solidFill>
                  <a:srgbClr val="FF0066"/>
                </a:solidFill>
                <a:effectLst>
                  <a:outerShdw blurRad="38100" dist="38100" dir="2700000" algn="tl">
                    <a:srgbClr val="C0C0C0"/>
                  </a:outerShdw>
                </a:effectLst>
                <a:latin typeface="Times New Roman" panose="02020603050405020304" pitchFamily="18" charset="0"/>
              </a:rPr>
              <a:t>第</a:t>
            </a:r>
            <a:r>
              <a:rPr lang="en-US" altLang="zh-CN" sz="4800" dirty="0">
                <a:solidFill>
                  <a:srgbClr val="FF0066"/>
                </a:solidFill>
                <a:effectLst>
                  <a:outerShdw blurRad="38100" dist="38100" dir="2700000" algn="tl">
                    <a:srgbClr val="C0C0C0"/>
                  </a:outerShdw>
                </a:effectLst>
                <a:latin typeface="Times New Roman" panose="02020603050405020304" pitchFamily="18" charset="0"/>
              </a:rPr>
              <a:t>1</a:t>
            </a:r>
            <a:r>
              <a:rPr sz="4800" dirty="0" smtClean="0">
                <a:solidFill>
                  <a:srgbClr val="FF0066"/>
                </a:solidFill>
                <a:effectLst>
                  <a:outerShdw blurRad="38100" dist="38100" dir="2700000" algn="tl">
                    <a:srgbClr val="C0C0C0"/>
                  </a:outerShdw>
                </a:effectLst>
                <a:latin typeface="Times New Roman" panose="02020603050405020304" pitchFamily="18" charset="0"/>
              </a:rPr>
              <a:t>章</a:t>
            </a:r>
            <a:r>
              <a:rPr sz="4800" dirty="0" smtClean="0">
                <a:solidFill>
                  <a:schemeClr val="tx1"/>
                </a:solidFill>
                <a:effectLst>
                  <a:outerShdw blurRad="38100" dist="38100" dir="2700000" algn="tl">
                    <a:srgbClr val="C0C0C0"/>
                  </a:outerShdw>
                </a:effectLst>
                <a:latin typeface="Times New Roman" panose="02020603050405020304" pitchFamily="18" charset="0"/>
              </a:rPr>
              <a:t>   概述（软件环境）</a:t>
            </a:r>
          </a:p>
        </p:txBody>
      </p:sp>
      <p:sp>
        <p:nvSpPr>
          <p:cNvPr id="41987" name="Rectangle 4"/>
          <p:cNvSpPr>
            <a:spLocks noGrp="1" noChangeArrowheads="1"/>
          </p:cNvSpPr>
          <p:nvPr>
            <p:ph type="body" idx="1"/>
          </p:nvPr>
        </p:nvSpPr>
        <p:spPr>
          <a:xfrm>
            <a:off x="2667000" y="2660650"/>
            <a:ext cx="5561013" cy="4071938"/>
          </a:xfrm>
        </p:spPr>
        <p:txBody>
          <a:bodyPr/>
          <a:lstStyle/>
          <a:p>
            <a:pPr eaLnBrk="1" hangingPunct="1">
              <a:lnSpc>
                <a:spcPct val="130000"/>
              </a:lnSpc>
              <a:buClr>
                <a:srgbClr val="FF0000"/>
              </a:buClr>
              <a:buSzPct val="85000"/>
              <a:buFont typeface="Wingdings" panose="05000000000000000000" pitchFamily="2" charset="2"/>
              <a:buChar char="p"/>
            </a:pPr>
            <a:r>
              <a:rPr lang="zh-CN" altLang="en-US" smtClean="0">
                <a:latin typeface="华文新魏" panose="02010800040101010101" pitchFamily="2" charset="-122"/>
                <a:ea typeface="华文新魏" panose="02010800040101010101" pitchFamily="2" charset="-122"/>
              </a:rPr>
              <a:t>软件与软件分类</a:t>
            </a:r>
            <a:endParaRPr lang="en-US" altLang="zh-CN" smtClean="0">
              <a:latin typeface="华文新魏" panose="02010800040101010101" pitchFamily="2" charset="-122"/>
              <a:ea typeface="华文新魏" panose="02010800040101010101" pitchFamily="2" charset="-122"/>
            </a:endParaRPr>
          </a:p>
          <a:p>
            <a:pPr eaLnBrk="1" hangingPunct="1">
              <a:lnSpc>
                <a:spcPct val="130000"/>
              </a:lnSpc>
              <a:buClr>
                <a:srgbClr val="FF0000"/>
              </a:buClr>
              <a:buSzPct val="85000"/>
              <a:buFont typeface="Wingdings" panose="05000000000000000000" pitchFamily="2" charset="2"/>
              <a:buChar char="p"/>
            </a:pPr>
            <a:r>
              <a:rPr lang="zh-CN" altLang="en-US" smtClean="0">
                <a:latin typeface="华文新魏" panose="02010800040101010101" pitchFamily="2" charset="-122"/>
                <a:ea typeface="华文新魏" panose="02010800040101010101" pitchFamily="2" charset="-122"/>
              </a:rPr>
              <a:t>程序设计语言与开发环境</a:t>
            </a:r>
            <a:endParaRPr lang="en-US" altLang="zh-CN" smtClean="0">
              <a:latin typeface="华文新魏" panose="02010800040101010101" pitchFamily="2" charset="-122"/>
              <a:ea typeface="华文新魏" panose="02010800040101010101" pitchFamily="2" charset="-122"/>
            </a:endParaRPr>
          </a:p>
          <a:p>
            <a:pPr eaLnBrk="1" hangingPunct="1">
              <a:lnSpc>
                <a:spcPct val="130000"/>
              </a:lnSpc>
              <a:buClr>
                <a:srgbClr val="FF0000"/>
              </a:buClr>
              <a:buSzPct val="85000"/>
              <a:buFont typeface="Wingdings" panose="05000000000000000000" pitchFamily="2" charset="2"/>
              <a:buChar char="p"/>
            </a:pPr>
            <a:r>
              <a:rPr lang="zh-CN" altLang="en-US" smtClean="0">
                <a:latin typeface="华文新魏" panose="02010800040101010101" pitchFamily="2" charset="-122"/>
                <a:ea typeface="华文新魏" panose="02010800040101010101" pitchFamily="2" charset="-122"/>
              </a:rPr>
              <a:t>数据库环境</a:t>
            </a:r>
            <a:endParaRPr lang="en-US" altLang="zh-CN" smtClean="0">
              <a:latin typeface="华文新魏" panose="02010800040101010101" pitchFamily="2" charset="-122"/>
              <a:ea typeface="华文新魏" panose="02010800040101010101" pitchFamily="2" charset="-122"/>
            </a:endParaRPr>
          </a:p>
          <a:p>
            <a:pPr eaLnBrk="1" hangingPunct="1">
              <a:lnSpc>
                <a:spcPct val="130000"/>
              </a:lnSpc>
              <a:buClr>
                <a:srgbClr val="FF0000"/>
              </a:buClr>
              <a:buSzPct val="85000"/>
              <a:buFont typeface="Wingdings" panose="05000000000000000000" pitchFamily="2" charset="2"/>
              <a:buChar char="p"/>
            </a:pPr>
            <a:r>
              <a:rPr lang="zh-CN" altLang="en-US" smtClean="0">
                <a:latin typeface="华文新魏" panose="02010800040101010101" pitchFamily="2" charset="-122"/>
                <a:ea typeface="华文新魏" panose="02010800040101010101" pitchFamily="2" charset="-122"/>
              </a:rPr>
              <a:t>平台环境</a:t>
            </a:r>
            <a:endParaRPr lang="en-US" altLang="zh-CN" smtClean="0">
              <a:latin typeface="华文新魏" panose="02010800040101010101" pitchFamily="2" charset="-122"/>
              <a:ea typeface="华文新魏" panose="02010800040101010101" pitchFamily="2" charset="-122"/>
            </a:endParaRPr>
          </a:p>
          <a:p>
            <a:pPr eaLnBrk="1" hangingPunct="1">
              <a:lnSpc>
                <a:spcPct val="130000"/>
              </a:lnSpc>
              <a:buClr>
                <a:srgbClr val="FF0000"/>
              </a:buClr>
              <a:buSzPct val="85000"/>
              <a:buFont typeface="Wingdings" panose="05000000000000000000" pitchFamily="2" charset="2"/>
              <a:buChar char="p"/>
            </a:pPr>
            <a:r>
              <a:rPr lang="zh-CN" altLang="en-US" smtClean="0">
                <a:latin typeface="华文新魏" panose="02010800040101010101" pitchFamily="2" charset="-122"/>
                <a:ea typeface="华文新魏" panose="02010800040101010101" pitchFamily="2" charset="-122"/>
              </a:rPr>
              <a:t>软件工程环境</a:t>
            </a:r>
            <a:endParaRPr lang="en-US" altLang="zh-CN" smtClean="0">
              <a:latin typeface="华文新魏" panose="02010800040101010101" pitchFamily="2" charset="-122"/>
              <a:ea typeface="华文新魏" panose="02010800040101010101" pitchFamily="2" charset="-122"/>
            </a:endParaRPr>
          </a:p>
        </p:txBody>
      </p:sp>
      <p:sp>
        <p:nvSpPr>
          <p:cNvPr id="3" name="灯片编号占位符 2"/>
          <p:cNvSpPr>
            <a:spLocks noGrp="1"/>
          </p:cNvSpPr>
          <p:nvPr>
            <p:ph type="sldNum" sz="quarter" idx="10"/>
          </p:nvPr>
        </p:nvSpPr>
        <p:spPr/>
        <p:txBody>
          <a:bodyPr/>
          <a:lstStyle/>
          <a:p>
            <a:pPr>
              <a:defRPr/>
            </a:pPr>
            <a:fld id="{58620657-A463-4898-974E-806448199148}" type="slidenum">
              <a:rPr lang="en-US" altLang="zh-CN"/>
              <a:pPr>
                <a:defRPr/>
              </a:pPr>
              <a:t>28</a:t>
            </a:fld>
            <a:endParaRPr lang="en-US" altLang="zh-CN"/>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4"/>
          <p:cNvSpPr>
            <a:spLocks noGrp="1"/>
          </p:cNvSpPr>
          <p:nvPr>
            <p:ph type="title"/>
          </p:nvPr>
        </p:nvSpPr>
        <p:spPr/>
        <p:txBody>
          <a:bodyPr/>
          <a:lstStyle/>
          <a:p>
            <a:pPr algn="ctr">
              <a:defRPr/>
            </a:pPr>
            <a:r>
              <a:rPr sz="5000" dirty="0" smtClean="0">
                <a:solidFill>
                  <a:srgbClr val="FF0000"/>
                </a:solidFill>
              </a:rPr>
              <a:t>第</a:t>
            </a:r>
            <a:r>
              <a:rPr lang="en-US" altLang="zh-CN" sz="5000" dirty="0" smtClean="0">
                <a:solidFill>
                  <a:srgbClr val="FF0000"/>
                </a:solidFill>
              </a:rPr>
              <a:t>1</a:t>
            </a:r>
            <a:r>
              <a:rPr sz="5000" dirty="0" smtClean="0">
                <a:solidFill>
                  <a:srgbClr val="FF0000"/>
                </a:solidFill>
              </a:rPr>
              <a:t>节</a:t>
            </a:r>
            <a:r>
              <a:rPr lang="en-US" altLang="zh-CN" sz="5000" dirty="0" smtClean="0"/>
              <a:t/>
            </a:r>
            <a:br>
              <a:rPr lang="en-US" altLang="zh-CN" sz="5000" dirty="0" smtClean="0"/>
            </a:br>
            <a:r>
              <a:rPr lang="en-US" altLang="zh-CN" sz="5000" dirty="0" smtClean="0"/>
              <a:t/>
            </a:r>
            <a:br>
              <a:rPr lang="en-US" altLang="zh-CN" sz="5000" dirty="0" smtClean="0"/>
            </a:br>
            <a:r>
              <a:rPr sz="5000" dirty="0" smtClean="0"/>
              <a:t>软件与软件分类</a:t>
            </a:r>
          </a:p>
        </p:txBody>
      </p:sp>
      <p:sp>
        <p:nvSpPr>
          <p:cNvPr id="3" name="灯片编号占位符 2"/>
          <p:cNvSpPr>
            <a:spLocks noGrp="1"/>
          </p:cNvSpPr>
          <p:nvPr>
            <p:ph type="sldNum" sz="quarter" idx="10"/>
          </p:nvPr>
        </p:nvSpPr>
        <p:spPr/>
        <p:txBody>
          <a:bodyPr/>
          <a:lstStyle/>
          <a:p>
            <a:pPr>
              <a:defRPr/>
            </a:pPr>
            <a:fld id="{262D4A34-38C3-4785-9891-60C9DB6FEE3E}" type="slidenum">
              <a:rPr lang="en-US" altLang="zh-CN"/>
              <a:pPr>
                <a:defRPr/>
              </a:pPr>
              <a:t>29</a:t>
            </a:fld>
            <a:endParaRPr lang="en-US" altLang="zh-CN"/>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55650" y="333375"/>
            <a:ext cx="7993063" cy="792163"/>
          </a:xfrm>
        </p:spPr>
        <p:txBody>
          <a:bodyPr/>
          <a:lstStyle/>
          <a:p>
            <a:pPr>
              <a:defRPr/>
            </a:pPr>
            <a:r>
              <a:rPr dirty="0"/>
              <a:t>学习软件体系架构</a:t>
            </a:r>
          </a:p>
        </p:txBody>
      </p:sp>
      <p:sp>
        <p:nvSpPr>
          <p:cNvPr id="9219" name="内容占位符 1"/>
          <p:cNvSpPr>
            <a:spLocks noGrp="1"/>
          </p:cNvSpPr>
          <p:nvPr>
            <p:ph idx="1"/>
          </p:nvPr>
        </p:nvSpPr>
        <p:spPr>
          <a:xfrm>
            <a:off x="827088" y="1341438"/>
            <a:ext cx="7859712" cy="4791075"/>
          </a:xfrm>
        </p:spPr>
        <p:txBody>
          <a:bodyPr/>
          <a:lstStyle/>
          <a:p>
            <a:endParaRPr lang="en-US" altLang="zh-CN" sz="2000" smtClean="0"/>
          </a:p>
          <a:p>
            <a:endParaRPr lang="zh-CN" altLang="en-US" sz="2000" smtClean="0"/>
          </a:p>
        </p:txBody>
      </p:sp>
      <p:pic>
        <p:nvPicPr>
          <p:cNvPr id="922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4563" y="1125538"/>
            <a:ext cx="7732712" cy="565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矩形 4"/>
          <p:cNvSpPr>
            <a:spLocks noChangeArrowheads="1"/>
          </p:cNvSpPr>
          <p:nvPr/>
        </p:nvSpPr>
        <p:spPr bwMode="auto">
          <a:xfrm>
            <a:off x="5715000" y="2667000"/>
            <a:ext cx="1371600" cy="45720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00"/>
              </a:buClr>
              <a:buFont typeface="Times New Roman" panose="02020603050405020304" pitchFamily="18" charset="0"/>
              <a:buNone/>
            </a:pPr>
            <a:endParaRPr lang="zh-CN" altLang="en-US" sz="2400">
              <a:ea typeface="宋体" panose="02010600030101010101" pitchFamily="2" charset="-122"/>
            </a:endParaRPr>
          </a:p>
        </p:txBody>
      </p:sp>
      <p:sp>
        <p:nvSpPr>
          <p:cNvPr id="10247" name="矩形 4"/>
          <p:cNvSpPr>
            <a:spLocks noChangeArrowheads="1"/>
          </p:cNvSpPr>
          <p:nvPr/>
        </p:nvSpPr>
        <p:spPr bwMode="auto">
          <a:xfrm>
            <a:off x="1676400" y="3943350"/>
            <a:ext cx="1143000" cy="32385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00"/>
              </a:buClr>
              <a:buFont typeface="Times New Roman" panose="02020603050405020304" pitchFamily="18" charset="0"/>
              <a:buNone/>
            </a:pPr>
            <a:endParaRPr lang="zh-CN" altLang="en-US" sz="2400">
              <a:ea typeface="宋体" panose="02010600030101010101" pitchFamily="2" charset="-122"/>
            </a:endParaRPr>
          </a:p>
        </p:txBody>
      </p:sp>
      <p:sp>
        <p:nvSpPr>
          <p:cNvPr id="10248" name="矩形 4"/>
          <p:cNvSpPr>
            <a:spLocks noChangeArrowheads="1"/>
          </p:cNvSpPr>
          <p:nvPr/>
        </p:nvSpPr>
        <p:spPr bwMode="auto">
          <a:xfrm>
            <a:off x="1676400" y="5522913"/>
            <a:ext cx="1143000" cy="323850"/>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0000"/>
              </a:buClr>
              <a:buFont typeface="Times New Roman" panose="02020603050405020304" pitchFamily="18" charset="0"/>
              <a:buNone/>
            </a:pPr>
            <a:endParaRPr lang="zh-CN" altLang="en-US" sz="2400">
              <a:ea typeface="宋体" panose="02010600030101010101" pitchFamily="2" charset="-122"/>
            </a:endParaRPr>
          </a:p>
        </p:txBody>
      </p:sp>
      <p:sp>
        <p:nvSpPr>
          <p:cNvPr id="2" name="灯片编号占位符 1"/>
          <p:cNvSpPr>
            <a:spLocks noGrp="1"/>
          </p:cNvSpPr>
          <p:nvPr>
            <p:ph type="sldNum" sz="quarter" idx="10"/>
          </p:nvPr>
        </p:nvSpPr>
        <p:spPr/>
        <p:txBody>
          <a:bodyPr/>
          <a:lstStyle/>
          <a:p>
            <a:pPr>
              <a:defRPr/>
            </a:pPr>
            <a:fld id="{4680394B-A4D0-404B-A5E2-E5BD55279312}" type="slidenum">
              <a:rPr lang="en-US" altLang="zh-CN"/>
              <a:pPr>
                <a:defRPr/>
              </a:pPr>
              <a:t>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fade">
                                      <p:cBhvr>
                                        <p:cTn id="7" dur="500"/>
                                        <p:tgtEl>
                                          <p:spTgt spid="102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47"/>
                                        </p:tgtEl>
                                        <p:attrNameLst>
                                          <p:attrName>style.visibility</p:attrName>
                                        </p:attrNameLst>
                                      </p:cBhvr>
                                      <p:to>
                                        <p:strVal val="visible"/>
                                      </p:to>
                                    </p:set>
                                    <p:animEffect transition="in" filter="fade">
                                      <p:cBhvr>
                                        <p:cTn id="12" dur="500"/>
                                        <p:tgtEl>
                                          <p:spTgt spid="102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48"/>
                                        </p:tgtEl>
                                        <p:attrNameLst>
                                          <p:attrName>style.visibility</p:attrName>
                                        </p:attrNameLst>
                                      </p:cBhvr>
                                      <p:to>
                                        <p:strVal val="visible"/>
                                      </p:to>
                                    </p:set>
                                    <p:animEffect transition="in" filter="fade">
                                      <p:cBhvr>
                                        <p:cTn id="17" dur="500"/>
                                        <p:tgtEl>
                                          <p:spTgt spid="10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animBg="1"/>
      <p:bldP spid="10247" grpId="0" animBg="1"/>
      <p:bldP spid="1024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defRPr/>
            </a:pPr>
            <a:r>
              <a:rPr dirty="0" smtClean="0"/>
              <a:t>软件与软件分类</a:t>
            </a:r>
            <a:endParaRPr dirty="0"/>
          </a:p>
        </p:txBody>
      </p:sp>
      <p:pic>
        <p:nvPicPr>
          <p:cNvPr id="7"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5888" y="4692650"/>
            <a:ext cx="6953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6050" y="1771650"/>
            <a:ext cx="1087438"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23975" y="1844675"/>
            <a:ext cx="1487488"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25813" y="3213100"/>
            <a:ext cx="12001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99063" y="3111500"/>
            <a:ext cx="15811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38263" y="3111500"/>
            <a:ext cx="1446212"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00850" y="1622425"/>
            <a:ext cx="12017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23975" y="4797425"/>
            <a:ext cx="185102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010400" y="2919413"/>
            <a:ext cx="1382713"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206750" y="1652588"/>
            <a:ext cx="1319213"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882D04A0-BB95-40EA-A080-CE904B7BC0C3}" type="slidenum">
              <a:rPr lang="en-US" altLang="zh-CN"/>
              <a:pPr>
                <a:defRPr/>
              </a:pPr>
              <a:t>30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400"/>
                                        <p:tgtEl>
                                          <p:spTgt spid="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a:defRPr/>
            </a:pPr>
            <a:r>
              <a:rPr dirty="0" smtClean="0"/>
              <a:t>程序与软件的关系？</a:t>
            </a:r>
          </a:p>
        </p:txBody>
      </p:sp>
      <p:sp>
        <p:nvSpPr>
          <p:cNvPr id="25604" name="Rectangle 3"/>
          <p:cNvSpPr>
            <a:spLocks noGrp="1" noChangeArrowheads="1"/>
          </p:cNvSpPr>
          <p:nvPr>
            <p:ph type="body" idx="1"/>
          </p:nvPr>
        </p:nvSpPr>
        <p:spPr/>
        <p:txBody>
          <a:bodyPr/>
          <a:lstStyle/>
          <a:p>
            <a:pPr>
              <a:buSzPct val="85000"/>
              <a:defRPr/>
            </a:pPr>
            <a:r>
              <a:rPr lang="zh-CN" altLang="en-US" dirty="0" smtClean="0"/>
              <a:t> 软件</a:t>
            </a:r>
            <a:r>
              <a:rPr lang="zh-CN" altLang="en-US" dirty="0"/>
              <a:t>的概念是什么？  </a:t>
            </a:r>
            <a:r>
              <a:rPr lang="zh-CN" altLang="en-US" dirty="0" smtClean="0"/>
              <a:t> </a:t>
            </a:r>
            <a:r>
              <a:rPr lang="zh-CN" altLang="en-US" dirty="0"/>
              <a:t>软件</a:t>
            </a:r>
            <a:r>
              <a:rPr lang="en-US" altLang="zh-CN" dirty="0"/>
              <a:t>=</a:t>
            </a:r>
            <a:r>
              <a:rPr lang="zh-CN" altLang="en-US" dirty="0"/>
              <a:t>程序？</a:t>
            </a:r>
          </a:p>
          <a:p>
            <a:pPr marL="533400" indent="-533400" eaLnBrk="1" hangingPunct="1">
              <a:buClr>
                <a:srgbClr val="003300"/>
              </a:buClr>
              <a:buSzPct val="85000"/>
              <a:buFont typeface="Arial" panose="020B0604020202020204" pitchFamily="34" charset="0"/>
              <a:buNone/>
              <a:defRPr/>
            </a:pPr>
            <a:r>
              <a:rPr lang="zh-CN" altLang="en-US" dirty="0">
                <a:latin typeface="Arial Narrow"/>
              </a:rPr>
              <a:t>      </a:t>
            </a:r>
            <a:endParaRPr lang="en-US" altLang="zh-CN" dirty="0" smtClean="0"/>
          </a:p>
          <a:p>
            <a:pPr>
              <a:defRPr/>
            </a:pPr>
            <a:r>
              <a:rPr lang="zh-CN" altLang="en-US" dirty="0" smtClean="0"/>
              <a:t> 程序 </a:t>
            </a:r>
            <a:r>
              <a:rPr lang="en-US" altLang="zh-CN" dirty="0" smtClean="0"/>
              <a:t>= </a:t>
            </a:r>
            <a:r>
              <a:rPr lang="zh-CN" altLang="en-US" dirty="0" smtClean="0"/>
              <a:t>数据结构 </a:t>
            </a:r>
            <a:r>
              <a:rPr lang="en-US" altLang="zh-CN" dirty="0" smtClean="0"/>
              <a:t>+ </a:t>
            </a:r>
            <a:r>
              <a:rPr lang="zh-CN" altLang="en-US" dirty="0" smtClean="0"/>
              <a:t>算法</a:t>
            </a:r>
            <a:endParaRPr lang="en-US" altLang="zh-CN" dirty="0" smtClean="0"/>
          </a:p>
          <a:p>
            <a:pPr>
              <a:defRPr/>
            </a:pPr>
            <a:endParaRPr lang="en-US" altLang="zh-CN" dirty="0"/>
          </a:p>
          <a:p>
            <a:pPr>
              <a:defRPr/>
            </a:pPr>
            <a:r>
              <a:rPr lang="zh-CN" altLang="en-US" dirty="0" smtClean="0"/>
              <a:t> </a:t>
            </a:r>
            <a:r>
              <a:rPr lang="zh-CN" altLang="en-US" dirty="0" smtClean="0">
                <a:solidFill>
                  <a:srgbClr val="FF0000"/>
                </a:solidFill>
              </a:rPr>
              <a:t>软件 </a:t>
            </a:r>
            <a:r>
              <a:rPr lang="en-US" altLang="zh-CN" dirty="0" smtClean="0">
                <a:solidFill>
                  <a:srgbClr val="FF0000"/>
                </a:solidFill>
              </a:rPr>
              <a:t>= </a:t>
            </a:r>
            <a:r>
              <a:rPr lang="zh-CN" altLang="en-US" dirty="0" smtClean="0">
                <a:solidFill>
                  <a:srgbClr val="FF0000"/>
                </a:solidFill>
              </a:rPr>
              <a:t>程序 </a:t>
            </a:r>
            <a:r>
              <a:rPr lang="en-US" altLang="zh-CN" dirty="0" smtClean="0">
                <a:solidFill>
                  <a:srgbClr val="FF0000"/>
                </a:solidFill>
              </a:rPr>
              <a:t>+ </a:t>
            </a:r>
            <a:r>
              <a:rPr lang="zh-CN" altLang="en-US" dirty="0" smtClean="0">
                <a:solidFill>
                  <a:srgbClr val="FF0000"/>
                </a:solidFill>
              </a:rPr>
              <a:t>数据 </a:t>
            </a:r>
            <a:r>
              <a:rPr lang="en-US" altLang="zh-CN" dirty="0" smtClean="0">
                <a:solidFill>
                  <a:srgbClr val="FF0000"/>
                </a:solidFill>
              </a:rPr>
              <a:t>+ </a:t>
            </a:r>
            <a:r>
              <a:rPr lang="zh-CN" altLang="en-US" dirty="0" smtClean="0">
                <a:solidFill>
                  <a:srgbClr val="FF0000"/>
                </a:solidFill>
              </a:rPr>
              <a:t>文档 </a:t>
            </a:r>
          </a:p>
          <a:p>
            <a:pPr>
              <a:defRPr/>
            </a:pPr>
            <a:endParaRPr lang="zh-CN" altLang="en-US" dirty="0" smtClean="0"/>
          </a:p>
          <a:p>
            <a:pPr>
              <a:defRPr/>
            </a:pPr>
            <a:r>
              <a:rPr lang="zh-CN" altLang="en-US" dirty="0" smtClean="0"/>
              <a:t> 工匠与工程师的区别？</a:t>
            </a:r>
          </a:p>
        </p:txBody>
      </p:sp>
      <p:sp>
        <p:nvSpPr>
          <p:cNvPr id="3" name="灯片编号占位符 2"/>
          <p:cNvSpPr>
            <a:spLocks noGrp="1"/>
          </p:cNvSpPr>
          <p:nvPr>
            <p:ph type="sldNum" sz="quarter" idx="10"/>
          </p:nvPr>
        </p:nvSpPr>
        <p:spPr/>
        <p:txBody>
          <a:bodyPr/>
          <a:lstStyle/>
          <a:p>
            <a:pPr>
              <a:defRPr/>
            </a:pPr>
            <a:fld id="{75ED7614-4431-44C0-A667-E21E17487510}" type="slidenum">
              <a:rPr lang="en-US" altLang="zh-CN"/>
              <a:pPr>
                <a:defRPr/>
              </a:pPr>
              <a:t>31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xEl>
                                              <p:pRg st="2" end="2"/>
                                            </p:txEl>
                                          </p:spTgt>
                                        </p:tgtEl>
                                        <p:attrNameLst>
                                          <p:attrName>style.visibility</p:attrName>
                                        </p:attrNameLst>
                                      </p:cBhvr>
                                      <p:to>
                                        <p:strVal val="visible"/>
                                      </p:to>
                                    </p:set>
                                    <p:animEffect transition="in" filter="fade">
                                      <p:cBhvr>
                                        <p:cTn id="7" dur="500"/>
                                        <p:tgtEl>
                                          <p:spTgt spid="25604">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5604">
                                            <p:txEl>
                                              <p:pRg st="4" end="4"/>
                                            </p:txEl>
                                          </p:spTgt>
                                        </p:tgtEl>
                                        <p:attrNameLst>
                                          <p:attrName>style.visibility</p:attrName>
                                        </p:attrNameLst>
                                      </p:cBhvr>
                                      <p:to>
                                        <p:strVal val="visible"/>
                                      </p:to>
                                    </p:set>
                                    <p:animEffect transition="in" filter="fade">
                                      <p:cBhvr>
                                        <p:cTn id="12" dur="500"/>
                                        <p:tgtEl>
                                          <p:spTgt spid="25604">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5604">
                                            <p:txEl>
                                              <p:pRg st="6" end="6"/>
                                            </p:txEl>
                                          </p:spTgt>
                                        </p:tgtEl>
                                        <p:attrNameLst>
                                          <p:attrName>style.visibility</p:attrName>
                                        </p:attrNameLst>
                                      </p:cBhvr>
                                      <p:to>
                                        <p:strVal val="visible"/>
                                      </p:to>
                                    </p:set>
                                    <p:animEffect transition="in" filter="fade">
                                      <p:cBhvr>
                                        <p:cTn id="17" dur="500"/>
                                        <p:tgtEl>
                                          <p:spTgt spid="2560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dirty="0"/>
              <a:t>计算机软件系统</a:t>
            </a:r>
          </a:p>
        </p:txBody>
      </p:sp>
      <p:grpSp>
        <p:nvGrpSpPr>
          <p:cNvPr id="48131" name="Group 34"/>
          <p:cNvGrpSpPr>
            <a:grpSpLocks/>
          </p:cNvGrpSpPr>
          <p:nvPr/>
        </p:nvGrpSpPr>
        <p:grpSpPr bwMode="auto">
          <a:xfrm>
            <a:off x="684213" y="1352550"/>
            <a:ext cx="8135937" cy="4959350"/>
            <a:chOff x="48" y="990"/>
            <a:chExt cx="5397" cy="3124"/>
          </a:xfrm>
        </p:grpSpPr>
        <p:sp>
          <p:nvSpPr>
            <p:cNvPr id="6" name="Rectangle 5"/>
            <p:cNvSpPr>
              <a:spLocks noChangeArrowheads="1"/>
            </p:cNvSpPr>
            <p:nvPr/>
          </p:nvSpPr>
          <p:spPr bwMode="auto">
            <a:xfrm>
              <a:off x="48" y="2400"/>
              <a:ext cx="840"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软件系统</a:t>
              </a:r>
            </a:p>
          </p:txBody>
        </p:sp>
        <p:sp>
          <p:nvSpPr>
            <p:cNvPr id="7" name="Line 6"/>
            <p:cNvSpPr>
              <a:spLocks noChangeShapeType="1"/>
            </p:cNvSpPr>
            <p:nvPr/>
          </p:nvSpPr>
          <p:spPr bwMode="auto">
            <a:xfrm>
              <a:off x="754" y="2535"/>
              <a:ext cx="22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8" name="Line 7"/>
            <p:cNvSpPr>
              <a:spLocks noChangeShapeType="1"/>
            </p:cNvSpPr>
            <p:nvPr/>
          </p:nvSpPr>
          <p:spPr bwMode="auto">
            <a:xfrm>
              <a:off x="979" y="1770"/>
              <a:ext cx="0" cy="17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9" name="Line 8"/>
            <p:cNvSpPr>
              <a:spLocks noChangeShapeType="1"/>
            </p:cNvSpPr>
            <p:nvPr/>
          </p:nvSpPr>
          <p:spPr bwMode="auto">
            <a:xfrm>
              <a:off x="982" y="1767"/>
              <a:ext cx="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10" name="Rectangle 9"/>
            <p:cNvSpPr>
              <a:spLocks noChangeArrowheads="1"/>
            </p:cNvSpPr>
            <p:nvPr/>
          </p:nvSpPr>
          <p:spPr bwMode="auto">
            <a:xfrm>
              <a:off x="1381" y="1614"/>
              <a:ext cx="839"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系统软件</a:t>
              </a:r>
            </a:p>
          </p:txBody>
        </p:sp>
        <p:sp>
          <p:nvSpPr>
            <p:cNvPr id="11" name="Line 10"/>
            <p:cNvSpPr>
              <a:spLocks noChangeShapeType="1"/>
            </p:cNvSpPr>
            <p:nvPr/>
          </p:nvSpPr>
          <p:spPr bwMode="auto">
            <a:xfrm>
              <a:off x="2167" y="1767"/>
              <a:ext cx="2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12" name="Line 11"/>
            <p:cNvSpPr>
              <a:spLocks noChangeShapeType="1"/>
            </p:cNvSpPr>
            <p:nvPr/>
          </p:nvSpPr>
          <p:spPr bwMode="auto">
            <a:xfrm>
              <a:off x="2437" y="1099"/>
              <a:ext cx="0" cy="13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13" name="Line 12"/>
            <p:cNvSpPr>
              <a:spLocks noChangeShapeType="1"/>
            </p:cNvSpPr>
            <p:nvPr/>
          </p:nvSpPr>
          <p:spPr bwMode="auto">
            <a:xfrm>
              <a:off x="2441" y="1095"/>
              <a:ext cx="3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14" name="Rectangle 13"/>
            <p:cNvSpPr>
              <a:spLocks noChangeArrowheads="1"/>
            </p:cNvSpPr>
            <p:nvPr/>
          </p:nvSpPr>
          <p:spPr bwMode="auto">
            <a:xfrm>
              <a:off x="2691" y="990"/>
              <a:ext cx="2199"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操作系统 	</a:t>
              </a:r>
              <a:r>
                <a:rPr lang="en-US" altLang="zh-CN" sz="2100" dirty="0" smtClean="0">
                  <a:solidFill>
                    <a:schemeClr val="tx1"/>
                  </a:solidFill>
                  <a:latin typeface="+mn-ea"/>
                  <a:ea typeface="+mn-ea"/>
                </a:rPr>
                <a:t>Windows</a:t>
              </a:r>
              <a:r>
                <a:rPr lang="zh-CN" altLang="en-US" sz="2100" dirty="0" smtClean="0">
                  <a:solidFill>
                    <a:schemeClr val="tx1"/>
                  </a:solidFill>
                  <a:latin typeface="+mn-ea"/>
                  <a:ea typeface="+mn-ea"/>
                </a:rPr>
                <a:t>、</a:t>
              </a:r>
              <a:r>
                <a:rPr lang="en-US" altLang="zh-CN" sz="2100" dirty="0" smtClean="0">
                  <a:solidFill>
                    <a:schemeClr val="tx1"/>
                  </a:solidFill>
                  <a:latin typeface="+mn-ea"/>
                  <a:ea typeface="+mn-ea"/>
                </a:rPr>
                <a:t>UNIX</a:t>
              </a:r>
              <a:endParaRPr lang="zh-CN" altLang="en-US" sz="2100" dirty="0" smtClean="0">
                <a:solidFill>
                  <a:schemeClr val="tx1"/>
                </a:solidFill>
                <a:latin typeface="+mn-ea"/>
                <a:ea typeface="+mn-ea"/>
              </a:endParaRPr>
            </a:p>
          </p:txBody>
        </p:sp>
        <p:sp>
          <p:nvSpPr>
            <p:cNvPr id="15" name="Line 14"/>
            <p:cNvSpPr>
              <a:spLocks noChangeShapeType="1"/>
            </p:cNvSpPr>
            <p:nvPr/>
          </p:nvSpPr>
          <p:spPr bwMode="auto">
            <a:xfrm>
              <a:off x="2441" y="1767"/>
              <a:ext cx="3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16" name="Rectangle 15"/>
            <p:cNvSpPr>
              <a:spLocks noChangeArrowheads="1"/>
            </p:cNvSpPr>
            <p:nvPr/>
          </p:nvSpPr>
          <p:spPr bwMode="auto">
            <a:xfrm>
              <a:off x="2702" y="1278"/>
              <a:ext cx="2068"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语言处理程序	</a:t>
              </a:r>
              <a:r>
                <a:rPr lang="en-US" altLang="zh-CN" sz="2100" dirty="0" smtClean="0">
                  <a:solidFill>
                    <a:schemeClr val="tx1"/>
                  </a:solidFill>
                  <a:latin typeface="+mn-ea"/>
                  <a:ea typeface="+mn-ea"/>
                </a:rPr>
                <a:t>C</a:t>
              </a:r>
              <a:r>
                <a:rPr lang="zh-CN" altLang="en-US" sz="2100" dirty="0" smtClean="0">
                  <a:solidFill>
                    <a:schemeClr val="tx1"/>
                  </a:solidFill>
                  <a:latin typeface="+mn-ea"/>
                  <a:ea typeface="+mn-ea"/>
                </a:rPr>
                <a:t>、</a:t>
              </a:r>
              <a:r>
                <a:rPr lang="en-US" altLang="zh-CN" sz="2100" dirty="0" smtClean="0">
                  <a:solidFill>
                    <a:schemeClr val="tx1"/>
                  </a:solidFill>
                  <a:latin typeface="+mn-ea"/>
                  <a:ea typeface="+mn-ea"/>
                </a:rPr>
                <a:t>Java </a:t>
              </a:r>
            </a:p>
          </p:txBody>
        </p:sp>
        <p:sp>
          <p:nvSpPr>
            <p:cNvPr id="17" name="Line 16"/>
            <p:cNvSpPr>
              <a:spLocks noChangeShapeType="1"/>
            </p:cNvSpPr>
            <p:nvPr/>
          </p:nvSpPr>
          <p:spPr bwMode="auto">
            <a:xfrm>
              <a:off x="2441" y="1431"/>
              <a:ext cx="3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18" name="Rectangle 17"/>
            <p:cNvSpPr>
              <a:spLocks noChangeArrowheads="1"/>
            </p:cNvSpPr>
            <p:nvPr/>
          </p:nvSpPr>
          <p:spPr bwMode="auto">
            <a:xfrm>
              <a:off x="2702" y="1614"/>
              <a:ext cx="2198"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连接程序      </a:t>
              </a:r>
              <a:r>
                <a:rPr lang="en-US" altLang="zh-CN" sz="2100" dirty="0" smtClean="0">
                  <a:solidFill>
                    <a:schemeClr val="tx1"/>
                  </a:solidFill>
                  <a:latin typeface="+mn-ea"/>
                  <a:ea typeface="+mn-ea"/>
                </a:rPr>
                <a:t>LINK</a:t>
              </a:r>
            </a:p>
          </p:txBody>
        </p:sp>
        <p:sp>
          <p:nvSpPr>
            <p:cNvPr id="19" name="Line 18"/>
            <p:cNvSpPr>
              <a:spLocks noChangeShapeType="1"/>
            </p:cNvSpPr>
            <p:nvPr/>
          </p:nvSpPr>
          <p:spPr bwMode="auto">
            <a:xfrm>
              <a:off x="2441" y="2103"/>
              <a:ext cx="3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20" name="Line 19"/>
            <p:cNvSpPr>
              <a:spLocks noChangeShapeType="1"/>
            </p:cNvSpPr>
            <p:nvPr/>
          </p:nvSpPr>
          <p:spPr bwMode="auto">
            <a:xfrm>
              <a:off x="2441" y="2438"/>
              <a:ext cx="3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21" name="Rectangle 20"/>
            <p:cNvSpPr>
              <a:spLocks noChangeArrowheads="1"/>
            </p:cNvSpPr>
            <p:nvPr/>
          </p:nvSpPr>
          <p:spPr bwMode="auto">
            <a:xfrm>
              <a:off x="2702" y="1950"/>
              <a:ext cx="2743"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诊断程序      </a:t>
              </a:r>
              <a:r>
                <a:rPr lang="en-US" altLang="zh-CN" sz="2100" dirty="0" smtClean="0">
                  <a:solidFill>
                    <a:schemeClr val="tx1"/>
                  </a:solidFill>
                  <a:latin typeface="+mn-ea"/>
                  <a:ea typeface="+mn-ea"/>
                </a:rPr>
                <a:t>QAPLUS</a:t>
              </a:r>
              <a:r>
                <a:rPr lang="zh-CN" altLang="en-US" sz="2100" dirty="0" smtClean="0">
                  <a:solidFill>
                    <a:schemeClr val="tx1"/>
                  </a:solidFill>
                  <a:latin typeface="+mn-ea"/>
                  <a:ea typeface="+mn-ea"/>
                </a:rPr>
                <a:t>、</a:t>
              </a:r>
              <a:r>
                <a:rPr lang="en-US" altLang="zh-CN" sz="2100" dirty="0" smtClean="0">
                  <a:solidFill>
                    <a:schemeClr val="tx1"/>
                  </a:solidFill>
                  <a:latin typeface="+mn-ea"/>
                  <a:ea typeface="+mn-ea"/>
                </a:rPr>
                <a:t>WINTEST</a:t>
              </a:r>
              <a:endParaRPr lang="zh-CN" altLang="en-US" sz="2100" dirty="0" smtClean="0">
                <a:solidFill>
                  <a:schemeClr val="tx1"/>
                </a:solidFill>
                <a:latin typeface="+mn-ea"/>
                <a:ea typeface="+mn-ea"/>
              </a:endParaRPr>
            </a:p>
          </p:txBody>
        </p:sp>
        <p:sp>
          <p:nvSpPr>
            <p:cNvPr id="22" name="Rectangle 21"/>
            <p:cNvSpPr>
              <a:spLocks noChangeArrowheads="1"/>
            </p:cNvSpPr>
            <p:nvPr/>
          </p:nvSpPr>
          <p:spPr bwMode="auto">
            <a:xfrm>
              <a:off x="2702" y="2286"/>
              <a:ext cx="2339"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数据库系统   	</a:t>
              </a:r>
              <a:r>
                <a:rPr lang="en-US" altLang="zh-CN" sz="2100" dirty="0" smtClean="0">
                  <a:solidFill>
                    <a:schemeClr val="tx1"/>
                  </a:solidFill>
                  <a:latin typeface="+mn-ea"/>
                  <a:ea typeface="+mn-ea"/>
                </a:rPr>
                <a:t>Oracle</a:t>
              </a:r>
              <a:r>
                <a:rPr lang="zh-CN" altLang="en-US" sz="2100" dirty="0" smtClean="0">
                  <a:solidFill>
                    <a:schemeClr val="tx1"/>
                  </a:solidFill>
                  <a:latin typeface="+mn-ea"/>
                  <a:ea typeface="+mn-ea"/>
                </a:rPr>
                <a:t>、</a:t>
              </a:r>
              <a:r>
                <a:rPr lang="en-US" altLang="zh-CN" sz="2100" dirty="0" smtClean="0">
                  <a:solidFill>
                    <a:schemeClr val="tx1"/>
                  </a:solidFill>
                  <a:latin typeface="+mn-ea"/>
                  <a:ea typeface="+mn-ea"/>
                </a:rPr>
                <a:t>DB2</a:t>
              </a:r>
              <a:endParaRPr lang="zh-CN" altLang="en-US" sz="2100" dirty="0" smtClean="0">
                <a:solidFill>
                  <a:schemeClr val="tx1"/>
                </a:solidFill>
                <a:latin typeface="+mn-ea"/>
                <a:ea typeface="+mn-ea"/>
              </a:endParaRPr>
            </a:p>
          </p:txBody>
        </p:sp>
        <p:sp>
          <p:nvSpPr>
            <p:cNvPr id="23" name="Line 22"/>
            <p:cNvSpPr>
              <a:spLocks noChangeShapeType="1"/>
            </p:cNvSpPr>
            <p:nvPr/>
          </p:nvSpPr>
          <p:spPr bwMode="auto">
            <a:xfrm>
              <a:off x="982" y="3543"/>
              <a:ext cx="4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24" name="Rectangle 23"/>
            <p:cNvSpPr>
              <a:spLocks noChangeArrowheads="1"/>
            </p:cNvSpPr>
            <p:nvPr/>
          </p:nvSpPr>
          <p:spPr bwMode="auto">
            <a:xfrm>
              <a:off x="1421" y="3408"/>
              <a:ext cx="839"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smtClean="0">
                  <a:solidFill>
                    <a:schemeClr val="tx1"/>
                  </a:solidFill>
                  <a:latin typeface="+mn-ea"/>
                  <a:ea typeface="+mn-ea"/>
                </a:rPr>
                <a:t>应用软件</a:t>
              </a:r>
            </a:p>
          </p:txBody>
        </p:sp>
        <p:sp>
          <p:nvSpPr>
            <p:cNvPr id="25" name="Line 24"/>
            <p:cNvSpPr>
              <a:spLocks noChangeShapeType="1"/>
            </p:cNvSpPr>
            <p:nvPr/>
          </p:nvSpPr>
          <p:spPr bwMode="auto">
            <a:xfrm>
              <a:off x="2167" y="3543"/>
              <a:ext cx="26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26" name="Line 25"/>
            <p:cNvSpPr>
              <a:spLocks noChangeShapeType="1"/>
            </p:cNvSpPr>
            <p:nvPr/>
          </p:nvSpPr>
          <p:spPr bwMode="auto">
            <a:xfrm>
              <a:off x="2437" y="2874"/>
              <a:ext cx="0" cy="1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27" name="Line 26"/>
            <p:cNvSpPr>
              <a:spLocks noChangeShapeType="1"/>
            </p:cNvSpPr>
            <p:nvPr/>
          </p:nvSpPr>
          <p:spPr bwMode="auto">
            <a:xfrm>
              <a:off x="2441" y="2871"/>
              <a:ext cx="3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28" name="Line 27"/>
            <p:cNvSpPr>
              <a:spLocks noChangeShapeType="1"/>
            </p:cNvSpPr>
            <p:nvPr/>
          </p:nvSpPr>
          <p:spPr bwMode="auto">
            <a:xfrm>
              <a:off x="2441" y="3162"/>
              <a:ext cx="3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29" name="Line 28"/>
            <p:cNvSpPr>
              <a:spLocks noChangeShapeType="1"/>
            </p:cNvSpPr>
            <p:nvPr/>
          </p:nvSpPr>
          <p:spPr bwMode="auto">
            <a:xfrm>
              <a:off x="2434" y="3537"/>
              <a:ext cx="3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30" name="Line 29"/>
            <p:cNvSpPr>
              <a:spLocks noChangeShapeType="1"/>
            </p:cNvSpPr>
            <p:nvPr/>
          </p:nvSpPr>
          <p:spPr bwMode="auto">
            <a:xfrm>
              <a:off x="2453" y="3834"/>
              <a:ext cx="3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31" name="Rectangle 30"/>
            <p:cNvSpPr>
              <a:spLocks noChangeArrowheads="1"/>
            </p:cNvSpPr>
            <p:nvPr/>
          </p:nvSpPr>
          <p:spPr bwMode="auto">
            <a:xfrm>
              <a:off x="2702" y="2718"/>
              <a:ext cx="2401"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文字处理软件    </a:t>
              </a:r>
              <a:r>
                <a:rPr lang="en-US" altLang="zh-CN" sz="2100" dirty="0" smtClean="0">
                  <a:solidFill>
                    <a:schemeClr val="tx1"/>
                  </a:solidFill>
                  <a:latin typeface="+mn-ea"/>
                  <a:ea typeface="+mn-ea"/>
                </a:rPr>
                <a:t>WPS</a:t>
              </a:r>
              <a:r>
                <a:rPr lang="zh-CN" altLang="en-US" sz="2100" dirty="0" smtClean="0">
                  <a:solidFill>
                    <a:schemeClr val="tx1"/>
                  </a:solidFill>
                  <a:latin typeface="+mn-ea"/>
                  <a:ea typeface="+mn-ea"/>
                </a:rPr>
                <a:t>、</a:t>
              </a:r>
              <a:r>
                <a:rPr lang="en-US" altLang="zh-CN" sz="2100" dirty="0" smtClean="0">
                  <a:solidFill>
                    <a:schemeClr val="tx1"/>
                  </a:solidFill>
                  <a:latin typeface="+mn-ea"/>
                  <a:ea typeface="+mn-ea"/>
                </a:rPr>
                <a:t>Word</a:t>
              </a:r>
              <a:endParaRPr lang="zh-CN" altLang="en-US" sz="2100" dirty="0" smtClean="0">
                <a:solidFill>
                  <a:schemeClr val="tx1"/>
                </a:solidFill>
                <a:latin typeface="+mn-ea"/>
                <a:ea typeface="+mn-ea"/>
              </a:endParaRPr>
            </a:p>
          </p:txBody>
        </p:sp>
        <p:sp>
          <p:nvSpPr>
            <p:cNvPr id="32" name="Rectangle 31"/>
            <p:cNvSpPr>
              <a:spLocks noChangeArrowheads="1"/>
            </p:cNvSpPr>
            <p:nvPr/>
          </p:nvSpPr>
          <p:spPr bwMode="auto">
            <a:xfrm>
              <a:off x="2746" y="2985"/>
              <a:ext cx="2013"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表格处理软件    </a:t>
              </a:r>
              <a:r>
                <a:rPr lang="en-US" altLang="zh-CN" sz="2100" dirty="0" smtClean="0">
                  <a:solidFill>
                    <a:schemeClr val="tx1"/>
                  </a:solidFill>
                  <a:latin typeface="+mn-ea"/>
                  <a:ea typeface="+mn-ea"/>
                </a:rPr>
                <a:t>Excel</a:t>
              </a:r>
            </a:p>
          </p:txBody>
        </p:sp>
        <p:sp>
          <p:nvSpPr>
            <p:cNvPr id="33" name="Rectangle 32"/>
            <p:cNvSpPr>
              <a:spLocks noChangeArrowheads="1"/>
            </p:cNvSpPr>
            <p:nvPr/>
          </p:nvSpPr>
          <p:spPr bwMode="auto">
            <a:xfrm>
              <a:off x="2769" y="3356"/>
              <a:ext cx="2194"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辅助设计软件    </a:t>
              </a:r>
              <a:r>
                <a:rPr lang="en-US" altLang="zh-CN" sz="2100" dirty="0" smtClean="0">
                  <a:solidFill>
                    <a:schemeClr val="tx1"/>
                  </a:solidFill>
                  <a:latin typeface="+mn-ea"/>
                  <a:ea typeface="+mn-ea"/>
                </a:rPr>
                <a:t>AutoCAD</a:t>
              </a:r>
            </a:p>
          </p:txBody>
        </p:sp>
        <p:sp>
          <p:nvSpPr>
            <p:cNvPr id="34" name="Rectangle 33"/>
            <p:cNvSpPr>
              <a:spLocks noChangeArrowheads="1"/>
            </p:cNvSpPr>
            <p:nvPr/>
          </p:nvSpPr>
          <p:spPr bwMode="auto">
            <a:xfrm>
              <a:off x="2775" y="3666"/>
              <a:ext cx="182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实时控制软件    </a:t>
              </a:r>
              <a:r>
                <a:rPr lang="en-US" altLang="zh-CN" sz="2100" dirty="0" smtClean="0">
                  <a:solidFill>
                    <a:schemeClr val="tx1"/>
                  </a:solidFill>
                  <a:latin typeface="+mn-ea"/>
                  <a:ea typeface="+mn-ea"/>
                </a:rPr>
                <a:t>FIX</a:t>
              </a:r>
            </a:p>
          </p:txBody>
        </p:sp>
      </p:grpSp>
      <p:sp>
        <p:nvSpPr>
          <p:cNvPr id="35" name="Line 29"/>
          <p:cNvSpPr>
            <a:spLocks noChangeShapeType="1"/>
          </p:cNvSpPr>
          <p:nvPr/>
        </p:nvSpPr>
        <p:spPr bwMode="auto">
          <a:xfrm>
            <a:off x="4310063" y="6302375"/>
            <a:ext cx="4762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mn-ea"/>
              <a:ea typeface="+mn-ea"/>
            </a:endParaRPr>
          </a:p>
        </p:txBody>
      </p:sp>
      <p:sp>
        <p:nvSpPr>
          <p:cNvPr id="36" name="Rectangle 33"/>
          <p:cNvSpPr>
            <a:spLocks noChangeArrowheads="1"/>
          </p:cNvSpPr>
          <p:nvPr/>
        </p:nvSpPr>
        <p:spPr bwMode="auto">
          <a:xfrm>
            <a:off x="4810125" y="6062663"/>
            <a:ext cx="316230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9" tIns="44446" rIns="90479" bIns="44446">
            <a:spAutoFit/>
          </a:bodyPr>
          <a:lstStyle>
            <a:lvl1pPr>
              <a:spcBef>
                <a:spcPct val="20000"/>
              </a:spcBef>
              <a:buClr>
                <a:schemeClr val="folHlink"/>
              </a:buClr>
              <a:buSzPct val="60000"/>
              <a:buFont typeface="Wingdings" panose="05000000000000000000" pitchFamily="2" charset="2"/>
              <a:buChar char="Ø"/>
              <a:defRPr sz="3200" b="1">
                <a:solidFill>
                  <a:schemeClr val="tx2"/>
                </a:solidFill>
                <a:latin typeface="Arial Narrow" panose="020B0606020202030204" pitchFamily="34" charset="0"/>
                <a:ea typeface="楷体_GB2312" pitchFamily="49" charset="-122"/>
              </a:defRPr>
            </a:lvl1pPr>
            <a:lvl2pPr marL="742950" indent="-285750">
              <a:spcBef>
                <a:spcPct val="20000"/>
              </a:spcBef>
              <a:buClr>
                <a:schemeClr val="hlink"/>
              </a:buClr>
              <a:buSzPct val="55000"/>
              <a:buFont typeface="Wingdings" panose="05000000000000000000" pitchFamily="2" charset="2"/>
              <a:buChar char="ü"/>
              <a:defRPr sz="2800">
                <a:solidFill>
                  <a:schemeClr val="tx2"/>
                </a:solidFill>
                <a:latin typeface="Arial Narrow" panose="020B0606020202030204" pitchFamily="34" charset="0"/>
                <a:ea typeface="楷体_GB2312" pitchFamily="49"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defRPr/>
            </a:pPr>
            <a:r>
              <a:rPr lang="zh-CN" altLang="en-US" sz="2100" dirty="0" smtClean="0">
                <a:solidFill>
                  <a:schemeClr val="tx1"/>
                </a:solidFill>
                <a:latin typeface="+mn-ea"/>
                <a:ea typeface="+mn-ea"/>
              </a:rPr>
              <a:t>游戏</a:t>
            </a:r>
            <a:r>
              <a:rPr lang="zh-CN" altLang="en-US" sz="2100" dirty="0">
                <a:solidFill>
                  <a:schemeClr val="tx1"/>
                </a:solidFill>
                <a:latin typeface="+mn-ea"/>
                <a:ea typeface="+mn-ea"/>
              </a:rPr>
              <a:t>娱乐</a:t>
            </a:r>
            <a:r>
              <a:rPr lang="zh-CN" altLang="en-US" sz="2100" dirty="0" smtClean="0">
                <a:solidFill>
                  <a:schemeClr val="tx1"/>
                </a:solidFill>
                <a:latin typeface="+mn-ea"/>
                <a:ea typeface="+mn-ea"/>
              </a:rPr>
              <a:t>、即时通讯等等</a:t>
            </a:r>
            <a:endParaRPr lang="en-US" altLang="zh-CN" sz="2100" dirty="0" smtClean="0">
              <a:solidFill>
                <a:schemeClr val="tx1"/>
              </a:solidFill>
              <a:latin typeface="+mn-ea"/>
              <a:ea typeface="+mn-ea"/>
            </a:endParaRPr>
          </a:p>
        </p:txBody>
      </p:sp>
      <p:sp>
        <p:nvSpPr>
          <p:cNvPr id="4" name="灯片编号占位符 3"/>
          <p:cNvSpPr>
            <a:spLocks noGrp="1"/>
          </p:cNvSpPr>
          <p:nvPr>
            <p:ph type="sldNum" sz="quarter" idx="10"/>
          </p:nvPr>
        </p:nvSpPr>
        <p:spPr/>
        <p:txBody>
          <a:bodyPr/>
          <a:lstStyle/>
          <a:p>
            <a:pPr>
              <a:defRPr/>
            </a:pPr>
            <a:fld id="{E4BD759E-E062-4534-9419-4FA69AB37076}" type="slidenum">
              <a:rPr lang="en-US" altLang="zh-CN"/>
              <a:pPr>
                <a:defRPr/>
              </a:pPr>
              <a:t>32</a:t>
            </a:fld>
            <a:endParaRPr lang="en-US" altLang="zh-CN"/>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dirty="0"/>
              <a:t>软件的规模</a:t>
            </a:r>
          </a:p>
        </p:txBody>
      </p:sp>
      <p:sp>
        <p:nvSpPr>
          <p:cNvPr id="3" name="内容占位符 2"/>
          <p:cNvSpPr>
            <a:spLocks noGrp="1"/>
          </p:cNvSpPr>
          <p:nvPr>
            <p:ph idx="1"/>
          </p:nvPr>
        </p:nvSpPr>
        <p:spPr>
          <a:xfrm>
            <a:off x="684213" y="1600200"/>
            <a:ext cx="8229600" cy="4524375"/>
          </a:xfrm>
        </p:spPr>
        <p:txBody>
          <a:bodyPr/>
          <a:lstStyle/>
          <a:p>
            <a:pPr>
              <a:defRPr/>
            </a:pPr>
            <a:r>
              <a:rPr lang="zh-CN" altLang="en-US" sz="2400" dirty="0" smtClean="0">
                <a:solidFill>
                  <a:srgbClr val="FF0000"/>
                </a:solidFill>
                <a:latin typeface="黑体" panose="02010609060101010101" pitchFamily="49" charset="-122"/>
              </a:rPr>
              <a:t>微型</a:t>
            </a:r>
            <a:r>
              <a:rPr lang="zh-CN" altLang="en-US" sz="2400" dirty="0" smtClean="0">
                <a:latin typeface="黑体" panose="02010609060101010101" pitchFamily="49" charset="-122"/>
              </a:rPr>
              <a:t>：一个人几天内完成；</a:t>
            </a:r>
          </a:p>
          <a:p>
            <a:pPr>
              <a:defRPr/>
            </a:pPr>
            <a:r>
              <a:rPr lang="zh-CN" altLang="en-US" sz="2400" dirty="0">
                <a:solidFill>
                  <a:srgbClr val="FF0000"/>
                </a:solidFill>
                <a:latin typeface="黑体" panose="02010609060101010101" pitchFamily="49" charset="-122"/>
              </a:rPr>
              <a:t>小型</a:t>
            </a:r>
            <a:r>
              <a:rPr lang="zh-CN" altLang="en-US" sz="2400" dirty="0" smtClean="0">
                <a:latin typeface="黑体" panose="02010609060101010101" pitchFamily="49" charset="-122"/>
              </a:rPr>
              <a:t>：一个人半年内完成，</a:t>
            </a:r>
            <a:r>
              <a:rPr lang="en-US" altLang="zh-CN" sz="2400" dirty="0" smtClean="0">
                <a:latin typeface="黑体" panose="02010609060101010101" pitchFamily="49" charset="-122"/>
              </a:rPr>
              <a:t>2000</a:t>
            </a:r>
            <a:r>
              <a:rPr lang="zh-CN" altLang="en-US" sz="2400" dirty="0" smtClean="0">
                <a:latin typeface="黑体" panose="02010609060101010101" pitchFamily="49" charset="-122"/>
              </a:rPr>
              <a:t>行以内的程序；</a:t>
            </a:r>
          </a:p>
          <a:p>
            <a:pPr>
              <a:defRPr/>
            </a:pPr>
            <a:r>
              <a:rPr lang="zh-CN" altLang="en-US" sz="2400" dirty="0">
                <a:solidFill>
                  <a:srgbClr val="FF0000"/>
                </a:solidFill>
                <a:latin typeface="黑体" panose="02010609060101010101" pitchFamily="49" charset="-122"/>
              </a:rPr>
              <a:t>中型</a:t>
            </a:r>
            <a:r>
              <a:rPr lang="zh-CN" altLang="en-US" sz="2400" dirty="0" smtClean="0">
                <a:latin typeface="黑体" panose="02010609060101010101" pitchFamily="49" charset="-122"/>
              </a:rPr>
              <a:t>：</a:t>
            </a:r>
            <a:r>
              <a:rPr lang="en-US" altLang="zh-CN" sz="2400" dirty="0" smtClean="0">
                <a:latin typeface="黑体" panose="02010609060101010101" pitchFamily="49" charset="-122"/>
              </a:rPr>
              <a:t>5</a:t>
            </a:r>
            <a:r>
              <a:rPr lang="zh-CN" altLang="en-US" sz="2400" dirty="0" smtClean="0">
                <a:latin typeface="黑体" panose="02010609060101010101" pitchFamily="49" charset="-122"/>
              </a:rPr>
              <a:t>个人在</a:t>
            </a:r>
            <a:r>
              <a:rPr lang="en-US" altLang="zh-CN" sz="2400" dirty="0" smtClean="0">
                <a:latin typeface="黑体" panose="02010609060101010101" pitchFamily="49" charset="-122"/>
              </a:rPr>
              <a:t>1</a:t>
            </a:r>
            <a:r>
              <a:rPr lang="zh-CN" altLang="en-US" sz="2400" dirty="0" smtClean="0">
                <a:latin typeface="黑体" panose="02010609060101010101" pitchFamily="49" charset="-122"/>
              </a:rPr>
              <a:t>年多内完成的</a:t>
            </a:r>
            <a:r>
              <a:rPr lang="en-US" altLang="zh-CN" sz="2400" dirty="0" smtClean="0">
                <a:latin typeface="黑体" panose="02010609060101010101" pitchFamily="49" charset="-122"/>
              </a:rPr>
              <a:t>5000-50000</a:t>
            </a:r>
            <a:r>
              <a:rPr lang="zh-CN" altLang="en-US" sz="2400" dirty="0" smtClean="0">
                <a:latin typeface="黑体" panose="02010609060101010101" pitchFamily="49" charset="-122"/>
              </a:rPr>
              <a:t>行的程序；</a:t>
            </a:r>
          </a:p>
          <a:p>
            <a:pPr>
              <a:defRPr/>
            </a:pPr>
            <a:r>
              <a:rPr lang="zh-CN" altLang="en-US" sz="2400" dirty="0" smtClean="0">
                <a:solidFill>
                  <a:srgbClr val="FF0000"/>
                </a:solidFill>
                <a:latin typeface="黑体" panose="02010609060101010101" pitchFamily="49" charset="-122"/>
              </a:rPr>
              <a:t>大型</a:t>
            </a:r>
            <a:r>
              <a:rPr lang="zh-CN" altLang="en-US" sz="2400" dirty="0" smtClean="0">
                <a:latin typeface="黑体" panose="02010609060101010101" pitchFamily="49" charset="-122"/>
              </a:rPr>
              <a:t>：</a:t>
            </a:r>
            <a:r>
              <a:rPr lang="en-US" altLang="zh-CN" sz="2400" dirty="0" smtClean="0">
                <a:latin typeface="黑体" panose="02010609060101010101" pitchFamily="49" charset="-122"/>
              </a:rPr>
              <a:t>5-10</a:t>
            </a:r>
            <a:r>
              <a:rPr lang="zh-CN" altLang="en-US" sz="2400" dirty="0" smtClean="0">
                <a:latin typeface="黑体" panose="02010609060101010101" pitchFamily="49" charset="-122"/>
              </a:rPr>
              <a:t>人在两年内完成的</a:t>
            </a:r>
            <a:r>
              <a:rPr lang="en-US" altLang="zh-CN" sz="2400" dirty="0" smtClean="0">
                <a:latin typeface="黑体" panose="02010609060101010101" pitchFamily="49" charset="-122"/>
              </a:rPr>
              <a:t>50000-100000</a:t>
            </a:r>
            <a:r>
              <a:rPr lang="zh-CN" altLang="en-US" sz="2400" dirty="0" smtClean="0">
                <a:latin typeface="黑体" panose="02010609060101010101" pitchFamily="49" charset="-122"/>
              </a:rPr>
              <a:t>行的程序；</a:t>
            </a:r>
          </a:p>
          <a:p>
            <a:pPr>
              <a:defRPr/>
            </a:pPr>
            <a:r>
              <a:rPr lang="zh-CN" altLang="en-US" sz="2400" dirty="0" smtClean="0">
                <a:solidFill>
                  <a:srgbClr val="FF0000"/>
                </a:solidFill>
                <a:latin typeface="黑体" panose="02010609060101010101" pitchFamily="49" charset="-122"/>
              </a:rPr>
              <a:t>甚</a:t>
            </a:r>
            <a:r>
              <a:rPr lang="zh-CN" altLang="en-US" sz="2400" dirty="0">
                <a:solidFill>
                  <a:srgbClr val="FF0000"/>
                </a:solidFill>
                <a:latin typeface="黑体" panose="02010609060101010101" pitchFamily="49" charset="-122"/>
              </a:rPr>
              <a:t>大型</a:t>
            </a:r>
            <a:r>
              <a:rPr lang="zh-CN" altLang="en-US" sz="2400" dirty="0" smtClean="0">
                <a:latin typeface="黑体" panose="02010609060101010101" pitchFamily="49" charset="-122"/>
              </a:rPr>
              <a:t>：</a:t>
            </a:r>
            <a:r>
              <a:rPr lang="en-US" altLang="zh-CN" sz="2400" dirty="0" smtClean="0">
                <a:latin typeface="黑体" panose="02010609060101010101" pitchFamily="49" charset="-122"/>
              </a:rPr>
              <a:t>100-1000</a:t>
            </a:r>
            <a:r>
              <a:rPr lang="zh-CN" altLang="en-US" sz="2400" dirty="0" smtClean="0">
                <a:latin typeface="黑体" panose="02010609060101010101" pitchFamily="49" charset="-122"/>
              </a:rPr>
              <a:t>人参加用</a:t>
            </a:r>
            <a:r>
              <a:rPr lang="en-US" altLang="zh-CN" sz="2400" dirty="0" smtClean="0">
                <a:latin typeface="黑体" panose="02010609060101010101" pitchFamily="49" charset="-122"/>
              </a:rPr>
              <a:t>4-5</a:t>
            </a:r>
            <a:r>
              <a:rPr lang="zh-CN" altLang="en-US" sz="2400" dirty="0" smtClean="0">
                <a:latin typeface="黑体" panose="02010609060101010101" pitchFamily="49" charset="-122"/>
              </a:rPr>
              <a:t>年完成的具有</a:t>
            </a:r>
            <a:r>
              <a:rPr lang="en-US" altLang="zh-CN" sz="2400" dirty="0" smtClean="0">
                <a:latin typeface="黑体" panose="02010609060101010101" pitchFamily="49" charset="-122"/>
              </a:rPr>
              <a:t>100</a:t>
            </a:r>
            <a:r>
              <a:rPr lang="zh-CN" altLang="en-US" sz="2400" dirty="0" smtClean="0">
                <a:latin typeface="黑体" panose="02010609060101010101" pitchFamily="49" charset="-122"/>
              </a:rPr>
              <a:t>，</a:t>
            </a:r>
            <a:r>
              <a:rPr lang="en-US" altLang="zh-CN" sz="2400" dirty="0" smtClean="0">
                <a:latin typeface="黑体" panose="02010609060101010101" pitchFamily="49" charset="-122"/>
              </a:rPr>
              <a:t>0000</a:t>
            </a:r>
            <a:r>
              <a:rPr lang="zh-CN" altLang="en-US" sz="2400" dirty="0" smtClean="0">
                <a:latin typeface="黑体" panose="02010609060101010101" pitchFamily="49" charset="-122"/>
              </a:rPr>
              <a:t>行的软件项目；</a:t>
            </a:r>
          </a:p>
          <a:p>
            <a:pPr>
              <a:defRPr/>
            </a:pPr>
            <a:r>
              <a:rPr lang="zh-CN" altLang="en-US" sz="2400" dirty="0" smtClean="0">
                <a:solidFill>
                  <a:srgbClr val="FF0000"/>
                </a:solidFill>
                <a:latin typeface="黑体" panose="02010609060101010101" pitchFamily="49" charset="-122"/>
              </a:rPr>
              <a:t>极大型</a:t>
            </a:r>
            <a:r>
              <a:rPr lang="zh-CN" altLang="en-US" sz="2400" dirty="0" smtClean="0">
                <a:latin typeface="黑体" panose="02010609060101010101" pitchFamily="49" charset="-122"/>
              </a:rPr>
              <a:t>：</a:t>
            </a:r>
            <a:r>
              <a:rPr lang="en-US" altLang="zh-CN" sz="2400" dirty="0" smtClean="0">
                <a:latin typeface="黑体" panose="02010609060101010101" pitchFamily="49" charset="-122"/>
              </a:rPr>
              <a:t>2000-5000</a:t>
            </a:r>
            <a:r>
              <a:rPr lang="zh-CN" altLang="en-US" sz="2400" dirty="0" smtClean="0">
                <a:latin typeface="黑体" panose="02010609060101010101" pitchFamily="49" charset="-122"/>
              </a:rPr>
              <a:t>人参加，</a:t>
            </a:r>
            <a:r>
              <a:rPr lang="en-US" altLang="zh-CN" sz="2400" dirty="0" smtClean="0">
                <a:latin typeface="黑体" panose="02010609060101010101" pitchFamily="49" charset="-122"/>
              </a:rPr>
              <a:t>10</a:t>
            </a:r>
            <a:r>
              <a:rPr lang="zh-CN" altLang="en-US" sz="2400" dirty="0" smtClean="0">
                <a:latin typeface="黑体" panose="02010609060101010101" pitchFamily="49" charset="-122"/>
              </a:rPr>
              <a:t>年内完成的</a:t>
            </a:r>
            <a:r>
              <a:rPr lang="en-US" altLang="zh-CN" sz="2400" dirty="0" smtClean="0">
                <a:latin typeface="黑体" panose="02010609060101010101" pitchFamily="49" charset="-122"/>
              </a:rPr>
              <a:t>1000</a:t>
            </a:r>
            <a:r>
              <a:rPr lang="zh-CN" altLang="en-US" sz="2400" dirty="0" smtClean="0">
                <a:latin typeface="黑体" panose="02010609060101010101" pitchFamily="49" charset="-122"/>
              </a:rPr>
              <a:t>万行以内的</a:t>
            </a:r>
            <a:r>
              <a:rPr lang="zh-CN" altLang="en-US" sz="2400" dirty="0">
                <a:latin typeface="黑体" panose="02010609060101010101" pitchFamily="49" charset="-122"/>
              </a:rPr>
              <a:t>软件项目</a:t>
            </a:r>
            <a:r>
              <a:rPr lang="zh-CN" altLang="en-US" sz="2400" dirty="0" smtClean="0">
                <a:latin typeface="黑体" panose="02010609060101010101" pitchFamily="49" charset="-122"/>
              </a:rPr>
              <a:t>；</a:t>
            </a:r>
            <a:endParaRPr lang="en-US" altLang="zh-CN" sz="2400" dirty="0" smtClean="0">
              <a:latin typeface="黑体" panose="02010609060101010101" pitchFamily="49" charset="-122"/>
            </a:endParaRPr>
          </a:p>
          <a:p>
            <a:pPr>
              <a:defRPr/>
            </a:pPr>
            <a:endParaRPr lang="zh-CN" altLang="en-US" sz="2400" dirty="0" smtClean="0">
              <a:latin typeface="黑体" panose="02010609060101010101" pitchFamily="49" charset="-122"/>
            </a:endParaRPr>
          </a:p>
          <a:p>
            <a:pPr marL="0" indent="0" algn="r">
              <a:buFont typeface="Arial" panose="020B0604020202020204" pitchFamily="34" charset="0"/>
              <a:buNone/>
              <a:defRPr/>
            </a:pPr>
            <a:r>
              <a:rPr lang="en-US" altLang="zh-CN" sz="2400" dirty="0" smtClean="0">
                <a:latin typeface="+mn-ea"/>
              </a:rPr>
              <a:t>—— </a:t>
            </a:r>
            <a:r>
              <a:rPr lang="zh-CN" altLang="en-US" sz="2400" dirty="0" smtClean="0">
                <a:latin typeface="+mn-ea"/>
              </a:rPr>
              <a:t>摘自：</a:t>
            </a:r>
            <a:r>
              <a:rPr lang="en-US" altLang="zh-CN" sz="2400" dirty="0" smtClean="0">
                <a:latin typeface="+mn-ea"/>
              </a:rPr>
              <a:t>《</a:t>
            </a:r>
            <a:r>
              <a:rPr lang="zh-CN" altLang="en-US" sz="2400" dirty="0" smtClean="0">
                <a:latin typeface="+mn-ea"/>
              </a:rPr>
              <a:t>软件工程概论</a:t>
            </a:r>
            <a:r>
              <a:rPr lang="en-US" altLang="zh-CN" sz="2400" dirty="0" smtClean="0">
                <a:latin typeface="+mn-ea"/>
              </a:rPr>
              <a:t>》 </a:t>
            </a:r>
            <a:r>
              <a:rPr lang="zh-CN" altLang="en-US" sz="2400" dirty="0" smtClean="0">
                <a:latin typeface="+mn-ea"/>
              </a:rPr>
              <a:t>郑人杰 编 </a:t>
            </a:r>
            <a:endParaRPr lang="zh-CN" altLang="en-US" sz="2400" dirty="0">
              <a:latin typeface="+mn-ea"/>
            </a:endParaRPr>
          </a:p>
        </p:txBody>
      </p:sp>
      <p:sp>
        <p:nvSpPr>
          <p:cNvPr id="5" name="灯片编号占位符 4"/>
          <p:cNvSpPr>
            <a:spLocks noGrp="1"/>
          </p:cNvSpPr>
          <p:nvPr>
            <p:ph type="sldNum" sz="quarter" idx="10"/>
          </p:nvPr>
        </p:nvSpPr>
        <p:spPr/>
        <p:txBody>
          <a:bodyPr/>
          <a:lstStyle/>
          <a:p>
            <a:pPr>
              <a:defRPr/>
            </a:pPr>
            <a:fld id="{9B77844B-5D58-453B-9B7C-30DD98CC63B4}" type="slidenum">
              <a:rPr lang="en-US" altLang="zh-CN"/>
              <a:pPr>
                <a:defRPr/>
              </a:pPr>
              <a:t>33</a:t>
            </a:fld>
            <a:endParaRPr lang="en-US" altLang="zh-CN"/>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pPr>
              <a:defRPr/>
            </a:pPr>
            <a:r>
              <a:rPr smtClean="0"/>
              <a:t>课堂练习</a:t>
            </a:r>
          </a:p>
        </p:txBody>
      </p:sp>
      <p:sp>
        <p:nvSpPr>
          <p:cNvPr id="50179" name="内容占位符 2"/>
          <p:cNvSpPr>
            <a:spLocks noGrp="1"/>
          </p:cNvSpPr>
          <p:nvPr>
            <p:ph idx="1"/>
          </p:nvPr>
        </p:nvSpPr>
        <p:spPr/>
        <p:txBody>
          <a:bodyPr/>
          <a:lstStyle/>
          <a:p>
            <a:pPr marL="0" indent="0">
              <a:buFont typeface="Arial" panose="020B0604020202020204" pitchFamily="34" charset="0"/>
              <a:buNone/>
            </a:pPr>
            <a:r>
              <a:rPr lang="en-US" altLang="zh-CN" sz="2400" smtClean="0"/>
              <a:t>1</a:t>
            </a:r>
            <a:r>
              <a:rPr lang="zh-CN" altLang="en-US" sz="2400" smtClean="0"/>
              <a:t>、下列关于计算机软件系统的叙述中错误的是</a:t>
            </a:r>
            <a:r>
              <a:rPr lang="en-US" altLang="zh-CN" sz="2400" smtClean="0"/>
              <a:t>________</a:t>
            </a:r>
            <a:r>
              <a:rPr lang="zh-CN" altLang="en-US" sz="2400" smtClean="0"/>
              <a:t>。   </a:t>
            </a:r>
          </a:p>
          <a:p>
            <a:pPr marL="0" indent="0">
              <a:buFont typeface="Arial" panose="020B0604020202020204" pitchFamily="34" charset="0"/>
              <a:buNone/>
            </a:pPr>
            <a:r>
              <a:rPr lang="en-US" altLang="zh-CN" sz="2400" smtClean="0"/>
              <a:t>A</a:t>
            </a:r>
            <a:r>
              <a:rPr lang="zh-CN" altLang="en-US" sz="2400" smtClean="0"/>
              <a:t>．计算机软件系统的主要任务是提高机器的使用效率     </a:t>
            </a:r>
          </a:p>
          <a:p>
            <a:pPr marL="0" indent="0">
              <a:buFont typeface="Arial" panose="020B0604020202020204" pitchFamily="34" charset="0"/>
              <a:buNone/>
            </a:pPr>
            <a:r>
              <a:rPr lang="en-US" altLang="zh-CN" sz="2400" smtClean="0"/>
              <a:t>B</a:t>
            </a:r>
            <a:r>
              <a:rPr lang="zh-CN" altLang="en-US" sz="2400" smtClean="0"/>
              <a:t>．计算机软件系统的主要任务是为计算机系统提供物质基础     </a:t>
            </a:r>
          </a:p>
          <a:p>
            <a:pPr marL="0" indent="0">
              <a:buFont typeface="Arial" panose="020B0604020202020204" pitchFamily="34" charset="0"/>
              <a:buNone/>
            </a:pPr>
            <a:r>
              <a:rPr lang="en-US" altLang="zh-CN" sz="2400" smtClean="0"/>
              <a:t>C</a:t>
            </a:r>
            <a:r>
              <a:rPr lang="zh-CN" altLang="en-US" sz="2400" smtClean="0"/>
              <a:t>．计算机软件系统的主要任务是发挥和扩大机器的功能和用途     </a:t>
            </a:r>
          </a:p>
          <a:p>
            <a:pPr marL="0" indent="0">
              <a:buFont typeface="Arial" panose="020B0604020202020204" pitchFamily="34" charset="0"/>
              <a:buNone/>
            </a:pPr>
            <a:r>
              <a:rPr lang="en-US" altLang="zh-CN" sz="2400" smtClean="0"/>
              <a:t>D</a:t>
            </a:r>
            <a:r>
              <a:rPr lang="zh-CN" altLang="en-US" sz="2400" smtClean="0"/>
              <a:t>．计算机软件系统的主要任务是为用户使用计算机系统提供方便 </a:t>
            </a:r>
          </a:p>
        </p:txBody>
      </p:sp>
      <p:sp>
        <p:nvSpPr>
          <p:cNvPr id="6" name="文本框 5"/>
          <p:cNvSpPr txBox="1">
            <a:spLocks noChangeArrowheads="1"/>
          </p:cNvSpPr>
          <p:nvPr/>
        </p:nvSpPr>
        <p:spPr bwMode="auto">
          <a:xfrm>
            <a:off x="3581400" y="5410200"/>
            <a:ext cx="2509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B</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9FB39153-521B-4526-A5AF-4D233A9C5783}" type="slidenum">
              <a:rPr lang="en-US" altLang="zh-CN"/>
              <a:pPr>
                <a:defRPr/>
              </a:pPr>
              <a:t>34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pPr>
              <a:defRPr/>
            </a:pPr>
            <a:r>
              <a:rPr smtClean="0"/>
              <a:t>课堂练习</a:t>
            </a:r>
          </a:p>
        </p:txBody>
      </p:sp>
      <p:sp>
        <p:nvSpPr>
          <p:cNvPr id="52227" name="内容占位符 2"/>
          <p:cNvSpPr>
            <a:spLocks noGrp="1"/>
          </p:cNvSpPr>
          <p:nvPr>
            <p:ph idx="1"/>
          </p:nvPr>
        </p:nvSpPr>
        <p:spPr/>
        <p:txBody>
          <a:bodyPr/>
          <a:lstStyle/>
          <a:p>
            <a:pPr marL="0" indent="0">
              <a:buFont typeface="Arial" panose="020B0604020202020204" pitchFamily="34" charset="0"/>
              <a:buNone/>
            </a:pPr>
            <a:r>
              <a:rPr lang="en-US" altLang="zh-CN" sz="2400" smtClean="0"/>
              <a:t>2</a:t>
            </a:r>
            <a:r>
              <a:rPr lang="zh-CN" altLang="en-US" sz="2400" smtClean="0"/>
              <a:t>、下列选项列出的计算机系统由低到高分层顺序中，正确的是</a:t>
            </a:r>
            <a:r>
              <a:rPr lang="en-US" altLang="zh-CN" sz="2400" smtClean="0"/>
              <a:t>________</a:t>
            </a:r>
            <a:r>
              <a:rPr lang="zh-CN" altLang="en-US" sz="2400" smtClean="0"/>
              <a:t>。     </a:t>
            </a:r>
          </a:p>
          <a:p>
            <a:pPr marL="0" indent="0">
              <a:buFont typeface="Arial" panose="020B0604020202020204" pitchFamily="34" charset="0"/>
              <a:buNone/>
            </a:pPr>
            <a:r>
              <a:rPr lang="en-US" altLang="zh-CN" sz="2400" smtClean="0"/>
              <a:t>A</a:t>
            </a:r>
            <a:r>
              <a:rPr lang="zh-CN" altLang="en-US" sz="2400" smtClean="0"/>
              <a:t>．硬件</a:t>
            </a:r>
            <a:r>
              <a:rPr lang="en-US" altLang="zh-CN" sz="2400" smtClean="0"/>
              <a:t>-</a:t>
            </a:r>
            <a:r>
              <a:rPr lang="zh-CN" altLang="en-US" sz="2400" smtClean="0"/>
              <a:t>应用软件</a:t>
            </a:r>
            <a:r>
              <a:rPr lang="en-US" altLang="zh-CN" sz="2400" smtClean="0"/>
              <a:t>-</a:t>
            </a:r>
            <a:r>
              <a:rPr lang="zh-CN" altLang="en-US" sz="2400" smtClean="0"/>
              <a:t>操作系统</a:t>
            </a:r>
            <a:r>
              <a:rPr lang="en-US" altLang="zh-CN" sz="2400" smtClean="0"/>
              <a:t>-</a:t>
            </a:r>
            <a:r>
              <a:rPr lang="zh-CN" altLang="en-US" sz="2400" smtClean="0"/>
              <a:t>其他系统软件     </a:t>
            </a:r>
          </a:p>
          <a:p>
            <a:pPr marL="0" indent="0">
              <a:buFont typeface="Arial" panose="020B0604020202020204" pitchFamily="34" charset="0"/>
              <a:buNone/>
            </a:pPr>
            <a:r>
              <a:rPr lang="en-US" altLang="zh-CN" sz="2400" smtClean="0"/>
              <a:t>B</a:t>
            </a:r>
            <a:r>
              <a:rPr lang="zh-CN" altLang="en-US" sz="2400" smtClean="0"/>
              <a:t>．硬件</a:t>
            </a:r>
            <a:r>
              <a:rPr lang="en-US" altLang="zh-CN" sz="2400" smtClean="0"/>
              <a:t>-</a:t>
            </a:r>
            <a:r>
              <a:rPr lang="zh-CN" altLang="en-US" sz="2400" smtClean="0"/>
              <a:t>操作系统</a:t>
            </a:r>
            <a:r>
              <a:rPr lang="en-US" altLang="zh-CN" sz="2400" smtClean="0"/>
              <a:t>-</a:t>
            </a:r>
            <a:r>
              <a:rPr lang="zh-CN" altLang="en-US" sz="2400" smtClean="0"/>
              <a:t>其他系统软件</a:t>
            </a:r>
            <a:r>
              <a:rPr lang="en-US" altLang="zh-CN" sz="2400" smtClean="0"/>
              <a:t>-</a:t>
            </a:r>
            <a:r>
              <a:rPr lang="zh-CN" altLang="en-US" sz="2400" smtClean="0"/>
              <a:t>应用软件     </a:t>
            </a:r>
          </a:p>
          <a:p>
            <a:pPr marL="0" indent="0">
              <a:buFont typeface="Arial" panose="020B0604020202020204" pitchFamily="34" charset="0"/>
              <a:buNone/>
            </a:pPr>
            <a:r>
              <a:rPr lang="en-US" altLang="zh-CN" sz="2400" smtClean="0"/>
              <a:t>C</a:t>
            </a:r>
            <a:r>
              <a:rPr lang="zh-CN" altLang="en-US" sz="2400" smtClean="0"/>
              <a:t>．硬件</a:t>
            </a:r>
            <a:r>
              <a:rPr lang="en-US" altLang="zh-CN" sz="2400" smtClean="0"/>
              <a:t>-</a:t>
            </a:r>
            <a:r>
              <a:rPr lang="zh-CN" altLang="en-US" sz="2400" smtClean="0"/>
              <a:t>其他系统软件</a:t>
            </a:r>
            <a:r>
              <a:rPr lang="en-US" altLang="zh-CN" sz="2400" smtClean="0"/>
              <a:t>-</a:t>
            </a:r>
            <a:r>
              <a:rPr lang="zh-CN" altLang="en-US" sz="2400" smtClean="0"/>
              <a:t>操作系统</a:t>
            </a:r>
            <a:r>
              <a:rPr lang="en-US" altLang="zh-CN" sz="2400" smtClean="0"/>
              <a:t>-</a:t>
            </a:r>
            <a:r>
              <a:rPr lang="zh-CN" altLang="en-US" sz="2400" smtClean="0"/>
              <a:t>应用软件     </a:t>
            </a:r>
          </a:p>
          <a:p>
            <a:pPr marL="0" indent="0">
              <a:buFont typeface="Arial" panose="020B0604020202020204" pitchFamily="34" charset="0"/>
              <a:buNone/>
            </a:pPr>
            <a:r>
              <a:rPr lang="en-US" altLang="zh-CN" sz="2400" smtClean="0"/>
              <a:t>D</a:t>
            </a:r>
            <a:r>
              <a:rPr lang="zh-CN" altLang="en-US" sz="2400" smtClean="0"/>
              <a:t>．硬件</a:t>
            </a:r>
            <a:r>
              <a:rPr lang="en-US" altLang="zh-CN" sz="2400" smtClean="0"/>
              <a:t>-</a:t>
            </a:r>
            <a:r>
              <a:rPr lang="zh-CN" altLang="en-US" sz="2400" smtClean="0"/>
              <a:t>应用软件</a:t>
            </a:r>
            <a:r>
              <a:rPr lang="en-US" altLang="zh-CN" sz="2400" smtClean="0"/>
              <a:t>-</a:t>
            </a:r>
            <a:r>
              <a:rPr lang="zh-CN" altLang="en-US" sz="2400" smtClean="0"/>
              <a:t>其他系统软件</a:t>
            </a:r>
            <a:r>
              <a:rPr lang="en-US" altLang="zh-CN" sz="2400" smtClean="0"/>
              <a:t>-</a:t>
            </a:r>
            <a:r>
              <a:rPr lang="zh-CN" altLang="en-US" sz="2400" smtClean="0"/>
              <a:t>操作系统  </a:t>
            </a:r>
          </a:p>
        </p:txBody>
      </p:sp>
      <p:sp>
        <p:nvSpPr>
          <p:cNvPr id="5" name="文本框 4"/>
          <p:cNvSpPr txBox="1">
            <a:spLocks noChangeArrowheads="1"/>
          </p:cNvSpPr>
          <p:nvPr/>
        </p:nvSpPr>
        <p:spPr bwMode="auto">
          <a:xfrm>
            <a:off x="3581400" y="5410200"/>
            <a:ext cx="2509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B</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821EDF6C-8FFD-4D36-96BA-DDED780D80E7}" type="slidenum">
              <a:rPr lang="en-US" altLang="zh-CN"/>
              <a:pPr>
                <a:defRPr/>
              </a:pPr>
              <a:t>35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pPr>
              <a:defRPr/>
            </a:pPr>
            <a:r>
              <a:rPr smtClean="0"/>
              <a:t>课堂练习</a:t>
            </a:r>
          </a:p>
        </p:txBody>
      </p:sp>
      <p:sp>
        <p:nvSpPr>
          <p:cNvPr id="53251" name="内容占位符 2"/>
          <p:cNvSpPr>
            <a:spLocks noGrp="1"/>
          </p:cNvSpPr>
          <p:nvPr>
            <p:ph idx="1"/>
          </p:nvPr>
        </p:nvSpPr>
        <p:spPr/>
        <p:txBody>
          <a:bodyPr/>
          <a:lstStyle/>
          <a:p>
            <a:pPr marL="0" indent="0">
              <a:buFont typeface="Arial" panose="020B0604020202020204" pitchFamily="34" charset="0"/>
              <a:buNone/>
            </a:pPr>
            <a:r>
              <a:rPr lang="en-US" altLang="zh-CN" sz="2400" smtClean="0"/>
              <a:t>3</a:t>
            </a:r>
            <a:r>
              <a:rPr lang="zh-CN" altLang="en-US" sz="2400" smtClean="0"/>
              <a:t>、下列选项中，错误的是</a:t>
            </a:r>
            <a:r>
              <a:rPr lang="en-US" altLang="zh-CN" sz="2400" smtClean="0"/>
              <a:t>_________</a:t>
            </a:r>
            <a:r>
              <a:rPr lang="zh-CN" altLang="en-US" sz="2400" smtClean="0"/>
              <a:t>。     </a:t>
            </a:r>
          </a:p>
          <a:p>
            <a:pPr marL="0" indent="0">
              <a:buFont typeface="Arial" panose="020B0604020202020204" pitchFamily="34" charset="0"/>
              <a:buNone/>
            </a:pPr>
            <a:r>
              <a:rPr lang="en-US" altLang="zh-CN" sz="2400" smtClean="0"/>
              <a:t>A</a:t>
            </a:r>
            <a:r>
              <a:rPr lang="zh-CN" altLang="en-US" sz="2400" smtClean="0"/>
              <a:t>．免费软件是指那些供他人无偿使用的软件     </a:t>
            </a:r>
          </a:p>
          <a:p>
            <a:pPr marL="0" indent="0">
              <a:buFont typeface="Arial" panose="020B0604020202020204" pitchFamily="34" charset="0"/>
              <a:buNone/>
            </a:pPr>
            <a:r>
              <a:rPr lang="en-US" altLang="zh-CN" sz="2400" smtClean="0"/>
              <a:t>B</a:t>
            </a:r>
            <a:r>
              <a:rPr lang="zh-CN" altLang="en-US" sz="2400" smtClean="0"/>
              <a:t>．商业软件是指那些需要付费才能使用的软件     </a:t>
            </a:r>
          </a:p>
          <a:p>
            <a:pPr marL="0" indent="0">
              <a:buFont typeface="Arial" panose="020B0604020202020204" pitchFamily="34" charset="0"/>
              <a:buNone/>
            </a:pPr>
            <a:r>
              <a:rPr lang="en-US" altLang="zh-CN" sz="2400" smtClean="0"/>
              <a:t>C</a:t>
            </a:r>
            <a:r>
              <a:rPr lang="zh-CN" altLang="en-US" sz="2400" smtClean="0"/>
              <a:t>．共享软件通常提供一定的免费试用期限或部分免费试用功能     </a:t>
            </a:r>
          </a:p>
          <a:p>
            <a:pPr marL="0" indent="0">
              <a:buFont typeface="Arial" panose="020B0604020202020204" pitchFamily="34" charset="0"/>
              <a:buNone/>
            </a:pPr>
            <a:r>
              <a:rPr lang="en-US" altLang="zh-CN" sz="2400" smtClean="0"/>
              <a:t>D</a:t>
            </a:r>
            <a:r>
              <a:rPr lang="zh-CN" altLang="en-US" sz="2400" smtClean="0"/>
              <a:t>．共享软件一般都是很专业的软件 </a:t>
            </a:r>
          </a:p>
        </p:txBody>
      </p:sp>
      <p:sp>
        <p:nvSpPr>
          <p:cNvPr id="5" name="文本框 4"/>
          <p:cNvSpPr txBox="1">
            <a:spLocks noChangeArrowheads="1"/>
          </p:cNvSpPr>
          <p:nvPr/>
        </p:nvSpPr>
        <p:spPr bwMode="auto">
          <a:xfrm>
            <a:off x="3581400" y="5410200"/>
            <a:ext cx="2509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D</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1AD69802-5F2E-408F-AEB6-00981761A6FE}" type="slidenum">
              <a:rPr lang="en-US" altLang="zh-CN"/>
              <a:pPr>
                <a:defRPr/>
              </a:pPr>
              <a:t>36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pPr>
              <a:defRPr/>
            </a:pPr>
            <a:r>
              <a:rPr smtClean="0"/>
              <a:t>课堂练习</a:t>
            </a:r>
          </a:p>
        </p:txBody>
      </p:sp>
      <p:sp>
        <p:nvSpPr>
          <p:cNvPr id="54275" name="内容占位符 2"/>
          <p:cNvSpPr>
            <a:spLocks noGrp="1"/>
          </p:cNvSpPr>
          <p:nvPr>
            <p:ph idx="1"/>
          </p:nvPr>
        </p:nvSpPr>
        <p:spPr/>
        <p:txBody>
          <a:bodyPr/>
          <a:lstStyle/>
          <a:p>
            <a:pPr marL="0" indent="0">
              <a:buFont typeface="Arial" panose="020B0604020202020204" pitchFamily="34" charset="0"/>
              <a:buNone/>
            </a:pPr>
            <a:r>
              <a:rPr lang="en-US" altLang="zh-CN" sz="2400" smtClean="0"/>
              <a:t>4</a:t>
            </a:r>
            <a:r>
              <a:rPr lang="zh-CN" altLang="en-US" sz="2400" smtClean="0"/>
              <a:t>、购买了一款商业软件后，就拥有了它的</a:t>
            </a:r>
            <a:r>
              <a:rPr lang="en-US" altLang="zh-CN" sz="2400" smtClean="0"/>
              <a:t>_________</a:t>
            </a:r>
            <a:r>
              <a:rPr lang="zh-CN" altLang="en-US" sz="2400" smtClean="0"/>
              <a:t>。     </a:t>
            </a:r>
          </a:p>
          <a:p>
            <a:pPr marL="0" indent="0">
              <a:buFont typeface="Arial" panose="020B0604020202020204" pitchFamily="34" charset="0"/>
              <a:buNone/>
            </a:pPr>
            <a:r>
              <a:rPr lang="en-US" altLang="zh-CN" sz="2400" smtClean="0"/>
              <a:t>A</a:t>
            </a:r>
            <a:r>
              <a:rPr lang="zh-CN" altLang="en-US" sz="2400" smtClean="0"/>
              <a:t>．复制销售权                      </a:t>
            </a:r>
          </a:p>
          <a:p>
            <a:pPr marL="0" indent="0">
              <a:buFont typeface="Arial" panose="020B0604020202020204" pitchFamily="34" charset="0"/>
              <a:buNone/>
            </a:pPr>
            <a:r>
              <a:rPr lang="en-US" altLang="zh-CN" sz="2400" smtClean="0"/>
              <a:t>B</a:t>
            </a:r>
            <a:r>
              <a:rPr lang="zh-CN" altLang="en-US" sz="2400" smtClean="0"/>
              <a:t>．使用权     </a:t>
            </a:r>
          </a:p>
          <a:p>
            <a:pPr marL="0" indent="0">
              <a:buFont typeface="Arial" panose="020B0604020202020204" pitchFamily="34" charset="0"/>
              <a:buNone/>
            </a:pPr>
            <a:r>
              <a:rPr lang="en-US" altLang="zh-CN" sz="2400" smtClean="0"/>
              <a:t>C</a:t>
            </a:r>
            <a:r>
              <a:rPr lang="zh-CN" altLang="en-US" sz="2400" smtClean="0"/>
              <a:t>．修改权                          </a:t>
            </a:r>
          </a:p>
          <a:p>
            <a:pPr marL="0" indent="0">
              <a:buFont typeface="Arial" panose="020B0604020202020204" pitchFamily="34" charset="0"/>
              <a:buNone/>
            </a:pPr>
            <a:r>
              <a:rPr lang="en-US" altLang="zh-CN" sz="2400" smtClean="0"/>
              <a:t>D</a:t>
            </a:r>
            <a:r>
              <a:rPr lang="zh-CN" altLang="en-US" sz="2400" smtClean="0"/>
              <a:t>．署名权  </a:t>
            </a:r>
          </a:p>
          <a:p>
            <a:pPr marL="0" indent="0">
              <a:buFont typeface="Arial" panose="020B0604020202020204" pitchFamily="34" charset="0"/>
              <a:buNone/>
            </a:pPr>
            <a:endParaRPr lang="zh-CN" altLang="en-US" sz="2400" smtClean="0"/>
          </a:p>
        </p:txBody>
      </p:sp>
      <p:sp>
        <p:nvSpPr>
          <p:cNvPr id="5" name="文本框 4"/>
          <p:cNvSpPr txBox="1">
            <a:spLocks noChangeArrowheads="1"/>
          </p:cNvSpPr>
          <p:nvPr/>
        </p:nvSpPr>
        <p:spPr bwMode="auto">
          <a:xfrm>
            <a:off x="3581400" y="5410200"/>
            <a:ext cx="2509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B</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2E7C06DC-8E88-4775-8CC3-BA1498764EDC}" type="slidenum">
              <a:rPr lang="en-US" altLang="zh-CN"/>
              <a:pPr>
                <a:defRPr/>
              </a:pPr>
              <a:t>37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pPr>
              <a:defRPr/>
            </a:pPr>
            <a:r>
              <a:rPr smtClean="0"/>
              <a:t>课堂练习</a:t>
            </a:r>
          </a:p>
        </p:txBody>
      </p:sp>
      <p:sp>
        <p:nvSpPr>
          <p:cNvPr id="55299" name="内容占位符 2"/>
          <p:cNvSpPr>
            <a:spLocks noGrp="1"/>
          </p:cNvSpPr>
          <p:nvPr>
            <p:ph idx="1"/>
          </p:nvPr>
        </p:nvSpPr>
        <p:spPr/>
        <p:txBody>
          <a:bodyPr/>
          <a:lstStyle/>
          <a:p>
            <a:pPr marL="0" indent="0">
              <a:buFont typeface="Arial" panose="020B0604020202020204" pitchFamily="34" charset="0"/>
              <a:buNone/>
            </a:pPr>
            <a:r>
              <a:rPr lang="en-US" altLang="zh-CN" sz="2400" smtClean="0"/>
              <a:t>5</a:t>
            </a:r>
            <a:r>
              <a:rPr lang="zh-CN" altLang="en-US" sz="2400" smtClean="0"/>
              <a:t>、自然人的软件著作权，保护期为</a:t>
            </a:r>
            <a:r>
              <a:rPr lang="en-US" altLang="zh-CN" sz="2400" smtClean="0"/>
              <a:t>_________</a:t>
            </a:r>
            <a:r>
              <a:rPr lang="zh-CN" altLang="en-US" sz="2400" smtClean="0"/>
              <a:t>。  </a:t>
            </a:r>
          </a:p>
          <a:p>
            <a:pPr marL="0" indent="0">
              <a:buFont typeface="Arial" panose="020B0604020202020204" pitchFamily="34" charset="0"/>
              <a:buNone/>
            </a:pPr>
            <a:r>
              <a:rPr lang="en-US" altLang="zh-CN" sz="2400" smtClean="0"/>
              <a:t>A</a:t>
            </a:r>
            <a:r>
              <a:rPr lang="zh-CN" altLang="en-US" sz="2400" smtClean="0"/>
              <a:t>．软件开发使用后</a:t>
            </a:r>
            <a:r>
              <a:rPr lang="en-US" altLang="zh-CN" sz="2400" smtClean="0"/>
              <a:t>50</a:t>
            </a:r>
            <a:r>
              <a:rPr lang="zh-CN" altLang="en-US" sz="2400" smtClean="0"/>
              <a:t>年           </a:t>
            </a:r>
          </a:p>
          <a:p>
            <a:pPr marL="0" indent="0">
              <a:buFont typeface="Arial" panose="020B0604020202020204" pitchFamily="34" charset="0"/>
              <a:buNone/>
            </a:pPr>
            <a:r>
              <a:rPr lang="en-US" altLang="zh-CN" sz="2400" smtClean="0"/>
              <a:t>B</a:t>
            </a:r>
            <a:r>
              <a:rPr lang="zh-CN" altLang="en-US" sz="2400" smtClean="0"/>
              <a:t>．自然人终生及其死亡后</a:t>
            </a:r>
            <a:r>
              <a:rPr lang="en-US" altLang="zh-CN" sz="2400" smtClean="0"/>
              <a:t>50</a:t>
            </a:r>
            <a:r>
              <a:rPr lang="zh-CN" altLang="en-US" sz="2400" smtClean="0"/>
              <a:t>年  </a:t>
            </a:r>
          </a:p>
          <a:p>
            <a:pPr marL="0" indent="0">
              <a:buFont typeface="Arial" panose="020B0604020202020204" pitchFamily="34" charset="0"/>
              <a:buNone/>
            </a:pPr>
            <a:r>
              <a:rPr lang="en-US" altLang="zh-CN" sz="2400" smtClean="0"/>
              <a:t>C</a:t>
            </a:r>
            <a:r>
              <a:rPr lang="zh-CN" altLang="en-US" sz="2400" smtClean="0"/>
              <a:t>．软件开发使用后</a:t>
            </a:r>
            <a:r>
              <a:rPr lang="en-US" altLang="zh-CN" sz="2400" smtClean="0"/>
              <a:t>100</a:t>
            </a:r>
            <a:r>
              <a:rPr lang="zh-CN" altLang="en-US" sz="2400" smtClean="0"/>
              <a:t>年          </a:t>
            </a:r>
          </a:p>
          <a:p>
            <a:pPr marL="0" indent="0">
              <a:buFont typeface="Arial" panose="020B0604020202020204" pitchFamily="34" charset="0"/>
              <a:buNone/>
            </a:pPr>
            <a:r>
              <a:rPr lang="en-US" altLang="zh-CN" sz="2400" smtClean="0"/>
              <a:t>D</a:t>
            </a:r>
            <a:r>
              <a:rPr lang="zh-CN" altLang="en-US" sz="2400" smtClean="0"/>
              <a:t>．自然人终生及其死亡后</a:t>
            </a:r>
            <a:r>
              <a:rPr lang="en-US" altLang="zh-CN" sz="2400" smtClean="0"/>
              <a:t>100</a:t>
            </a:r>
            <a:r>
              <a:rPr lang="zh-CN" altLang="en-US" sz="2400" smtClean="0"/>
              <a:t>年 </a:t>
            </a:r>
          </a:p>
        </p:txBody>
      </p:sp>
      <p:sp>
        <p:nvSpPr>
          <p:cNvPr id="5" name="文本框 4"/>
          <p:cNvSpPr txBox="1">
            <a:spLocks noChangeArrowheads="1"/>
          </p:cNvSpPr>
          <p:nvPr/>
        </p:nvSpPr>
        <p:spPr bwMode="auto">
          <a:xfrm>
            <a:off x="3581400" y="5410200"/>
            <a:ext cx="2509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B</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FC03E736-C0DB-4C3A-ABD1-B69FB060BC66}" type="slidenum">
              <a:rPr lang="en-US" altLang="zh-CN"/>
              <a:pPr>
                <a:defRPr/>
              </a:pPr>
              <a:t>38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pPr>
              <a:defRPr/>
            </a:pPr>
            <a:r>
              <a:rPr smtClean="0"/>
              <a:t>课堂练习</a:t>
            </a:r>
          </a:p>
        </p:txBody>
      </p:sp>
      <p:sp>
        <p:nvSpPr>
          <p:cNvPr id="56323" name="内容占位符 2"/>
          <p:cNvSpPr>
            <a:spLocks noGrp="1"/>
          </p:cNvSpPr>
          <p:nvPr>
            <p:ph idx="1"/>
          </p:nvPr>
        </p:nvSpPr>
        <p:spPr/>
        <p:txBody>
          <a:bodyPr/>
          <a:lstStyle/>
          <a:p>
            <a:pPr marL="0" indent="0">
              <a:buFont typeface="Arial" panose="020B0604020202020204" pitchFamily="34" charset="0"/>
              <a:buNone/>
            </a:pPr>
            <a:r>
              <a:rPr lang="en-US" altLang="zh-CN" sz="2400" smtClean="0"/>
              <a:t>6</a:t>
            </a:r>
            <a:r>
              <a:rPr lang="zh-CN" altLang="en-US" sz="2400" smtClean="0"/>
              <a:t>、列关于计算机软件系统的叙述中，正确的有</a:t>
            </a:r>
            <a:r>
              <a:rPr lang="en-US" altLang="zh-CN" sz="2400" smtClean="0"/>
              <a:t>________</a:t>
            </a:r>
            <a:r>
              <a:rPr lang="zh-CN" altLang="en-US" sz="2400" smtClean="0"/>
              <a:t>。     </a:t>
            </a:r>
          </a:p>
          <a:p>
            <a:pPr marL="0" indent="0">
              <a:buFont typeface="Arial" panose="020B0604020202020204" pitchFamily="34" charset="0"/>
              <a:buNone/>
            </a:pPr>
            <a:r>
              <a:rPr lang="en-US" altLang="zh-CN" sz="2400" smtClean="0"/>
              <a:t>A</a:t>
            </a:r>
            <a:r>
              <a:rPr lang="zh-CN" altLang="en-US" sz="2400" smtClean="0"/>
              <a:t>．计算机软件系统分为系统软件和应用软件两大类     </a:t>
            </a:r>
          </a:p>
          <a:p>
            <a:pPr marL="0" indent="0">
              <a:buFont typeface="Arial" panose="020B0604020202020204" pitchFamily="34" charset="0"/>
              <a:buNone/>
            </a:pPr>
            <a:r>
              <a:rPr lang="en-US" altLang="zh-CN" sz="2400" smtClean="0"/>
              <a:t>B</a:t>
            </a:r>
            <a:r>
              <a:rPr lang="zh-CN" altLang="en-US" sz="2400" smtClean="0"/>
              <a:t>．计算机软件系统具有层次结构     </a:t>
            </a:r>
          </a:p>
          <a:p>
            <a:pPr marL="0" indent="0">
              <a:buFont typeface="Arial" panose="020B0604020202020204" pitchFamily="34" charset="0"/>
              <a:buNone/>
            </a:pPr>
            <a:r>
              <a:rPr lang="en-US" altLang="zh-CN" sz="2400" smtClean="0"/>
              <a:t>C</a:t>
            </a:r>
            <a:r>
              <a:rPr lang="zh-CN" altLang="en-US" sz="2400" smtClean="0"/>
              <a:t>．计算机软件系统是指为计算机运行工作服务的全部技术资料和各种程序     </a:t>
            </a:r>
          </a:p>
          <a:p>
            <a:pPr marL="0" indent="0">
              <a:buFont typeface="Arial" panose="020B0604020202020204" pitchFamily="34" charset="0"/>
              <a:buNone/>
            </a:pPr>
            <a:r>
              <a:rPr lang="en-US" altLang="zh-CN" sz="2400" smtClean="0"/>
              <a:t>D</a:t>
            </a:r>
            <a:r>
              <a:rPr lang="zh-CN" altLang="en-US" sz="2400" smtClean="0"/>
              <a:t>．计算机软件系统和硬件系统共同构成计算机系统 </a:t>
            </a:r>
          </a:p>
        </p:txBody>
      </p:sp>
      <p:sp>
        <p:nvSpPr>
          <p:cNvPr id="5" name="文本框 4"/>
          <p:cNvSpPr txBox="1">
            <a:spLocks noChangeArrowheads="1"/>
          </p:cNvSpPr>
          <p:nvPr/>
        </p:nvSpPr>
        <p:spPr bwMode="auto">
          <a:xfrm>
            <a:off x="3581400" y="5410200"/>
            <a:ext cx="337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ABCD</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D200666A-C71F-4DCA-9A04-788668729507}" type="slidenum">
              <a:rPr lang="en-US" altLang="zh-CN"/>
              <a:pPr>
                <a:defRPr/>
              </a:pPr>
              <a:t>39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pPr>
              <a:defRPr/>
            </a:pPr>
            <a:r>
              <a:rPr smtClean="0"/>
              <a:t>程序员</a:t>
            </a:r>
          </a:p>
        </p:txBody>
      </p:sp>
      <p:sp>
        <p:nvSpPr>
          <p:cNvPr id="11267" name="内容占位符 2"/>
          <p:cNvSpPr>
            <a:spLocks noGrp="1"/>
          </p:cNvSpPr>
          <p:nvPr>
            <p:ph idx="1"/>
          </p:nvPr>
        </p:nvSpPr>
        <p:spPr/>
        <p:txBody>
          <a:bodyPr/>
          <a:lstStyle/>
          <a:p>
            <a:r>
              <a:rPr lang="zh-CN" altLang="en-US" smtClean="0"/>
              <a:t>程序员</a:t>
            </a:r>
            <a:r>
              <a:rPr lang="en-US" altLang="zh-CN" smtClean="0"/>
              <a:t>(</a:t>
            </a:r>
            <a:r>
              <a:rPr lang="zh-CN" altLang="en-US" smtClean="0"/>
              <a:t>英文</a:t>
            </a:r>
            <a:r>
              <a:rPr lang="en-US" altLang="zh-CN" smtClean="0"/>
              <a:t>Programmer)</a:t>
            </a:r>
            <a:r>
              <a:rPr lang="zh-CN" altLang="en-US" smtClean="0"/>
              <a:t>是从事程序开发、维护的专业人员。</a:t>
            </a:r>
            <a:endParaRPr lang="en-US" altLang="zh-CN" smtClean="0"/>
          </a:p>
          <a:p>
            <a:r>
              <a:rPr lang="zh-CN" altLang="en-US" smtClean="0"/>
              <a:t>软考程序员考试属于计算机软件水平考试（简称软考）中的一个初级计算机职称考试。</a:t>
            </a:r>
            <a:endParaRPr lang="en-US" altLang="zh-CN" smtClean="0"/>
          </a:p>
          <a:p>
            <a:r>
              <a:rPr lang="zh-CN" altLang="en-US" smtClean="0"/>
              <a:t>对于软考程序员考试并无学历及资历条件限制，更无论年龄、专业与资历。</a:t>
            </a:r>
          </a:p>
        </p:txBody>
      </p:sp>
      <p:sp>
        <p:nvSpPr>
          <p:cNvPr id="3" name="灯片编号占位符 2"/>
          <p:cNvSpPr>
            <a:spLocks noGrp="1"/>
          </p:cNvSpPr>
          <p:nvPr>
            <p:ph type="sldNum" sz="quarter" idx="10"/>
          </p:nvPr>
        </p:nvSpPr>
        <p:spPr/>
        <p:txBody>
          <a:bodyPr/>
          <a:lstStyle/>
          <a:p>
            <a:pPr>
              <a:defRPr/>
            </a:pPr>
            <a:fld id="{F343FE11-57EE-4190-8D4E-15A38817559B}" type="slidenum">
              <a:rPr lang="en-US" altLang="zh-CN"/>
              <a:pPr>
                <a:defRPr/>
              </a:pPr>
              <a:t>4</a:t>
            </a:fld>
            <a:endParaRPr lang="en-US" altLang="zh-CN"/>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pPr>
              <a:defRPr/>
            </a:pPr>
            <a:r>
              <a:rPr smtClean="0"/>
              <a:t>课堂练习</a:t>
            </a:r>
          </a:p>
        </p:txBody>
      </p:sp>
      <p:sp>
        <p:nvSpPr>
          <p:cNvPr id="57347" name="内容占位符 2"/>
          <p:cNvSpPr>
            <a:spLocks noGrp="1"/>
          </p:cNvSpPr>
          <p:nvPr>
            <p:ph idx="1"/>
          </p:nvPr>
        </p:nvSpPr>
        <p:spPr/>
        <p:txBody>
          <a:bodyPr/>
          <a:lstStyle/>
          <a:p>
            <a:pPr marL="0" indent="0">
              <a:buFont typeface="Arial" panose="020B0604020202020204" pitchFamily="34" charset="0"/>
              <a:buNone/>
            </a:pPr>
            <a:r>
              <a:rPr lang="zh-CN" altLang="en-US" sz="2400" smtClean="0"/>
              <a:t> </a:t>
            </a:r>
            <a:r>
              <a:rPr lang="en-US" altLang="zh-CN" sz="2400" smtClean="0"/>
              <a:t>7</a:t>
            </a:r>
            <a:r>
              <a:rPr lang="zh-CN" altLang="en-US" sz="2400" smtClean="0"/>
              <a:t>、下列关于操作系统的叙述中，正确的有</a:t>
            </a:r>
            <a:r>
              <a:rPr lang="en-US" altLang="zh-CN" sz="2400" smtClean="0"/>
              <a:t>______</a:t>
            </a:r>
            <a:r>
              <a:rPr lang="zh-CN" altLang="en-US" sz="2400" smtClean="0"/>
              <a:t>。     </a:t>
            </a:r>
          </a:p>
          <a:p>
            <a:pPr marL="0" indent="0">
              <a:buFont typeface="Arial" panose="020B0604020202020204" pitchFamily="34" charset="0"/>
              <a:buNone/>
            </a:pPr>
            <a:r>
              <a:rPr lang="en-US" altLang="zh-CN" sz="2400" smtClean="0"/>
              <a:t>A</a:t>
            </a:r>
            <a:r>
              <a:rPr lang="zh-CN" altLang="en-US" sz="2400" smtClean="0"/>
              <a:t>．操作系统是系统软件的核心     </a:t>
            </a:r>
          </a:p>
          <a:p>
            <a:pPr marL="0" indent="0">
              <a:buFont typeface="Arial" panose="020B0604020202020204" pitchFamily="34" charset="0"/>
              <a:buNone/>
            </a:pPr>
            <a:r>
              <a:rPr lang="en-US" altLang="zh-CN" sz="2400" smtClean="0"/>
              <a:t>B</a:t>
            </a:r>
            <a:r>
              <a:rPr lang="zh-CN" altLang="en-US" sz="2400" smtClean="0"/>
              <a:t>．操作系统是是计算机硬件的第一级扩充     </a:t>
            </a:r>
          </a:p>
          <a:p>
            <a:pPr marL="0" indent="0">
              <a:buFont typeface="Arial" panose="020B0604020202020204" pitchFamily="34" charset="0"/>
              <a:buNone/>
            </a:pPr>
            <a:r>
              <a:rPr lang="en-US" altLang="zh-CN" sz="2400" smtClean="0"/>
              <a:t>C</a:t>
            </a:r>
            <a:r>
              <a:rPr lang="zh-CN" altLang="en-US" sz="2400" smtClean="0"/>
              <a:t>．操作系统是计算机和用户之间的接口和桥梁     </a:t>
            </a:r>
          </a:p>
          <a:p>
            <a:pPr marL="0" indent="0">
              <a:buFont typeface="Arial" panose="020B0604020202020204" pitchFamily="34" charset="0"/>
              <a:buNone/>
            </a:pPr>
            <a:r>
              <a:rPr lang="en-US" altLang="zh-CN" sz="2400" smtClean="0"/>
              <a:t>D</a:t>
            </a:r>
            <a:r>
              <a:rPr lang="zh-CN" altLang="en-US" sz="2400" smtClean="0"/>
              <a:t>．通过操作系统控制和管理计算机的全部软件资源和硬件资源  </a:t>
            </a:r>
          </a:p>
        </p:txBody>
      </p:sp>
      <p:sp>
        <p:nvSpPr>
          <p:cNvPr id="5" name="文本框 4"/>
          <p:cNvSpPr txBox="1">
            <a:spLocks noChangeArrowheads="1"/>
          </p:cNvSpPr>
          <p:nvPr/>
        </p:nvSpPr>
        <p:spPr bwMode="auto">
          <a:xfrm>
            <a:off x="3581400" y="5410200"/>
            <a:ext cx="337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ABCD</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0D8EBDC6-8D0B-4FFD-97C4-7BDE49696EBD}" type="slidenum">
              <a:rPr lang="en-US" altLang="zh-CN"/>
              <a:pPr>
                <a:defRPr/>
              </a:pPr>
              <a:t>40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pPr>
              <a:defRPr/>
            </a:pPr>
            <a:r>
              <a:rPr smtClean="0"/>
              <a:t>课堂练习</a:t>
            </a:r>
          </a:p>
        </p:txBody>
      </p:sp>
      <p:sp>
        <p:nvSpPr>
          <p:cNvPr id="58371" name="内容占位符 2"/>
          <p:cNvSpPr>
            <a:spLocks noGrp="1"/>
          </p:cNvSpPr>
          <p:nvPr>
            <p:ph idx="1"/>
          </p:nvPr>
        </p:nvSpPr>
        <p:spPr/>
        <p:txBody>
          <a:bodyPr/>
          <a:lstStyle/>
          <a:p>
            <a:pPr marL="0" indent="0">
              <a:buFont typeface="Arial" panose="020B0604020202020204" pitchFamily="34" charset="0"/>
              <a:buNone/>
            </a:pPr>
            <a:r>
              <a:rPr lang="en-US" altLang="zh-CN" sz="2400" smtClean="0"/>
              <a:t>8</a:t>
            </a:r>
            <a:r>
              <a:rPr lang="zh-CN" altLang="en-US" sz="2400" smtClean="0"/>
              <a:t>、下列选项中，属于系统软件的有</a:t>
            </a:r>
            <a:r>
              <a:rPr lang="en-US" altLang="zh-CN" sz="2400" smtClean="0"/>
              <a:t>_________</a:t>
            </a:r>
            <a:r>
              <a:rPr lang="zh-CN" altLang="en-US" sz="2400" smtClean="0"/>
              <a:t>。     </a:t>
            </a:r>
          </a:p>
          <a:p>
            <a:pPr marL="0" indent="0">
              <a:buFont typeface="Arial" panose="020B0604020202020204" pitchFamily="34" charset="0"/>
              <a:buNone/>
            </a:pPr>
            <a:r>
              <a:rPr lang="en-US" altLang="zh-CN" sz="2400" smtClean="0"/>
              <a:t>A</a:t>
            </a:r>
            <a:r>
              <a:rPr lang="zh-CN" altLang="en-US" sz="2400" smtClean="0"/>
              <a:t>．数据库管理系统                  </a:t>
            </a:r>
          </a:p>
          <a:p>
            <a:pPr marL="0" indent="0">
              <a:buFont typeface="Arial" panose="020B0604020202020204" pitchFamily="34" charset="0"/>
              <a:buNone/>
            </a:pPr>
            <a:r>
              <a:rPr lang="en-US" altLang="zh-CN" sz="2400" smtClean="0"/>
              <a:t>B</a:t>
            </a:r>
            <a:r>
              <a:rPr lang="zh-CN" altLang="en-US" sz="2400" smtClean="0"/>
              <a:t>．操作系统     </a:t>
            </a:r>
          </a:p>
          <a:p>
            <a:pPr marL="0" indent="0">
              <a:buFont typeface="Arial" panose="020B0604020202020204" pitchFamily="34" charset="0"/>
              <a:buNone/>
            </a:pPr>
            <a:r>
              <a:rPr lang="en-US" altLang="zh-CN" sz="2400" smtClean="0"/>
              <a:t>C</a:t>
            </a:r>
            <a:r>
              <a:rPr lang="zh-CN" altLang="en-US" sz="2400" smtClean="0"/>
              <a:t>．语言处理系统                    </a:t>
            </a:r>
          </a:p>
          <a:p>
            <a:pPr marL="0" indent="0">
              <a:buFont typeface="Arial" panose="020B0604020202020204" pitchFamily="34" charset="0"/>
              <a:buNone/>
            </a:pPr>
            <a:r>
              <a:rPr lang="en-US" altLang="zh-CN" sz="2400" smtClean="0"/>
              <a:t>D</a:t>
            </a:r>
            <a:r>
              <a:rPr lang="zh-CN" altLang="en-US" sz="2400" smtClean="0"/>
              <a:t>．用户应用程序 </a:t>
            </a:r>
          </a:p>
        </p:txBody>
      </p:sp>
      <p:sp>
        <p:nvSpPr>
          <p:cNvPr id="5" name="文本框 4"/>
          <p:cNvSpPr txBox="1">
            <a:spLocks noChangeArrowheads="1"/>
          </p:cNvSpPr>
          <p:nvPr/>
        </p:nvSpPr>
        <p:spPr bwMode="auto">
          <a:xfrm>
            <a:off x="3581400" y="5410200"/>
            <a:ext cx="3081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ABC</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CEFBEA77-956E-4577-AA5B-E32A01A92959}" type="slidenum">
              <a:rPr lang="en-US" altLang="zh-CN"/>
              <a:pPr>
                <a:defRPr/>
              </a:pPr>
              <a:t>41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pPr>
              <a:defRPr/>
            </a:pPr>
            <a:r>
              <a:rPr smtClean="0"/>
              <a:t>课堂练习</a:t>
            </a:r>
          </a:p>
        </p:txBody>
      </p:sp>
      <p:sp>
        <p:nvSpPr>
          <p:cNvPr id="59395" name="内容占位符 2"/>
          <p:cNvSpPr>
            <a:spLocks noGrp="1"/>
          </p:cNvSpPr>
          <p:nvPr>
            <p:ph idx="1"/>
          </p:nvPr>
        </p:nvSpPr>
        <p:spPr/>
        <p:txBody>
          <a:bodyPr/>
          <a:lstStyle/>
          <a:p>
            <a:pPr marL="0" indent="0">
              <a:buFont typeface="Arial" panose="020B0604020202020204" pitchFamily="34" charset="0"/>
              <a:buNone/>
            </a:pPr>
            <a:r>
              <a:rPr lang="en-US" altLang="zh-CN" sz="2400" smtClean="0"/>
              <a:t>9</a:t>
            </a:r>
            <a:r>
              <a:rPr lang="zh-CN" altLang="en-US" sz="2400" smtClean="0"/>
              <a:t>、下列软件中不属于系统软件的是</a:t>
            </a:r>
            <a:r>
              <a:rPr lang="en-US" altLang="zh-CN" sz="2400" smtClean="0"/>
              <a:t>_________</a:t>
            </a:r>
            <a:r>
              <a:rPr lang="zh-CN" altLang="en-US" sz="2400" smtClean="0"/>
              <a:t>。 </a:t>
            </a:r>
          </a:p>
          <a:p>
            <a:pPr marL="0" indent="0">
              <a:buFont typeface="Arial" panose="020B0604020202020204" pitchFamily="34" charset="0"/>
              <a:buNone/>
            </a:pPr>
            <a:r>
              <a:rPr lang="en-US" altLang="zh-CN" sz="2400" smtClean="0"/>
              <a:t>A.</a:t>
            </a:r>
            <a:r>
              <a:rPr lang="zh-CN" altLang="en-US" sz="2400" smtClean="0"/>
              <a:t>操作系统    </a:t>
            </a:r>
            <a:endParaRPr lang="en-US" altLang="zh-CN" sz="2400" smtClean="0"/>
          </a:p>
          <a:p>
            <a:pPr marL="0" indent="0">
              <a:buFont typeface="Arial" panose="020B0604020202020204" pitchFamily="34" charset="0"/>
              <a:buNone/>
            </a:pPr>
            <a:r>
              <a:rPr lang="en-US" altLang="zh-CN" sz="2400" smtClean="0"/>
              <a:t>B.</a:t>
            </a:r>
            <a:r>
              <a:rPr lang="zh-CN" altLang="en-US" sz="2400" smtClean="0"/>
              <a:t>诊断程序    </a:t>
            </a:r>
            <a:endParaRPr lang="en-US" altLang="zh-CN" sz="2400" smtClean="0"/>
          </a:p>
          <a:p>
            <a:pPr marL="0" indent="0">
              <a:buFont typeface="Arial" panose="020B0604020202020204" pitchFamily="34" charset="0"/>
              <a:buNone/>
            </a:pPr>
            <a:r>
              <a:rPr lang="en-US" altLang="zh-CN" sz="2400" smtClean="0"/>
              <a:t>C.</a:t>
            </a:r>
            <a:r>
              <a:rPr lang="zh-CN" altLang="en-US" sz="2400" smtClean="0"/>
              <a:t>编译程序    </a:t>
            </a:r>
            <a:endParaRPr lang="en-US" altLang="zh-CN" sz="2400" smtClean="0"/>
          </a:p>
          <a:p>
            <a:pPr marL="0" indent="0">
              <a:buFont typeface="Arial" panose="020B0604020202020204" pitchFamily="34" charset="0"/>
              <a:buNone/>
            </a:pPr>
            <a:r>
              <a:rPr lang="en-US" altLang="zh-CN" sz="2400" smtClean="0"/>
              <a:t>D.</a:t>
            </a:r>
            <a:r>
              <a:rPr lang="zh-CN" altLang="en-US" sz="2400" smtClean="0"/>
              <a:t>目标程序</a:t>
            </a:r>
          </a:p>
        </p:txBody>
      </p:sp>
      <p:sp>
        <p:nvSpPr>
          <p:cNvPr id="5" name="文本框 4"/>
          <p:cNvSpPr txBox="1">
            <a:spLocks noChangeArrowheads="1"/>
          </p:cNvSpPr>
          <p:nvPr/>
        </p:nvSpPr>
        <p:spPr bwMode="auto">
          <a:xfrm>
            <a:off x="3581400" y="5410200"/>
            <a:ext cx="2509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D</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FF01F25F-3D55-44F7-8C88-BDC5CE9159FF}" type="slidenum">
              <a:rPr lang="en-US" altLang="zh-CN"/>
              <a:pPr>
                <a:defRPr/>
              </a:pPr>
              <a:t>42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pPr>
              <a:defRPr/>
            </a:pPr>
            <a:r>
              <a:rPr smtClean="0"/>
              <a:t>课堂练习</a:t>
            </a:r>
          </a:p>
        </p:txBody>
      </p:sp>
      <p:sp>
        <p:nvSpPr>
          <p:cNvPr id="60419" name="内容占位符 2"/>
          <p:cNvSpPr>
            <a:spLocks noGrp="1"/>
          </p:cNvSpPr>
          <p:nvPr>
            <p:ph idx="1"/>
          </p:nvPr>
        </p:nvSpPr>
        <p:spPr/>
        <p:txBody>
          <a:bodyPr/>
          <a:lstStyle/>
          <a:p>
            <a:pPr marL="0" indent="0">
              <a:buFont typeface="Arial" panose="020B0604020202020204" pitchFamily="34" charset="0"/>
              <a:buNone/>
            </a:pPr>
            <a:r>
              <a:rPr lang="en-US" altLang="zh-CN" sz="2400" smtClean="0"/>
              <a:t>10</a:t>
            </a:r>
            <a:r>
              <a:rPr lang="zh-CN" altLang="en-US" sz="2400" smtClean="0"/>
              <a:t>、下列软件中不属于应用软件的是</a:t>
            </a:r>
            <a:r>
              <a:rPr lang="en-US" altLang="zh-CN" sz="2400" smtClean="0"/>
              <a:t>_________</a:t>
            </a:r>
            <a:r>
              <a:rPr lang="zh-CN" altLang="en-US" sz="2400" smtClean="0"/>
              <a:t>。</a:t>
            </a:r>
            <a:endParaRPr lang="en-US" altLang="zh-CN" sz="2400" smtClean="0"/>
          </a:p>
          <a:p>
            <a:pPr marL="0" indent="0">
              <a:buFont typeface="Arial" panose="020B0604020202020204" pitchFamily="34" charset="0"/>
              <a:buNone/>
            </a:pPr>
            <a:r>
              <a:rPr lang="en-US" altLang="zh-CN" sz="2400" smtClean="0"/>
              <a:t>A.</a:t>
            </a:r>
            <a:r>
              <a:rPr lang="zh-CN" altLang="en-US" sz="2400" smtClean="0"/>
              <a:t>人事管理系统    </a:t>
            </a:r>
            <a:endParaRPr lang="en-US" altLang="zh-CN" sz="2400" smtClean="0"/>
          </a:p>
          <a:p>
            <a:pPr marL="0" indent="0">
              <a:buFont typeface="Arial" panose="020B0604020202020204" pitchFamily="34" charset="0"/>
              <a:buNone/>
            </a:pPr>
            <a:r>
              <a:rPr lang="en-US" altLang="zh-CN" sz="2400" smtClean="0"/>
              <a:t>B.</a:t>
            </a:r>
            <a:r>
              <a:rPr lang="zh-CN" altLang="en-US" sz="2400" smtClean="0"/>
              <a:t>工资管理系统    </a:t>
            </a:r>
            <a:endParaRPr lang="en-US" altLang="zh-CN" sz="2400" smtClean="0"/>
          </a:p>
          <a:p>
            <a:pPr marL="0" indent="0">
              <a:buFont typeface="Arial" panose="020B0604020202020204" pitchFamily="34" charset="0"/>
              <a:buNone/>
            </a:pPr>
            <a:r>
              <a:rPr lang="en-US" altLang="zh-CN" sz="2400" smtClean="0"/>
              <a:t>C.</a:t>
            </a:r>
            <a:r>
              <a:rPr lang="zh-CN" altLang="en-US" sz="2400" smtClean="0"/>
              <a:t>物资管理系统    </a:t>
            </a:r>
            <a:endParaRPr lang="en-US" altLang="zh-CN" sz="2400" smtClean="0"/>
          </a:p>
          <a:p>
            <a:pPr marL="0" indent="0">
              <a:buFont typeface="Arial" panose="020B0604020202020204" pitchFamily="34" charset="0"/>
              <a:buNone/>
            </a:pPr>
            <a:r>
              <a:rPr lang="en-US" altLang="zh-CN" sz="2400" smtClean="0"/>
              <a:t>D.</a:t>
            </a:r>
            <a:r>
              <a:rPr lang="zh-CN" altLang="en-US" sz="2400" smtClean="0"/>
              <a:t>编译程序</a:t>
            </a:r>
          </a:p>
        </p:txBody>
      </p:sp>
      <p:sp>
        <p:nvSpPr>
          <p:cNvPr id="5" name="文本框 4"/>
          <p:cNvSpPr txBox="1">
            <a:spLocks noChangeArrowheads="1"/>
          </p:cNvSpPr>
          <p:nvPr/>
        </p:nvSpPr>
        <p:spPr bwMode="auto">
          <a:xfrm>
            <a:off x="3581400" y="5410200"/>
            <a:ext cx="25098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D</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9B6FD989-E253-4299-B519-23E739FA8615}" type="slidenum">
              <a:rPr lang="en-US" altLang="zh-CN"/>
              <a:pPr>
                <a:defRPr/>
              </a:pPr>
              <a:t>43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4"/>
          <p:cNvSpPr>
            <a:spLocks noGrp="1"/>
          </p:cNvSpPr>
          <p:nvPr>
            <p:ph type="title"/>
          </p:nvPr>
        </p:nvSpPr>
        <p:spPr/>
        <p:txBody>
          <a:bodyPr/>
          <a:lstStyle/>
          <a:p>
            <a:pPr algn="ctr">
              <a:defRPr/>
            </a:pPr>
            <a:r>
              <a:rPr sz="5000" dirty="0" smtClean="0">
                <a:solidFill>
                  <a:srgbClr val="FF0000"/>
                </a:solidFill>
              </a:rPr>
              <a:t>第</a:t>
            </a:r>
            <a:r>
              <a:rPr lang="en-US" altLang="zh-CN" sz="5000" dirty="0" smtClean="0">
                <a:solidFill>
                  <a:srgbClr val="FF0000"/>
                </a:solidFill>
              </a:rPr>
              <a:t>2</a:t>
            </a:r>
            <a:r>
              <a:rPr sz="5000" dirty="0" smtClean="0">
                <a:solidFill>
                  <a:srgbClr val="FF0000"/>
                </a:solidFill>
              </a:rPr>
              <a:t>节 </a:t>
            </a:r>
            <a:r>
              <a:rPr lang="en-US" altLang="zh-CN" sz="5000" dirty="0" smtClean="0"/>
              <a:t/>
            </a:r>
            <a:br>
              <a:rPr lang="en-US" altLang="zh-CN" sz="5000" dirty="0" smtClean="0"/>
            </a:br>
            <a:r>
              <a:rPr lang="en-US" altLang="zh-CN" sz="5000" dirty="0" smtClean="0"/>
              <a:t/>
            </a:r>
            <a:br>
              <a:rPr lang="en-US" altLang="zh-CN" sz="5000" dirty="0" smtClean="0"/>
            </a:br>
            <a:r>
              <a:rPr sz="5000" dirty="0" smtClean="0"/>
              <a:t>程序语言与开发环境</a:t>
            </a:r>
          </a:p>
        </p:txBody>
      </p:sp>
      <p:sp>
        <p:nvSpPr>
          <p:cNvPr id="3" name="灯片编号占位符 2"/>
          <p:cNvSpPr>
            <a:spLocks noGrp="1"/>
          </p:cNvSpPr>
          <p:nvPr>
            <p:ph type="sldNum" sz="quarter" idx="10"/>
          </p:nvPr>
        </p:nvSpPr>
        <p:spPr/>
        <p:txBody>
          <a:bodyPr/>
          <a:lstStyle/>
          <a:p>
            <a:pPr>
              <a:defRPr/>
            </a:pPr>
            <a:fld id="{8DC0EEA2-6D41-4AD2-BEFA-29AC03A1A174}" type="slidenum">
              <a:rPr lang="en-US" altLang="zh-CN"/>
              <a:pPr>
                <a:defRPr/>
              </a:pPr>
              <a:t>44</a:t>
            </a:fld>
            <a:endParaRPr lang="en-US" altLang="zh-CN"/>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pPr>
              <a:defRPr/>
            </a:pPr>
            <a:r>
              <a:rPr dirty="0" smtClean="0"/>
              <a:t>程序语言与开发环境</a:t>
            </a: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71600" y="1447800"/>
            <a:ext cx="6629400" cy="5160963"/>
          </a:xfrm>
        </p:spPr>
      </p:pic>
      <p:sp>
        <p:nvSpPr>
          <p:cNvPr id="3" name="灯片编号占位符 2"/>
          <p:cNvSpPr>
            <a:spLocks noGrp="1"/>
          </p:cNvSpPr>
          <p:nvPr>
            <p:ph type="sldNum" sz="quarter" idx="10"/>
          </p:nvPr>
        </p:nvSpPr>
        <p:spPr/>
        <p:txBody>
          <a:bodyPr/>
          <a:lstStyle/>
          <a:p>
            <a:pPr>
              <a:defRPr/>
            </a:pPr>
            <a:fld id="{659D8FFA-94CE-488D-A1A2-ED5A6DAE9B03}" type="slidenum">
              <a:rPr lang="en-US" altLang="zh-CN"/>
              <a:pPr>
                <a:defRPr/>
              </a:pPr>
              <a:t>45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755650" y="333375"/>
            <a:ext cx="7993063" cy="792163"/>
          </a:xfrm>
        </p:spPr>
        <p:txBody>
          <a:bodyPr/>
          <a:lstStyle/>
          <a:p>
            <a:pPr>
              <a:defRPr/>
            </a:pPr>
            <a:r>
              <a:rPr smtClean="0"/>
              <a:t>编程语言</a:t>
            </a:r>
          </a:p>
        </p:txBody>
      </p:sp>
      <p:sp>
        <p:nvSpPr>
          <p:cNvPr id="6" name="矩形 5"/>
          <p:cNvSpPr/>
          <p:nvPr/>
        </p:nvSpPr>
        <p:spPr>
          <a:xfrm>
            <a:off x="809625" y="1654175"/>
            <a:ext cx="7939088" cy="522288"/>
          </a:xfrm>
          <a:prstGeom prst="rect">
            <a:avLst/>
          </a:prstGeom>
          <a:gradFill rotWithShape="1">
            <a:gsLst>
              <a:gs pos="0">
                <a:srgbClr val="9999FF"/>
              </a:gs>
              <a:gs pos="100000">
                <a:srgbClr val="FFFFFF"/>
              </a:gs>
            </a:gsLst>
            <a:path path="rect">
              <a:fillToRect r="100000" b="100000"/>
            </a:path>
          </a:gradFill>
          <a:ln w="12700" algn="ctr">
            <a:solidFill>
              <a:srgbClr val="FF0000"/>
            </a:solidFill>
            <a:miter lim="800000"/>
            <a:headEnd/>
            <a:tailEnd/>
          </a:ln>
          <a:effectLst>
            <a:outerShdw dist="35921" dir="2700000" algn="ctr" rotWithShape="0">
              <a:srgbClr val="1C1C1C"/>
            </a:outerShdw>
          </a:effectLst>
        </p:spPr>
        <p:txBody>
          <a:bodyPr anchor="ctr">
            <a:spAutoFit/>
          </a:bodyPr>
          <a:lstStyle/>
          <a:p>
            <a:pPr eaLnBrk="1" fontAlgn="auto" hangingPunct="1">
              <a:spcAft>
                <a:spcPts val="0"/>
              </a:spcAft>
              <a:buClr>
                <a:srgbClr val="FF0000"/>
              </a:buClr>
              <a:buSzPct val="90000"/>
              <a:buFont typeface="Wingdings" panose="05000000000000000000" pitchFamily="2" charset="2"/>
              <a:buChar char="p"/>
              <a:defRPr/>
            </a:pPr>
            <a:r>
              <a:rPr lang="en-US" altLang="zh-CN" sz="2800" kern="0" dirty="0">
                <a:solidFill>
                  <a:srgbClr val="000000"/>
                </a:solidFill>
                <a:latin typeface="Arial Narrow" panose="020B0606020202030204" pitchFamily="34" charset="0"/>
              </a:rPr>
              <a:t> </a:t>
            </a:r>
            <a:r>
              <a:rPr lang="zh-CN" altLang="en-US" sz="2800" kern="0" dirty="0">
                <a:solidFill>
                  <a:srgbClr val="000000"/>
                </a:solidFill>
                <a:latin typeface="Arial Narrow" panose="020B0606020202030204" pitchFamily="34" charset="0"/>
              </a:rPr>
              <a:t>编程语言的发展历史</a:t>
            </a:r>
          </a:p>
        </p:txBody>
      </p:sp>
      <p:sp>
        <p:nvSpPr>
          <p:cNvPr id="9" name="矩形 8"/>
          <p:cNvSpPr>
            <a:spLocks noChangeArrowheads="1"/>
          </p:cNvSpPr>
          <p:nvPr/>
        </p:nvSpPr>
        <p:spPr bwMode="auto">
          <a:xfrm>
            <a:off x="2273300" y="3019425"/>
            <a:ext cx="228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200"/>
              <a:t> </a:t>
            </a:r>
            <a:endParaRPr lang="zh-CN" altLang="en-US" sz="2400">
              <a:latin typeface="Courier New" panose="02070309020205020404" pitchFamily="49" charset="0"/>
            </a:endParaRPr>
          </a:p>
        </p:txBody>
      </p:sp>
      <p:sp>
        <p:nvSpPr>
          <p:cNvPr id="10" name="矩形 9"/>
          <p:cNvSpPr>
            <a:spLocks noChangeArrowheads="1"/>
          </p:cNvSpPr>
          <p:nvPr/>
        </p:nvSpPr>
        <p:spPr bwMode="auto">
          <a:xfrm>
            <a:off x="1476375" y="2705100"/>
            <a:ext cx="6696075" cy="2085975"/>
          </a:xfrm>
          <a:prstGeom prst="rect">
            <a:avLst/>
          </a:prstGeom>
          <a:gradFill rotWithShape="1">
            <a:gsLst>
              <a:gs pos="0">
                <a:srgbClr val="FFCC00"/>
              </a:gs>
              <a:gs pos="100000">
                <a:srgbClr val="FFFFFF"/>
              </a:gs>
            </a:gsLst>
            <a:path path="shape">
              <a:fillToRect l="50000" t="50000" r="50000" b="50000"/>
            </a:path>
          </a:gradFill>
          <a:ln w="19050" algn="ctr">
            <a:solidFill>
              <a:srgbClr val="FF6600"/>
            </a:solidFill>
            <a:miter lim="800000"/>
            <a:headEnd/>
            <a:tailEnd/>
          </a:ln>
          <a:effectLst>
            <a:outerShdw dist="53882" dir="2700000" algn="ctr" rotWithShape="0">
              <a:srgbClr val="FFCF01">
                <a:alpha val="50000"/>
              </a:srgbClr>
            </a:outerShdw>
          </a:effectLst>
        </p:spPr>
        <p:txBody>
          <a:bodyPr>
            <a:spAutoFit/>
          </a:bodyPr>
          <a:lstStyle>
            <a:lvl1pPr marL="342900" indent="-342900">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10000"/>
              </a:spcBef>
              <a:buClr>
                <a:srgbClr val="00CC00"/>
              </a:buClr>
              <a:buSzPct val="80000"/>
              <a:buFont typeface="Wingdings" panose="05000000000000000000" pitchFamily="2" charset="2"/>
              <a:buChar char="p"/>
            </a:pPr>
            <a:r>
              <a:rPr lang="zh-CN" altLang="en-US" sz="2400">
                <a:solidFill>
                  <a:srgbClr val="000000"/>
                </a:solidFill>
              </a:rPr>
              <a:t>机器语言</a:t>
            </a:r>
            <a:endParaRPr lang="en-US" altLang="zh-CN" sz="2400">
              <a:solidFill>
                <a:srgbClr val="000000"/>
              </a:solidFill>
            </a:endParaRPr>
          </a:p>
          <a:p>
            <a:pPr eaLnBrk="1" hangingPunct="1">
              <a:spcBef>
                <a:spcPct val="10000"/>
              </a:spcBef>
              <a:buClr>
                <a:srgbClr val="00CC00"/>
              </a:buClr>
              <a:buSzPct val="80000"/>
              <a:buFont typeface="Wingdings" panose="05000000000000000000" pitchFamily="2" charset="2"/>
              <a:buChar char="p"/>
            </a:pPr>
            <a:endParaRPr lang="en-US" altLang="zh-CN" sz="2400">
              <a:solidFill>
                <a:srgbClr val="000000"/>
              </a:solidFill>
            </a:endParaRPr>
          </a:p>
          <a:p>
            <a:pPr eaLnBrk="1" hangingPunct="1">
              <a:spcBef>
                <a:spcPct val="10000"/>
              </a:spcBef>
              <a:buClr>
                <a:srgbClr val="00CC00"/>
              </a:buClr>
              <a:buSzPct val="80000"/>
              <a:buFont typeface="Wingdings" panose="05000000000000000000" pitchFamily="2" charset="2"/>
              <a:buChar char="p"/>
            </a:pPr>
            <a:r>
              <a:rPr lang="zh-CN" altLang="en-US" sz="2400">
                <a:solidFill>
                  <a:srgbClr val="000000"/>
                </a:solidFill>
              </a:rPr>
              <a:t>汇编语言</a:t>
            </a:r>
            <a:endParaRPr lang="en-US" altLang="zh-CN" sz="2400">
              <a:solidFill>
                <a:srgbClr val="000000"/>
              </a:solidFill>
            </a:endParaRPr>
          </a:p>
          <a:p>
            <a:pPr eaLnBrk="1" hangingPunct="1">
              <a:spcBef>
                <a:spcPct val="10000"/>
              </a:spcBef>
              <a:buClr>
                <a:srgbClr val="00CC00"/>
              </a:buClr>
              <a:buSzPct val="80000"/>
              <a:buFont typeface="Wingdings" panose="05000000000000000000" pitchFamily="2" charset="2"/>
              <a:buChar char="p"/>
            </a:pPr>
            <a:endParaRPr lang="en-US" altLang="zh-CN" sz="2400">
              <a:solidFill>
                <a:srgbClr val="000000"/>
              </a:solidFill>
            </a:endParaRPr>
          </a:p>
          <a:p>
            <a:pPr eaLnBrk="1" hangingPunct="1">
              <a:spcBef>
                <a:spcPct val="10000"/>
              </a:spcBef>
              <a:buClr>
                <a:srgbClr val="00CC00"/>
              </a:buClr>
              <a:buSzPct val="80000"/>
              <a:buFont typeface="Wingdings" panose="05000000000000000000" pitchFamily="2" charset="2"/>
              <a:buChar char="p"/>
            </a:pPr>
            <a:r>
              <a:rPr lang="zh-CN" altLang="en-US" sz="2400">
                <a:solidFill>
                  <a:srgbClr val="000000"/>
                </a:solidFill>
              </a:rPr>
              <a:t>高级语言</a:t>
            </a:r>
          </a:p>
        </p:txBody>
      </p:sp>
      <p:sp>
        <p:nvSpPr>
          <p:cNvPr id="3" name="灯片编号占位符 2"/>
          <p:cNvSpPr>
            <a:spLocks noGrp="1"/>
          </p:cNvSpPr>
          <p:nvPr>
            <p:ph type="sldNum" sz="quarter" idx="10"/>
          </p:nvPr>
        </p:nvSpPr>
        <p:spPr/>
        <p:txBody>
          <a:bodyPr/>
          <a:lstStyle/>
          <a:p>
            <a:pPr>
              <a:defRPr/>
            </a:pPr>
            <a:fld id="{D77C6082-B09A-4D02-8482-14FF30C209A3}" type="slidenum">
              <a:rPr lang="en-US" altLang="zh-CN"/>
              <a:pPr>
                <a:defRPr/>
              </a:pPr>
              <a:t>46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body" idx="1"/>
          </p:nvPr>
        </p:nvSpPr>
        <p:spPr>
          <a:xfrm>
            <a:off x="838200" y="1571625"/>
            <a:ext cx="8077200" cy="2073275"/>
          </a:xfrm>
        </p:spPr>
        <p:txBody>
          <a:bodyPr/>
          <a:lstStyle/>
          <a:p>
            <a:pPr>
              <a:lnSpc>
                <a:spcPct val="115000"/>
              </a:lnSpc>
            </a:pPr>
            <a:r>
              <a:rPr lang="zh-CN" altLang="en-US" smtClean="0">
                <a:solidFill>
                  <a:srgbClr val="FF0000"/>
                </a:solidFill>
              </a:rPr>
              <a:t>机器语言：</a:t>
            </a:r>
            <a:r>
              <a:rPr lang="zh-CN" altLang="en-US" smtClean="0"/>
              <a:t>是一种二进制语言，每条语句都是二进制数码表示的指令。</a:t>
            </a:r>
          </a:p>
          <a:p>
            <a:pPr lvl="1">
              <a:lnSpc>
                <a:spcPct val="115000"/>
              </a:lnSpc>
            </a:pPr>
            <a:r>
              <a:rPr lang="zh-CN" altLang="en-US" smtClean="0"/>
              <a:t>优点：计算机能直接识别，运行速度快。</a:t>
            </a:r>
          </a:p>
          <a:p>
            <a:pPr lvl="1">
              <a:lnSpc>
                <a:spcPct val="115000"/>
              </a:lnSpc>
            </a:pPr>
            <a:r>
              <a:rPr lang="zh-CN" altLang="en-US" smtClean="0"/>
              <a:t>缺点：难懂、难写、难记，难以修改和维护。</a:t>
            </a:r>
          </a:p>
        </p:txBody>
      </p:sp>
      <p:sp>
        <p:nvSpPr>
          <p:cNvPr id="59396" name="标题 1"/>
          <p:cNvSpPr>
            <a:spLocks noGrp="1"/>
          </p:cNvSpPr>
          <p:nvPr>
            <p:ph type="title"/>
          </p:nvPr>
        </p:nvSpPr>
        <p:spPr>
          <a:xfrm>
            <a:off x="755650" y="333375"/>
            <a:ext cx="7993063" cy="792163"/>
          </a:xfrm>
        </p:spPr>
        <p:txBody>
          <a:bodyPr/>
          <a:lstStyle/>
          <a:p>
            <a:pPr>
              <a:defRPr/>
            </a:pPr>
            <a:r>
              <a:rPr smtClean="0"/>
              <a:t>机器语言</a:t>
            </a:r>
          </a:p>
        </p:txBody>
      </p:sp>
      <p:pic>
        <p:nvPicPr>
          <p:cNvPr id="5" name="图片 4"/>
          <p:cNvPicPr>
            <a:picLocks noChangeAspect="1"/>
          </p:cNvPicPr>
          <p:nvPr/>
        </p:nvPicPr>
        <p:blipFill>
          <a:blip r:embed="rId2"/>
          <a:stretch>
            <a:fillRect/>
          </a:stretch>
        </p:blipFill>
        <p:spPr>
          <a:xfrm>
            <a:off x="1770063" y="4090988"/>
            <a:ext cx="6213475" cy="1560512"/>
          </a:xfrm>
          <a:prstGeom prst="rect">
            <a:avLst/>
          </a:prstGeom>
          <a:ln>
            <a:noFill/>
          </a:ln>
          <a:effectLst>
            <a:outerShdw blurRad="292100" dist="139700" dir="2700000" algn="tl" rotWithShape="0">
              <a:srgbClr val="333333">
                <a:alpha val="65000"/>
              </a:srgbClr>
            </a:outerShdw>
          </a:effectLst>
        </p:spPr>
      </p:pic>
      <p:sp>
        <p:nvSpPr>
          <p:cNvPr id="3" name="灯片编号占位符 2"/>
          <p:cNvSpPr>
            <a:spLocks noGrp="1"/>
          </p:cNvSpPr>
          <p:nvPr>
            <p:ph type="sldNum" sz="quarter" idx="10"/>
          </p:nvPr>
        </p:nvSpPr>
        <p:spPr/>
        <p:txBody>
          <a:bodyPr/>
          <a:lstStyle/>
          <a:p>
            <a:pPr>
              <a:defRPr/>
            </a:pPr>
            <a:fld id="{FFE3586A-3723-493C-9A5C-863F61F79F25}" type="slidenum">
              <a:rPr lang="en-US" altLang="zh-CN"/>
              <a:pPr>
                <a:defRPr/>
              </a:pPr>
              <a:t>47</a:t>
            </a:fld>
            <a:endParaRPr lang="en-US" altLang="zh-CN"/>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a:xfrm>
            <a:off x="762000" y="1517650"/>
            <a:ext cx="8001000" cy="2847975"/>
          </a:xfrm>
        </p:spPr>
        <p:txBody>
          <a:bodyPr/>
          <a:lstStyle/>
          <a:p>
            <a:pPr>
              <a:lnSpc>
                <a:spcPct val="110000"/>
              </a:lnSpc>
              <a:spcBef>
                <a:spcPct val="0"/>
              </a:spcBef>
            </a:pPr>
            <a:r>
              <a:rPr lang="zh-CN" altLang="en-US" smtClean="0">
                <a:solidFill>
                  <a:srgbClr val="FF0000"/>
                </a:solidFill>
              </a:rPr>
              <a:t>汇编语言：</a:t>
            </a:r>
            <a:r>
              <a:rPr lang="zh-CN" altLang="en-US" smtClean="0"/>
              <a:t>是一种和机器语言一一对应的符号化的语言，由机器语言符号化而来，用助记符和符号地址来表示指令。如：</a:t>
            </a:r>
            <a:r>
              <a:rPr lang="en-US" altLang="en-US" smtClean="0"/>
              <a:t>ADD</a:t>
            </a:r>
            <a:r>
              <a:rPr lang="zh-CN" altLang="en-US" smtClean="0"/>
              <a:t>表示加法，</a:t>
            </a:r>
            <a:r>
              <a:rPr lang="en-US" altLang="en-US" smtClean="0"/>
              <a:t>MOV</a:t>
            </a:r>
            <a:r>
              <a:rPr lang="zh-CN" altLang="en-US" smtClean="0"/>
              <a:t>表示传送。</a:t>
            </a:r>
          </a:p>
          <a:p>
            <a:pPr lvl="1">
              <a:lnSpc>
                <a:spcPct val="110000"/>
              </a:lnSpc>
              <a:spcBef>
                <a:spcPct val="0"/>
              </a:spcBef>
            </a:pPr>
            <a:r>
              <a:rPr lang="zh-CN" altLang="en-US" smtClean="0"/>
              <a:t>优点：执行速度快，占用内存空间少。</a:t>
            </a:r>
          </a:p>
          <a:p>
            <a:pPr lvl="1">
              <a:lnSpc>
                <a:spcPct val="110000"/>
              </a:lnSpc>
              <a:spcBef>
                <a:spcPct val="0"/>
              </a:spcBef>
            </a:pPr>
            <a:r>
              <a:rPr lang="zh-CN" altLang="en-US" smtClean="0"/>
              <a:t>缺点：各种机器不通用。</a:t>
            </a:r>
          </a:p>
        </p:txBody>
      </p:sp>
      <p:sp>
        <p:nvSpPr>
          <p:cNvPr id="60420" name="标题 1"/>
          <p:cNvSpPr>
            <a:spLocks noGrp="1"/>
          </p:cNvSpPr>
          <p:nvPr>
            <p:ph type="title"/>
          </p:nvPr>
        </p:nvSpPr>
        <p:spPr>
          <a:xfrm>
            <a:off x="755650" y="333375"/>
            <a:ext cx="7993063" cy="792163"/>
          </a:xfrm>
        </p:spPr>
        <p:txBody>
          <a:bodyPr/>
          <a:lstStyle/>
          <a:p>
            <a:pPr>
              <a:defRPr/>
            </a:pPr>
            <a:r>
              <a:rPr smtClean="0"/>
              <a:t>汇编语言</a:t>
            </a:r>
          </a:p>
        </p:txBody>
      </p:sp>
      <p:pic>
        <p:nvPicPr>
          <p:cNvPr id="3" name="图片 2"/>
          <p:cNvPicPr>
            <a:picLocks noChangeAspect="1"/>
          </p:cNvPicPr>
          <p:nvPr/>
        </p:nvPicPr>
        <p:blipFill>
          <a:blip r:embed="rId2"/>
          <a:stretch>
            <a:fillRect/>
          </a:stretch>
        </p:blipFill>
        <p:spPr>
          <a:xfrm>
            <a:off x="2411413" y="4230688"/>
            <a:ext cx="5151437" cy="2376487"/>
          </a:xfrm>
          <a:prstGeom prst="rect">
            <a:avLst/>
          </a:prstGeom>
          <a:ln>
            <a:noFill/>
          </a:ln>
          <a:effectLst>
            <a:outerShdw blurRad="292100" dist="139700" dir="2700000" algn="tl" rotWithShape="0">
              <a:srgbClr val="333333">
                <a:alpha val="65000"/>
              </a:srgbClr>
            </a:outerShdw>
          </a:effectLst>
        </p:spPr>
      </p:pic>
      <p:sp>
        <p:nvSpPr>
          <p:cNvPr id="4" name="灯片编号占位符 3"/>
          <p:cNvSpPr>
            <a:spLocks noGrp="1"/>
          </p:cNvSpPr>
          <p:nvPr>
            <p:ph type="sldNum" sz="quarter" idx="10"/>
          </p:nvPr>
        </p:nvSpPr>
        <p:spPr/>
        <p:txBody>
          <a:bodyPr/>
          <a:lstStyle/>
          <a:p>
            <a:pPr>
              <a:defRPr/>
            </a:pPr>
            <a:fld id="{85CE32EF-8895-4C12-B0F2-5639CFD1FAAA}" type="slidenum">
              <a:rPr lang="en-US" altLang="zh-CN"/>
              <a:pPr>
                <a:defRPr/>
              </a:pPr>
              <a:t>48</a:t>
            </a:fld>
            <a:endParaRPr lang="en-US" altLang="zh-CN"/>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xfrm>
            <a:off x="755650" y="1524000"/>
            <a:ext cx="8077200" cy="3273425"/>
          </a:xfrm>
        </p:spPr>
        <p:txBody>
          <a:bodyPr/>
          <a:lstStyle/>
          <a:p>
            <a:pPr>
              <a:lnSpc>
                <a:spcPct val="120000"/>
              </a:lnSpc>
            </a:pPr>
            <a:r>
              <a:rPr lang="zh-CN" altLang="en-US" smtClean="0">
                <a:solidFill>
                  <a:srgbClr val="FF0000"/>
                </a:solidFill>
              </a:rPr>
              <a:t>高级语言：</a:t>
            </a:r>
            <a:r>
              <a:rPr lang="zh-CN" altLang="en-US" smtClean="0"/>
              <a:t>是一种与硬件结构及指令系统无关，表达方式较接近自然语言的程序设计语言。如</a:t>
            </a:r>
            <a:r>
              <a:rPr lang="en-US" altLang="zh-CN" smtClean="0"/>
              <a:t>F</a:t>
            </a:r>
            <a:r>
              <a:rPr lang="en-US" altLang="en-US" smtClean="0"/>
              <a:t>ORTRAN </a:t>
            </a:r>
            <a:r>
              <a:rPr lang="zh-CN" altLang="en-US" smtClean="0"/>
              <a:t>、</a:t>
            </a:r>
            <a:r>
              <a:rPr lang="en-US" altLang="zh-CN" smtClean="0"/>
              <a:t>PASCAL</a:t>
            </a:r>
            <a:r>
              <a:rPr lang="zh-CN" altLang="en-US" smtClean="0"/>
              <a:t>、</a:t>
            </a:r>
            <a:r>
              <a:rPr lang="en-US" altLang="zh-CN" smtClean="0"/>
              <a:t>C </a:t>
            </a:r>
            <a:r>
              <a:rPr lang="zh-CN" altLang="en-US" smtClean="0"/>
              <a:t>、</a:t>
            </a:r>
            <a:r>
              <a:rPr lang="en-US" altLang="zh-CN" smtClean="0"/>
              <a:t>BASIC</a:t>
            </a:r>
            <a:r>
              <a:rPr lang="zh-CN" altLang="zh-CN" smtClean="0"/>
              <a:t>等</a:t>
            </a:r>
            <a:endParaRPr lang="zh-CN" altLang="en-US" smtClean="0"/>
          </a:p>
          <a:p>
            <a:pPr lvl="1">
              <a:lnSpc>
                <a:spcPct val="120000"/>
              </a:lnSpc>
            </a:pPr>
            <a:r>
              <a:rPr lang="zh-CN" altLang="en-US" smtClean="0"/>
              <a:t>优点：描述问题能力、通用性、可读性等都较好。</a:t>
            </a:r>
          </a:p>
          <a:p>
            <a:pPr lvl="1">
              <a:lnSpc>
                <a:spcPct val="120000"/>
              </a:lnSpc>
            </a:pPr>
            <a:r>
              <a:rPr lang="zh-CN" altLang="en-US" smtClean="0"/>
              <a:t>缺点：执行速度较慢，访问硬件较难。</a:t>
            </a:r>
          </a:p>
          <a:p>
            <a:pPr lvl="1">
              <a:lnSpc>
                <a:spcPct val="120000"/>
              </a:lnSpc>
            </a:pPr>
            <a:r>
              <a:rPr lang="zh-CN" altLang="en-US" smtClean="0">
                <a:solidFill>
                  <a:srgbClr val="FF0000"/>
                </a:solidFill>
              </a:rPr>
              <a:t>高级语言是计算机发展史上最惊人的成就。</a:t>
            </a:r>
            <a:endParaRPr lang="zh-CN" altLang="en-US" sz="3200" smtClean="0"/>
          </a:p>
        </p:txBody>
      </p:sp>
      <p:sp>
        <p:nvSpPr>
          <p:cNvPr id="61444" name="标题 1"/>
          <p:cNvSpPr>
            <a:spLocks noGrp="1"/>
          </p:cNvSpPr>
          <p:nvPr>
            <p:ph type="title"/>
          </p:nvPr>
        </p:nvSpPr>
        <p:spPr>
          <a:xfrm>
            <a:off x="755650" y="333375"/>
            <a:ext cx="7993063" cy="792163"/>
          </a:xfrm>
        </p:spPr>
        <p:txBody>
          <a:bodyPr/>
          <a:lstStyle/>
          <a:p>
            <a:pPr>
              <a:defRPr/>
            </a:pPr>
            <a:r>
              <a:rPr smtClean="0"/>
              <a:t>高级语言</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420938"/>
            <a:ext cx="3625850" cy="38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22D0069A-5A9D-497F-9F48-88B8CD0098D0}" type="slidenum">
              <a:rPr lang="en-US" altLang="zh-CN"/>
              <a:pPr>
                <a:defRPr/>
              </a:pPr>
              <a:t>49</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pPr>
              <a:defRPr/>
            </a:pPr>
            <a:r>
              <a:t>考试要求</a:t>
            </a:r>
          </a:p>
        </p:txBody>
      </p:sp>
      <p:sp>
        <p:nvSpPr>
          <p:cNvPr id="12291" name="内容占位符 2"/>
          <p:cNvSpPr>
            <a:spLocks noGrp="1"/>
          </p:cNvSpPr>
          <p:nvPr>
            <p:ph idx="1"/>
          </p:nvPr>
        </p:nvSpPr>
        <p:spPr>
          <a:xfrm>
            <a:off x="611560" y="1600200"/>
            <a:ext cx="8424936" cy="4781128"/>
          </a:xfrm>
        </p:spPr>
        <p:txBody>
          <a:bodyPr/>
          <a:lstStyle/>
          <a:p>
            <a:pPr marL="0" indent="0">
              <a:buFont typeface="Arial" panose="020B0604020202020204" pitchFamily="34" charset="0"/>
              <a:buNone/>
            </a:pPr>
            <a:r>
              <a:rPr lang="zh-CN" altLang="en-US" sz="2000" dirty="0" smtClean="0"/>
              <a:t>（</a:t>
            </a:r>
            <a:r>
              <a:rPr lang="en-US" altLang="zh-CN" sz="2000" dirty="0" smtClean="0"/>
              <a:t>1</a:t>
            </a:r>
            <a:r>
              <a:rPr lang="zh-CN" altLang="en-US" sz="2000" dirty="0" smtClean="0"/>
              <a:t>）掌握数据及其转换、数据的机内表示、算术和逻辑运算，以及相关的应用数学基础知识；</a:t>
            </a:r>
            <a:br>
              <a:rPr lang="zh-CN" altLang="en-US" sz="2000" dirty="0" smtClean="0"/>
            </a:br>
            <a:r>
              <a:rPr lang="zh-CN" altLang="en-US" sz="2000" dirty="0" smtClean="0"/>
              <a:t>（</a:t>
            </a:r>
            <a:r>
              <a:rPr lang="en-US" altLang="zh-CN" sz="2000" dirty="0" smtClean="0"/>
              <a:t>2</a:t>
            </a:r>
            <a:r>
              <a:rPr lang="zh-CN" altLang="en-US" sz="2000" dirty="0" smtClean="0"/>
              <a:t>）理解计算机的组成以及各主要部件的性能指标；</a:t>
            </a:r>
            <a:br>
              <a:rPr lang="zh-CN" altLang="en-US" sz="2000" dirty="0" smtClean="0"/>
            </a:br>
            <a:r>
              <a:rPr lang="zh-CN" altLang="en-US" sz="2000" dirty="0" smtClean="0"/>
              <a:t>（</a:t>
            </a:r>
            <a:r>
              <a:rPr lang="en-US" altLang="zh-CN" sz="2000" dirty="0" smtClean="0"/>
              <a:t>3</a:t>
            </a:r>
            <a:r>
              <a:rPr lang="zh-CN" altLang="en-US" sz="2000" dirty="0" smtClean="0"/>
              <a:t>）掌握操作系统、程序设计语言的基础知识；</a:t>
            </a:r>
            <a:br>
              <a:rPr lang="zh-CN" altLang="en-US" sz="2000" dirty="0" smtClean="0"/>
            </a:br>
            <a:r>
              <a:rPr lang="zh-CN" altLang="en-US" sz="2000" dirty="0" smtClean="0"/>
              <a:t>（</a:t>
            </a:r>
            <a:r>
              <a:rPr lang="en-US" altLang="zh-CN" sz="2000" dirty="0" smtClean="0"/>
              <a:t>4</a:t>
            </a:r>
            <a:r>
              <a:rPr lang="zh-CN" altLang="en-US" sz="2000" dirty="0" smtClean="0"/>
              <a:t>）熟练掌握计算机常用办公软件的基本操作方法；</a:t>
            </a:r>
            <a:br>
              <a:rPr lang="zh-CN" altLang="en-US" sz="2000" dirty="0" smtClean="0"/>
            </a:br>
            <a:r>
              <a:rPr lang="zh-CN" altLang="en-US" sz="2000" dirty="0" smtClean="0"/>
              <a:t>（</a:t>
            </a:r>
            <a:r>
              <a:rPr lang="en-US" altLang="zh-CN" sz="2000" dirty="0" smtClean="0"/>
              <a:t>5</a:t>
            </a:r>
            <a:r>
              <a:rPr lang="zh-CN" altLang="en-US" sz="2000" dirty="0" smtClean="0"/>
              <a:t>）熟练掌握基本数据结构和常用算法；</a:t>
            </a:r>
            <a:br>
              <a:rPr lang="zh-CN" altLang="en-US" sz="2000" dirty="0" smtClean="0"/>
            </a:br>
            <a:r>
              <a:rPr lang="zh-CN" altLang="en-US" sz="2000" dirty="0" smtClean="0"/>
              <a:t>（</a:t>
            </a:r>
            <a:r>
              <a:rPr lang="en-US" altLang="zh-CN" sz="2000" dirty="0" smtClean="0"/>
              <a:t>6</a:t>
            </a:r>
            <a:r>
              <a:rPr lang="zh-CN" altLang="en-US" sz="2000" dirty="0" smtClean="0"/>
              <a:t>）熟练掌握</a:t>
            </a:r>
            <a:r>
              <a:rPr lang="en-US" altLang="zh-CN" sz="2000" dirty="0" smtClean="0"/>
              <a:t>C</a:t>
            </a:r>
            <a:r>
              <a:rPr lang="zh-CN" altLang="en-US" sz="2000" dirty="0" smtClean="0"/>
              <a:t>程序设计语言，以及</a:t>
            </a:r>
            <a:r>
              <a:rPr lang="en-US" altLang="zh-CN" sz="2000" dirty="0" smtClean="0"/>
              <a:t>C++</a:t>
            </a:r>
            <a:r>
              <a:rPr lang="zh-CN" altLang="en-US" sz="2000" dirty="0" smtClean="0"/>
              <a:t>、</a:t>
            </a:r>
            <a:r>
              <a:rPr lang="en-US" altLang="zh-CN" sz="2000" dirty="0" smtClean="0"/>
              <a:t>Java</a:t>
            </a:r>
            <a:r>
              <a:rPr lang="zh-CN" altLang="en-US" sz="2000" dirty="0" smtClean="0"/>
              <a:t>、</a:t>
            </a:r>
            <a:r>
              <a:rPr lang="en-US" altLang="zh-CN" sz="2000" dirty="0" smtClean="0"/>
              <a:t>Visual Basic</a:t>
            </a:r>
            <a:r>
              <a:rPr lang="zh-CN" altLang="en-US" sz="2000" dirty="0" smtClean="0"/>
              <a:t>中的一种程序设计语言；</a:t>
            </a:r>
            <a:br>
              <a:rPr lang="zh-CN" altLang="en-US" sz="2000" dirty="0" smtClean="0"/>
            </a:br>
            <a:r>
              <a:rPr lang="zh-CN" altLang="en-US" sz="2000" dirty="0" smtClean="0"/>
              <a:t>（</a:t>
            </a:r>
            <a:r>
              <a:rPr lang="en-US" altLang="zh-CN" sz="2000" dirty="0" smtClean="0"/>
              <a:t>7</a:t>
            </a:r>
            <a:r>
              <a:rPr lang="zh-CN" altLang="en-US" sz="2000" dirty="0" smtClean="0"/>
              <a:t>）熟悉数据库、网络和多媒体的基础知识；</a:t>
            </a:r>
            <a:br>
              <a:rPr lang="zh-CN" altLang="en-US" sz="2000" dirty="0" smtClean="0"/>
            </a:br>
            <a:r>
              <a:rPr lang="zh-CN" altLang="en-US" sz="2000" dirty="0" smtClean="0"/>
              <a:t>（</a:t>
            </a:r>
            <a:r>
              <a:rPr lang="en-US" altLang="zh-CN" sz="2000" dirty="0" smtClean="0"/>
              <a:t>8</a:t>
            </a:r>
            <a:r>
              <a:rPr lang="zh-CN" altLang="en-US" sz="2000" dirty="0" smtClean="0"/>
              <a:t>）掌握软件工程的基础知识，了解软件过程基本知识、软件开发项目管理的常识；</a:t>
            </a:r>
            <a:br>
              <a:rPr lang="zh-CN" altLang="en-US" sz="2000" dirty="0" smtClean="0"/>
            </a:br>
            <a:r>
              <a:rPr lang="zh-CN" altLang="en-US" sz="2000" dirty="0" smtClean="0"/>
              <a:t>（</a:t>
            </a:r>
            <a:r>
              <a:rPr lang="en-US" altLang="zh-CN" sz="2000" dirty="0" smtClean="0"/>
              <a:t>9</a:t>
            </a:r>
            <a:r>
              <a:rPr lang="zh-CN" altLang="en-US" sz="2000" dirty="0" smtClean="0"/>
              <a:t>）了解常用信息技术标准、安全性，及有关法律、法规的基本知识；</a:t>
            </a:r>
            <a:br>
              <a:rPr lang="zh-CN" altLang="en-US" sz="2000" dirty="0" smtClean="0"/>
            </a:br>
            <a:r>
              <a:rPr lang="zh-CN" altLang="en-US" sz="2000" dirty="0" smtClean="0"/>
              <a:t>（</a:t>
            </a:r>
            <a:r>
              <a:rPr lang="en-US" altLang="zh-CN" sz="2000" dirty="0" smtClean="0"/>
              <a:t>10</a:t>
            </a:r>
            <a:r>
              <a:rPr lang="zh-CN" altLang="en-US" sz="2000" dirty="0" smtClean="0"/>
              <a:t>）了解信息化、计算机应用的基础知识；</a:t>
            </a:r>
            <a:br>
              <a:rPr lang="zh-CN" altLang="en-US" sz="2000" dirty="0" smtClean="0"/>
            </a:br>
            <a:r>
              <a:rPr lang="zh-CN" altLang="en-US" sz="2000" dirty="0" smtClean="0"/>
              <a:t>（</a:t>
            </a:r>
            <a:r>
              <a:rPr lang="en-US" altLang="zh-CN" sz="2000" dirty="0" smtClean="0"/>
              <a:t>11</a:t>
            </a:r>
            <a:r>
              <a:rPr lang="zh-CN" altLang="en-US" sz="2000" dirty="0" smtClean="0"/>
              <a:t>）正确阅读和理解计算机领域的简单英文资料。</a:t>
            </a:r>
          </a:p>
          <a:p>
            <a:pPr marL="0" indent="0">
              <a:buFont typeface="Arial" panose="020B0604020202020204" pitchFamily="34" charset="0"/>
              <a:buNone/>
            </a:pPr>
            <a:endParaRPr lang="zh-CN" altLang="en-US" sz="2000" dirty="0" smtClean="0"/>
          </a:p>
        </p:txBody>
      </p:sp>
      <p:sp>
        <p:nvSpPr>
          <p:cNvPr id="3" name="灯片编号占位符 2"/>
          <p:cNvSpPr>
            <a:spLocks noGrp="1"/>
          </p:cNvSpPr>
          <p:nvPr>
            <p:ph type="sldNum" sz="quarter" idx="10"/>
          </p:nvPr>
        </p:nvSpPr>
        <p:spPr/>
        <p:txBody>
          <a:bodyPr/>
          <a:lstStyle/>
          <a:p>
            <a:pPr>
              <a:defRPr/>
            </a:pPr>
            <a:fld id="{47720FEC-ED44-43D7-B943-AE30CEE7D1A2}" type="slidenum">
              <a:rPr lang="en-US" altLang="zh-CN"/>
              <a:pPr>
                <a:defRPr/>
              </a:pPr>
              <a:t>5</a:t>
            </a:fld>
            <a:endParaRPr lang="en-US" altLang="zh-CN"/>
          </a:p>
        </p:txBody>
      </p:sp>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1"/>
          </p:nvPr>
        </p:nvSpPr>
        <p:spPr>
          <a:xfrm>
            <a:off x="611188" y="1557338"/>
            <a:ext cx="8208962" cy="5040312"/>
          </a:xfrm>
        </p:spPr>
        <p:txBody>
          <a:bodyPr/>
          <a:lstStyle/>
          <a:p>
            <a:pPr marL="457200" indent="-457200">
              <a:lnSpc>
                <a:spcPct val="85000"/>
              </a:lnSpc>
            </a:pPr>
            <a:r>
              <a:rPr lang="zh-CN" altLang="en-US" smtClean="0">
                <a:solidFill>
                  <a:srgbClr val="FF0000"/>
                </a:solidFill>
              </a:rPr>
              <a:t>面向对象的语言：</a:t>
            </a:r>
            <a:r>
              <a:rPr lang="en-US" altLang="zh-CN" smtClean="0"/>
              <a:t>OO(Object Oriented</a:t>
            </a:r>
            <a:r>
              <a:rPr lang="zh-CN" altLang="en-US" smtClean="0"/>
              <a:t>）更直接地描述客观世界中存在的事物</a:t>
            </a:r>
            <a:r>
              <a:rPr lang="en-US" altLang="zh-CN" smtClean="0"/>
              <a:t>(</a:t>
            </a:r>
            <a:r>
              <a:rPr lang="zh-CN" altLang="en-US" smtClean="0"/>
              <a:t>对象</a:t>
            </a:r>
            <a:r>
              <a:rPr lang="en-US" altLang="zh-CN" smtClean="0"/>
              <a:t>)</a:t>
            </a:r>
            <a:r>
              <a:rPr lang="zh-CN" altLang="en-US" smtClean="0"/>
              <a:t>以及它们之间的关系。例如： </a:t>
            </a:r>
            <a:r>
              <a:rPr lang="en-US" altLang="zh-CN" smtClean="0"/>
              <a:t>Smalltalk</a:t>
            </a:r>
            <a:r>
              <a:rPr lang="zh-CN" altLang="en-US" smtClean="0"/>
              <a:t>， </a:t>
            </a:r>
            <a:r>
              <a:rPr lang="en-US" altLang="zh-CN" smtClean="0"/>
              <a:t>C++</a:t>
            </a:r>
            <a:r>
              <a:rPr lang="zh-CN" altLang="en-US" smtClean="0"/>
              <a:t>，</a:t>
            </a:r>
            <a:r>
              <a:rPr lang="en-US" altLang="zh-CN" smtClean="0"/>
              <a:t>Java</a:t>
            </a:r>
            <a:r>
              <a:rPr lang="zh-CN" altLang="en-US" smtClean="0"/>
              <a:t>，</a:t>
            </a:r>
            <a:r>
              <a:rPr lang="en-US" altLang="zh-CN" smtClean="0"/>
              <a:t>C#</a:t>
            </a:r>
            <a:r>
              <a:rPr lang="zh-CN" altLang="en-US" smtClean="0"/>
              <a:t>等</a:t>
            </a:r>
          </a:p>
          <a:p>
            <a:pPr marL="800100" lvl="1" indent="-457200">
              <a:lnSpc>
                <a:spcPct val="85000"/>
              </a:lnSpc>
            </a:pPr>
            <a:r>
              <a:rPr lang="zh-CN" altLang="en-US" smtClean="0"/>
              <a:t>特点：</a:t>
            </a:r>
          </a:p>
          <a:p>
            <a:pPr marL="800100" lvl="1" indent="-457200">
              <a:lnSpc>
                <a:spcPct val="85000"/>
              </a:lnSpc>
              <a:buFont typeface="Wingdings" panose="05000000000000000000" pitchFamily="2" charset="2"/>
              <a:buAutoNum type="arabicPeriod"/>
            </a:pPr>
            <a:r>
              <a:rPr lang="zh-CN" altLang="en-US" smtClean="0"/>
              <a:t>属于高级语言。</a:t>
            </a:r>
          </a:p>
          <a:p>
            <a:pPr marL="800100" lvl="1" indent="-457200">
              <a:lnSpc>
                <a:spcPct val="85000"/>
              </a:lnSpc>
              <a:buFont typeface="Wingdings" panose="05000000000000000000" pitchFamily="2" charset="2"/>
              <a:buAutoNum type="arabicPeriod"/>
            </a:pPr>
            <a:r>
              <a:rPr lang="zh-CN" altLang="en-US" smtClean="0"/>
              <a:t>将客观事物看作具有</a:t>
            </a:r>
            <a:r>
              <a:rPr lang="zh-CN" altLang="en-US" smtClean="0">
                <a:solidFill>
                  <a:srgbClr val="FF0000"/>
                </a:solidFill>
              </a:rPr>
              <a:t>属性</a:t>
            </a:r>
            <a:r>
              <a:rPr lang="zh-CN" altLang="en-US" smtClean="0"/>
              <a:t>和</a:t>
            </a:r>
            <a:r>
              <a:rPr lang="zh-CN" altLang="en-US" smtClean="0">
                <a:solidFill>
                  <a:srgbClr val="FF0000"/>
                </a:solidFill>
              </a:rPr>
              <a:t>行为</a:t>
            </a:r>
            <a:r>
              <a:rPr lang="zh-CN" altLang="en-US" smtClean="0"/>
              <a:t>的对象。</a:t>
            </a:r>
          </a:p>
          <a:p>
            <a:pPr marL="800100" lvl="1" indent="-457200">
              <a:lnSpc>
                <a:spcPct val="85000"/>
              </a:lnSpc>
              <a:buFont typeface="Wingdings" panose="05000000000000000000" pitchFamily="2" charset="2"/>
              <a:buAutoNum type="arabicPeriod"/>
            </a:pPr>
            <a:r>
              <a:rPr lang="zh-CN" altLang="en-US" smtClean="0"/>
              <a:t>通过抽象找出同一类对象的共同属性和行为，形成类。</a:t>
            </a:r>
          </a:p>
          <a:p>
            <a:pPr marL="800100" lvl="1" indent="-457200">
              <a:lnSpc>
                <a:spcPct val="85000"/>
              </a:lnSpc>
              <a:buFont typeface="Wingdings" panose="05000000000000000000" pitchFamily="2" charset="2"/>
              <a:buAutoNum type="arabicPeriod"/>
            </a:pPr>
            <a:r>
              <a:rPr lang="zh-CN" altLang="en-US" smtClean="0"/>
              <a:t>通过类的继承与多态实现代码重用</a:t>
            </a:r>
          </a:p>
          <a:p>
            <a:pPr marL="800100" lvl="1" indent="-457200">
              <a:lnSpc>
                <a:spcPct val="85000"/>
              </a:lnSpc>
            </a:pPr>
            <a:r>
              <a:rPr lang="zh-CN" altLang="en-US" smtClean="0"/>
              <a:t>优点：使程序能够比较直接地反问题域的本来面目，软件开发人员能够利用人类认识事物所采用的一般思维方法来进行软件开发。</a:t>
            </a:r>
          </a:p>
        </p:txBody>
      </p:sp>
      <p:sp>
        <p:nvSpPr>
          <p:cNvPr id="62468" name="标题 1"/>
          <p:cNvSpPr>
            <a:spLocks noGrp="1"/>
          </p:cNvSpPr>
          <p:nvPr>
            <p:ph type="title"/>
          </p:nvPr>
        </p:nvSpPr>
        <p:spPr>
          <a:xfrm>
            <a:off x="755650" y="333375"/>
            <a:ext cx="7993063" cy="792163"/>
          </a:xfrm>
        </p:spPr>
        <p:txBody>
          <a:bodyPr/>
          <a:lstStyle/>
          <a:p>
            <a:pPr>
              <a:defRPr/>
            </a:pPr>
            <a:r>
              <a:rPr smtClean="0"/>
              <a:t>面向对象的语言</a:t>
            </a:r>
          </a:p>
        </p:txBody>
      </p:sp>
      <p:sp>
        <p:nvSpPr>
          <p:cNvPr id="3" name="灯片编号占位符 2"/>
          <p:cNvSpPr>
            <a:spLocks noGrp="1"/>
          </p:cNvSpPr>
          <p:nvPr>
            <p:ph type="sldNum" sz="quarter" idx="10"/>
          </p:nvPr>
        </p:nvSpPr>
        <p:spPr/>
        <p:txBody>
          <a:bodyPr/>
          <a:lstStyle/>
          <a:p>
            <a:pPr>
              <a:defRPr/>
            </a:pPr>
            <a:fld id="{423AC5FA-B63A-4E25-8411-46595EC3C4EF}" type="slidenum">
              <a:rPr lang="en-US" altLang="zh-CN"/>
              <a:pPr>
                <a:defRPr/>
              </a:pPr>
              <a:t>50</a:t>
            </a:fld>
            <a:endParaRPr lang="en-US" altLang="zh-CN"/>
          </a:p>
        </p:txBody>
      </p:sp>
    </p:spTree>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xfrm>
            <a:off x="827088" y="1484313"/>
            <a:ext cx="7924800" cy="5113337"/>
          </a:xfrm>
        </p:spPr>
        <p:txBody>
          <a:bodyPr/>
          <a:lstStyle/>
          <a:p>
            <a:pPr>
              <a:lnSpc>
                <a:spcPct val="130000"/>
              </a:lnSpc>
            </a:pPr>
            <a:r>
              <a:rPr lang="zh-CN" altLang="en-US" smtClean="0"/>
              <a:t>在不断设计出新的高级语言的同时，上述程序设计语言本身也在不断的发展。如：</a:t>
            </a:r>
          </a:p>
          <a:p>
            <a:pPr lvl="1">
              <a:lnSpc>
                <a:spcPct val="130000"/>
              </a:lnSpc>
            </a:pPr>
            <a:r>
              <a:rPr lang="en-US" altLang="zh-CN" smtClean="0"/>
              <a:t>Visual Basic</a:t>
            </a:r>
            <a:r>
              <a:rPr lang="zh-CN" altLang="en-US" smtClean="0"/>
              <a:t>（</a:t>
            </a:r>
            <a:r>
              <a:rPr lang="en-US" altLang="zh-CN" smtClean="0"/>
              <a:t>VB</a:t>
            </a:r>
            <a:r>
              <a:rPr lang="zh-CN" altLang="en-US" smtClean="0"/>
              <a:t>）</a:t>
            </a:r>
          </a:p>
          <a:p>
            <a:pPr lvl="1">
              <a:lnSpc>
                <a:spcPct val="130000"/>
              </a:lnSpc>
            </a:pPr>
            <a:r>
              <a:rPr lang="en-US" altLang="zh-CN" smtClean="0"/>
              <a:t>Visual C++</a:t>
            </a:r>
            <a:r>
              <a:rPr lang="zh-CN" altLang="en-US" smtClean="0"/>
              <a:t>（</a:t>
            </a:r>
            <a:r>
              <a:rPr lang="en-US" altLang="zh-CN" smtClean="0"/>
              <a:t>VC</a:t>
            </a:r>
            <a:r>
              <a:rPr lang="zh-CN" altLang="en-US" smtClean="0"/>
              <a:t>）</a:t>
            </a:r>
          </a:p>
          <a:p>
            <a:pPr lvl="1">
              <a:lnSpc>
                <a:spcPct val="130000"/>
              </a:lnSpc>
            </a:pPr>
            <a:r>
              <a:rPr lang="en-US" altLang="zh-CN" smtClean="0"/>
              <a:t>Visual FoxPro</a:t>
            </a:r>
            <a:r>
              <a:rPr lang="zh-CN" altLang="en-US" smtClean="0"/>
              <a:t>（</a:t>
            </a:r>
            <a:r>
              <a:rPr lang="en-US" altLang="zh-CN" smtClean="0"/>
              <a:t>VFP</a:t>
            </a:r>
            <a:r>
              <a:rPr lang="zh-CN" altLang="en-US" smtClean="0"/>
              <a:t>）</a:t>
            </a:r>
          </a:p>
          <a:p>
            <a:pPr lvl="1">
              <a:lnSpc>
                <a:spcPct val="130000"/>
              </a:lnSpc>
            </a:pPr>
            <a:r>
              <a:rPr lang="en-US" altLang="zh-CN" smtClean="0"/>
              <a:t>Delphi</a:t>
            </a:r>
          </a:p>
          <a:p>
            <a:pPr lvl="1">
              <a:lnSpc>
                <a:spcPct val="130000"/>
              </a:lnSpc>
            </a:pPr>
            <a:r>
              <a:rPr lang="en-US" altLang="zh-CN" smtClean="0"/>
              <a:t>C++ Builder</a:t>
            </a:r>
          </a:p>
          <a:p>
            <a:pPr lvl="1">
              <a:lnSpc>
                <a:spcPct val="130000"/>
              </a:lnSpc>
            </a:pPr>
            <a:r>
              <a:rPr lang="en-US" altLang="zh-CN" smtClean="0"/>
              <a:t>Visual C#</a:t>
            </a:r>
          </a:p>
        </p:txBody>
      </p:sp>
      <p:sp>
        <p:nvSpPr>
          <p:cNvPr id="63492" name="标题 1"/>
          <p:cNvSpPr>
            <a:spLocks noGrp="1"/>
          </p:cNvSpPr>
          <p:nvPr>
            <p:ph type="title"/>
          </p:nvPr>
        </p:nvSpPr>
        <p:spPr>
          <a:xfrm>
            <a:off x="755650" y="333375"/>
            <a:ext cx="7993063" cy="792163"/>
          </a:xfrm>
        </p:spPr>
        <p:txBody>
          <a:bodyPr/>
          <a:lstStyle/>
          <a:p>
            <a:pPr>
              <a:defRPr/>
            </a:pPr>
            <a:r>
              <a:rPr smtClean="0"/>
              <a:t>可视化程序设计</a:t>
            </a:r>
          </a:p>
        </p:txBody>
      </p:sp>
      <p:sp>
        <p:nvSpPr>
          <p:cNvPr id="3" name="灯片编号占位符 2"/>
          <p:cNvSpPr>
            <a:spLocks noGrp="1"/>
          </p:cNvSpPr>
          <p:nvPr>
            <p:ph type="sldNum" sz="quarter" idx="10"/>
          </p:nvPr>
        </p:nvSpPr>
        <p:spPr/>
        <p:txBody>
          <a:bodyPr/>
          <a:lstStyle/>
          <a:p>
            <a:pPr>
              <a:defRPr/>
            </a:pPr>
            <a:fld id="{16DEB3BD-C1E6-4AD1-99AE-8A105F1842F0}" type="slidenum">
              <a:rPr lang="en-US" altLang="zh-CN"/>
              <a:pPr>
                <a:defRPr/>
              </a:pPr>
              <a:t>51</a:t>
            </a:fld>
            <a:endParaRPr lang="en-US" altLang="zh-CN"/>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755650" y="333375"/>
            <a:ext cx="7993063" cy="792163"/>
          </a:xfrm>
        </p:spPr>
        <p:txBody>
          <a:bodyPr/>
          <a:lstStyle/>
          <a:p>
            <a:pPr>
              <a:defRPr/>
            </a:pPr>
            <a:r>
              <a:rPr smtClean="0"/>
              <a:t>语言所占市场份额</a:t>
            </a:r>
          </a:p>
        </p:txBody>
      </p:sp>
      <p:pic>
        <p:nvPicPr>
          <p:cNvPr id="5" name="内容占位符 4"/>
          <p:cNvPicPr>
            <a:picLocks noGrp="1" noChangeAspect="1"/>
          </p:cNvPicPr>
          <p:nvPr>
            <p:ph idx="1"/>
          </p:nvPr>
        </p:nvPicPr>
        <p:blipFill>
          <a:blip r:embed="rId2"/>
          <a:stretch>
            <a:fillRect/>
          </a:stretch>
        </p:blipFill>
        <p:spPr>
          <a:xfrm>
            <a:off x="900113" y="2101850"/>
            <a:ext cx="7775575" cy="4025900"/>
          </a:xfrm>
          <a:effectLst>
            <a:outerShdw blurRad="292100" dist="139700" dir="2700000" algn="tl" rotWithShape="0">
              <a:srgbClr val="333333">
                <a:alpha val="65000"/>
              </a:srgbClr>
            </a:outerShdw>
          </a:effectLst>
        </p:spPr>
      </p:pic>
      <p:sp>
        <p:nvSpPr>
          <p:cNvPr id="6" name="矩形 5"/>
          <p:cNvSpPr/>
          <p:nvPr/>
        </p:nvSpPr>
        <p:spPr>
          <a:xfrm>
            <a:off x="900113" y="1452563"/>
            <a:ext cx="2519362" cy="522287"/>
          </a:xfrm>
          <a:prstGeom prst="rect">
            <a:avLst/>
          </a:prstGeom>
          <a:gradFill rotWithShape="1">
            <a:gsLst>
              <a:gs pos="0">
                <a:srgbClr val="9999FF"/>
              </a:gs>
              <a:gs pos="100000">
                <a:srgbClr val="FFFFFF"/>
              </a:gs>
            </a:gsLst>
            <a:path path="rect">
              <a:fillToRect r="100000" b="100000"/>
            </a:path>
          </a:gradFill>
          <a:ln w="12700" algn="ctr">
            <a:solidFill>
              <a:srgbClr val="FF0000"/>
            </a:solidFill>
            <a:miter lim="800000"/>
            <a:headEnd/>
            <a:tailEnd/>
          </a:ln>
          <a:effectLst>
            <a:outerShdw dist="35921" dir="2700000" algn="ctr" rotWithShape="0">
              <a:srgbClr val="1C1C1C"/>
            </a:outerShdw>
          </a:effectLst>
        </p:spPr>
        <p:txBody>
          <a:bodyPr anchor="ctr">
            <a:spAutoFit/>
          </a:bodyPr>
          <a:lstStyle/>
          <a:p>
            <a:pPr eaLnBrk="1" fontAlgn="auto" hangingPunct="1">
              <a:spcAft>
                <a:spcPts val="0"/>
              </a:spcAft>
              <a:buClr>
                <a:srgbClr val="FF0000"/>
              </a:buClr>
              <a:buSzPct val="90000"/>
              <a:buFont typeface="Wingdings" panose="05000000000000000000" pitchFamily="2" charset="2"/>
              <a:buChar char="p"/>
              <a:defRPr/>
            </a:pPr>
            <a:r>
              <a:rPr lang="en-US" altLang="zh-CN" sz="2800" kern="0">
                <a:solidFill>
                  <a:srgbClr val="000000"/>
                </a:solidFill>
                <a:latin typeface="Arial Narrow" panose="020B0606020202030204" pitchFamily="34" charset="0"/>
              </a:rPr>
              <a:t> </a:t>
            </a:r>
            <a:r>
              <a:rPr lang="en-US" altLang="zh-CN" sz="2800" kern="0" smtClean="0">
                <a:solidFill>
                  <a:srgbClr val="000000"/>
                </a:solidFill>
                <a:latin typeface="Arial Narrow" panose="020B0606020202030204" pitchFamily="34" charset="0"/>
              </a:rPr>
              <a:t>2018</a:t>
            </a:r>
            <a:r>
              <a:rPr lang="zh-CN" altLang="en-US" sz="2800" kern="0" smtClean="0">
                <a:solidFill>
                  <a:srgbClr val="000000"/>
                </a:solidFill>
                <a:latin typeface="Arial Narrow" panose="020B0606020202030204" pitchFamily="34" charset="0"/>
              </a:rPr>
              <a:t>年</a:t>
            </a:r>
            <a:r>
              <a:rPr lang="zh-CN" altLang="en-US" sz="2800" kern="0" dirty="0">
                <a:solidFill>
                  <a:srgbClr val="000000"/>
                </a:solidFill>
                <a:latin typeface="Arial Narrow" panose="020B0606020202030204" pitchFamily="34" charset="0"/>
              </a:rPr>
              <a:t>统计</a:t>
            </a:r>
          </a:p>
        </p:txBody>
      </p:sp>
      <p:sp>
        <p:nvSpPr>
          <p:cNvPr id="3" name="灯片编号占位符 2"/>
          <p:cNvSpPr>
            <a:spLocks noGrp="1"/>
          </p:cNvSpPr>
          <p:nvPr>
            <p:ph type="sldNum" sz="quarter" idx="10"/>
          </p:nvPr>
        </p:nvSpPr>
        <p:spPr/>
        <p:txBody>
          <a:bodyPr/>
          <a:lstStyle/>
          <a:p>
            <a:pPr>
              <a:defRPr/>
            </a:pPr>
            <a:fld id="{D5D20348-2CB3-4146-B610-FB58B9D91E8A}" type="slidenum">
              <a:rPr lang="en-US" altLang="zh-CN"/>
              <a:pPr>
                <a:defRPr/>
              </a:pPr>
              <a:t>52</a:t>
            </a:fld>
            <a:endParaRPr lang="en-US" altLang="zh-CN"/>
          </a:p>
        </p:txBody>
      </p:sp>
    </p:spTree>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755650" y="333375"/>
            <a:ext cx="7993063" cy="792163"/>
          </a:xfrm>
        </p:spPr>
        <p:txBody>
          <a:bodyPr/>
          <a:lstStyle/>
          <a:p>
            <a:pPr>
              <a:defRPr/>
            </a:pPr>
            <a:r>
              <a:rPr smtClean="0"/>
              <a:t>常用编程语言之间的关系</a:t>
            </a:r>
          </a:p>
        </p:txBody>
      </p:sp>
      <p:pic>
        <p:nvPicPr>
          <p:cNvPr id="7168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700213"/>
            <a:ext cx="7262812" cy="442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4FED0934-60F2-4372-AC01-A397749F1404}" type="slidenum">
              <a:rPr lang="en-US" altLang="zh-CN"/>
              <a:pPr>
                <a:defRPr/>
              </a:pPr>
              <a:t>53</a:t>
            </a:fld>
            <a:endParaRPr lang="en-US" altLang="zh-CN"/>
          </a:p>
        </p:txBody>
      </p:sp>
    </p:spTree>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755650" y="333375"/>
            <a:ext cx="7993063" cy="792163"/>
          </a:xfrm>
        </p:spPr>
        <p:txBody>
          <a:bodyPr/>
          <a:lstStyle/>
          <a:p>
            <a:pPr>
              <a:defRPr/>
            </a:pPr>
            <a:r>
              <a:rPr smtClean="0"/>
              <a:t>编程语言发展小结</a:t>
            </a:r>
          </a:p>
        </p:txBody>
      </p:sp>
      <p:sp>
        <p:nvSpPr>
          <p:cNvPr id="72707" name="矩形 8"/>
          <p:cNvSpPr>
            <a:spLocks noChangeArrowheads="1"/>
          </p:cNvSpPr>
          <p:nvPr/>
        </p:nvSpPr>
        <p:spPr bwMode="auto">
          <a:xfrm>
            <a:off x="2273300" y="3019425"/>
            <a:ext cx="228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200"/>
              <a:t> </a:t>
            </a:r>
            <a:endParaRPr lang="zh-CN" altLang="en-US" sz="2400">
              <a:latin typeface="Courier New" panose="02070309020205020404" pitchFamily="49" charset="0"/>
            </a:endParaRPr>
          </a:p>
        </p:txBody>
      </p:sp>
      <p:pic>
        <p:nvPicPr>
          <p:cNvPr id="5" name="图片 4"/>
          <p:cNvPicPr>
            <a:picLocks noChangeAspect="1"/>
          </p:cNvPicPr>
          <p:nvPr/>
        </p:nvPicPr>
        <p:blipFill>
          <a:blip r:embed="rId3"/>
          <a:stretch>
            <a:fillRect/>
          </a:stretch>
        </p:blipFill>
        <p:spPr>
          <a:xfrm>
            <a:off x="1071563" y="1844675"/>
            <a:ext cx="7677150" cy="4321175"/>
          </a:xfrm>
          <a:prstGeom prst="rect">
            <a:avLst/>
          </a:prstGeom>
          <a:ln>
            <a:noFill/>
          </a:ln>
          <a:effectLst>
            <a:outerShdw blurRad="292100" dist="139700" dir="2700000" algn="tl" rotWithShape="0">
              <a:srgbClr val="333333">
                <a:alpha val="65000"/>
              </a:srgbClr>
            </a:outerShdw>
          </a:effectLst>
        </p:spPr>
      </p:pic>
      <p:sp>
        <p:nvSpPr>
          <p:cNvPr id="3" name="灯片编号占位符 2"/>
          <p:cNvSpPr>
            <a:spLocks noGrp="1"/>
          </p:cNvSpPr>
          <p:nvPr>
            <p:ph type="sldNum" sz="quarter" idx="10"/>
          </p:nvPr>
        </p:nvSpPr>
        <p:spPr/>
        <p:txBody>
          <a:bodyPr/>
          <a:lstStyle/>
          <a:p>
            <a:pPr>
              <a:defRPr/>
            </a:pPr>
            <a:fld id="{358A2963-0D42-40C6-AADE-130544F2A7A5}" type="slidenum">
              <a:rPr lang="en-US" altLang="zh-CN"/>
              <a:pPr>
                <a:defRPr/>
              </a:pPr>
              <a:t>54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a:xfrm>
            <a:off x="755650" y="333375"/>
            <a:ext cx="7993063" cy="792163"/>
          </a:xfrm>
        </p:spPr>
        <p:txBody>
          <a:bodyPr/>
          <a:lstStyle/>
          <a:p>
            <a:pPr>
              <a:defRPr/>
            </a:pPr>
            <a:r>
              <a:rPr lang="en-US" altLang="zh-CN" smtClean="0"/>
              <a:t>Visual Studio </a:t>
            </a:r>
            <a:r>
              <a:rPr smtClean="0"/>
              <a:t>开发平台</a:t>
            </a:r>
          </a:p>
        </p:txBody>
      </p:sp>
      <p:sp>
        <p:nvSpPr>
          <p:cNvPr id="74755" name="内容占位符 2"/>
          <p:cNvSpPr>
            <a:spLocks noGrp="1"/>
          </p:cNvSpPr>
          <p:nvPr>
            <p:ph idx="1"/>
          </p:nvPr>
        </p:nvSpPr>
        <p:spPr/>
        <p:txBody>
          <a:bodyPr/>
          <a:lstStyle/>
          <a:p>
            <a:r>
              <a:rPr lang="en-US" altLang="zh-CN" smtClean="0"/>
              <a:t>Microsoft Visual Studio</a:t>
            </a:r>
            <a:r>
              <a:rPr lang="zh-CN" altLang="en-US" smtClean="0"/>
              <a:t>（简称</a:t>
            </a:r>
            <a:r>
              <a:rPr lang="en-US" altLang="zh-CN" smtClean="0"/>
              <a:t>VS</a:t>
            </a:r>
            <a:r>
              <a:rPr lang="zh-CN" altLang="en-US" smtClean="0"/>
              <a:t>）是一个基本完整的开发工具集，包括</a:t>
            </a:r>
            <a:r>
              <a:rPr lang="en-US" altLang="zh-CN" smtClean="0"/>
              <a:t>UML</a:t>
            </a:r>
            <a:r>
              <a:rPr lang="zh-CN" altLang="en-US" smtClean="0"/>
              <a:t>工具、代码管控工具、集成开发环境</a:t>
            </a:r>
            <a:r>
              <a:rPr lang="en-US" altLang="zh-CN" smtClean="0"/>
              <a:t>(IDE)</a:t>
            </a:r>
            <a:r>
              <a:rPr lang="zh-CN" altLang="en-US" smtClean="0"/>
              <a:t>等等。</a:t>
            </a:r>
            <a:endParaRPr lang="en-US" altLang="zh-CN" smtClean="0"/>
          </a:p>
          <a:p>
            <a:r>
              <a:rPr lang="zh-CN" altLang="en-US" smtClean="0"/>
              <a:t>适用于微软支持的所有平台，包括</a:t>
            </a:r>
            <a:r>
              <a:rPr lang="en-US" altLang="zh-CN" smtClean="0"/>
              <a:t>Microsoft Windows</a:t>
            </a:r>
            <a:r>
              <a:rPr lang="zh-CN" altLang="en-US" smtClean="0"/>
              <a:t>、</a:t>
            </a:r>
            <a:r>
              <a:rPr lang="en-US" altLang="zh-CN" smtClean="0"/>
              <a:t>Mobile</a:t>
            </a:r>
            <a:r>
              <a:rPr lang="zh-CN" altLang="en-US" smtClean="0"/>
              <a:t>、</a:t>
            </a:r>
            <a:r>
              <a:rPr lang="en-US" altLang="zh-CN" smtClean="0"/>
              <a:t>CE</a:t>
            </a:r>
            <a:r>
              <a:rPr lang="zh-CN" altLang="en-US" smtClean="0"/>
              <a:t>、</a:t>
            </a:r>
            <a:r>
              <a:rPr lang="en-US" altLang="zh-CN" smtClean="0"/>
              <a:t>.NET Framework</a:t>
            </a:r>
            <a:r>
              <a:rPr lang="zh-CN" altLang="en-US" smtClean="0"/>
              <a:t>等</a:t>
            </a:r>
            <a:endParaRPr lang="en-US" altLang="zh-CN" smtClean="0"/>
          </a:p>
          <a:p>
            <a:r>
              <a:rPr lang="en-US" altLang="zh-CN" smtClean="0"/>
              <a:t>VS</a:t>
            </a:r>
            <a:r>
              <a:rPr lang="zh-CN" altLang="en-US" smtClean="0"/>
              <a:t>是目前最流行的</a:t>
            </a:r>
            <a:r>
              <a:rPr lang="en-US" altLang="zh-CN" smtClean="0"/>
              <a:t>Windows</a:t>
            </a:r>
            <a:r>
              <a:rPr lang="zh-CN" altLang="en-US" smtClean="0"/>
              <a:t>平台应用程序的集成开发环境。</a:t>
            </a:r>
          </a:p>
        </p:txBody>
      </p:sp>
      <p:pic>
        <p:nvPicPr>
          <p:cNvPr id="5" name="图片 4"/>
          <p:cNvPicPr>
            <a:picLocks noChangeAspect="1"/>
          </p:cNvPicPr>
          <p:nvPr/>
        </p:nvPicPr>
        <p:blipFill>
          <a:blip r:embed="rId3"/>
          <a:stretch>
            <a:fillRect/>
          </a:stretch>
        </p:blipFill>
        <p:spPr>
          <a:xfrm>
            <a:off x="3708400" y="4306888"/>
            <a:ext cx="3527425" cy="2457450"/>
          </a:xfrm>
          <a:prstGeom prst="rect">
            <a:avLst/>
          </a:prstGeom>
          <a:ln>
            <a:noFill/>
          </a:ln>
          <a:effectLst>
            <a:outerShdw blurRad="292100" dist="139700" dir="2700000" algn="tl" rotWithShape="0">
              <a:srgbClr val="333333">
                <a:alpha val="65000"/>
              </a:srgbClr>
            </a:outerShdw>
          </a:effectLst>
        </p:spPr>
      </p:pic>
      <p:sp>
        <p:nvSpPr>
          <p:cNvPr id="3" name="灯片编号占位符 2"/>
          <p:cNvSpPr>
            <a:spLocks noGrp="1"/>
          </p:cNvSpPr>
          <p:nvPr>
            <p:ph type="sldNum" sz="quarter" idx="10"/>
          </p:nvPr>
        </p:nvSpPr>
        <p:spPr/>
        <p:txBody>
          <a:bodyPr/>
          <a:lstStyle/>
          <a:p>
            <a:pPr>
              <a:defRPr/>
            </a:pPr>
            <a:fld id="{D043FCE7-1225-4619-8C23-EC5634CB74FB}" type="slidenum">
              <a:rPr lang="en-US" altLang="zh-CN"/>
              <a:pPr>
                <a:defRPr/>
              </a:pPr>
              <a:t>55</a:t>
            </a:fld>
            <a:endParaRPr lang="en-US" altLang="zh-CN"/>
          </a:p>
        </p:txBody>
      </p:sp>
    </p:spTree>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755650" y="333375"/>
            <a:ext cx="7993063" cy="792163"/>
          </a:xfrm>
        </p:spPr>
        <p:txBody>
          <a:bodyPr/>
          <a:lstStyle/>
          <a:p>
            <a:pPr>
              <a:defRPr/>
            </a:pPr>
            <a:r>
              <a:rPr lang="en-US" altLang="zh-CN" smtClean="0"/>
              <a:t>Visual Studio </a:t>
            </a:r>
            <a:r>
              <a:rPr smtClean="0"/>
              <a:t>的发展历程</a:t>
            </a:r>
          </a:p>
        </p:txBody>
      </p:sp>
      <p:graphicFrame>
        <p:nvGraphicFramePr>
          <p:cNvPr id="5" name="内容占位符 4"/>
          <p:cNvGraphicFramePr>
            <a:graphicFrameLocks noGrp="1"/>
          </p:cNvGraphicFramePr>
          <p:nvPr>
            <p:ph idx="1"/>
          </p:nvPr>
        </p:nvGraphicFramePr>
        <p:xfrm>
          <a:off x="611188" y="1196975"/>
          <a:ext cx="8353425" cy="5413375"/>
        </p:xfrm>
        <a:graphic>
          <a:graphicData uri="http://schemas.openxmlformats.org/drawingml/2006/table">
            <a:tbl>
              <a:tblPr/>
              <a:tblGrid>
                <a:gridCol w="1226380"/>
                <a:gridCol w="1510087"/>
                <a:gridCol w="1872320"/>
                <a:gridCol w="1080185"/>
                <a:gridCol w="1224209"/>
                <a:gridCol w="1440244"/>
              </a:tblGrid>
              <a:tr h="575945">
                <a:tc>
                  <a:txBody>
                    <a:bodyPr/>
                    <a:lstStyle/>
                    <a:p>
                      <a:pPr algn="ctr"/>
                      <a:r>
                        <a:rPr lang="zh-CN" altLang="en-US" sz="1600" b="1" dirty="0"/>
                        <a:t>名称</a:t>
                      </a:r>
                      <a:endParaRPr lang="zh-CN" alt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dirty="0" smtClean="0"/>
                        <a:t>发布时间</a:t>
                      </a:r>
                      <a:endParaRPr lang="zh-CN" alt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t>C</a:t>
                      </a:r>
                      <a:r>
                        <a:rPr lang="zh-CN" altLang="en-US" sz="1600" b="1" dirty="0"/>
                        <a:t>类语言</a:t>
                      </a:r>
                      <a:endParaRPr lang="zh-CN" alt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US" sz="1600" b="1" kern="1200" dirty="0">
                          <a:solidFill>
                            <a:schemeClr val="tx1"/>
                          </a:solidFill>
                          <a:latin typeface="+mn-lt"/>
                          <a:ea typeface="+mn-ea"/>
                          <a:cs typeface="+mn-cs"/>
                        </a:rPr>
                        <a:t>Basic</a:t>
                      </a:r>
                      <a:r>
                        <a:rPr lang="zh-CN" altLang="en-US" sz="1600" b="1" kern="1200" dirty="0">
                          <a:solidFill>
                            <a:schemeClr val="tx1"/>
                          </a:solidFill>
                          <a:latin typeface="+mn-lt"/>
                          <a:ea typeface="+mn-ea"/>
                          <a:cs typeface="+mn-cs"/>
                        </a:rPr>
                        <a:t>类语言</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1" kern="1200" dirty="0" smtClean="0">
                          <a:solidFill>
                            <a:schemeClr val="tx1"/>
                          </a:solidFill>
                          <a:latin typeface="+mn-lt"/>
                          <a:ea typeface="+mn-ea"/>
                          <a:cs typeface="+mn-cs"/>
                        </a:rPr>
                        <a:t>支持 </a:t>
                      </a:r>
                      <a:r>
                        <a:rPr lang="en-US" altLang="zh-CN" sz="1600" b="1" kern="1200" dirty="0" smtClean="0">
                          <a:solidFill>
                            <a:schemeClr val="tx1"/>
                          </a:solidFill>
                          <a:latin typeface="+mn-lt"/>
                          <a:ea typeface="+mn-ea"/>
                          <a:cs typeface="+mn-cs"/>
                        </a:rPr>
                        <a:t>.NET Framework</a:t>
                      </a:r>
                      <a:endParaRPr lang="zh-CN" altLang="en-US" sz="1600" b="1" kern="1200" dirty="0">
                        <a:solidFill>
                          <a:schemeClr val="tx1"/>
                        </a:solidFill>
                        <a:latin typeface="+mn-lt"/>
                        <a:ea typeface="+mn-ea"/>
                        <a:cs typeface="+mn-cs"/>
                      </a:endParaRP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a:t>其他语言</a:t>
                      </a:r>
                      <a:endParaRPr lang="zh-CN" alt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208">
                <a:tc>
                  <a:txBody>
                    <a:bodyPr/>
                    <a:lstStyle/>
                    <a:p>
                      <a:pPr algn="ctr"/>
                      <a:r>
                        <a:rPr lang="en-US" sz="1600"/>
                        <a:t>Visual Studio</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1995-4</a:t>
                      </a:r>
                      <a:endParaRPr 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VC++ </a:t>
                      </a:r>
                      <a:r>
                        <a:rPr lang="en-US" sz="1600" dirty="0" smtClean="0"/>
                        <a:t>4.0</a:t>
                      </a:r>
                      <a:endParaRPr 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VB </a:t>
                      </a:r>
                      <a:r>
                        <a:rPr lang="en-US" sz="1600" dirty="0"/>
                        <a:t>3.0</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mn-lt"/>
                        </a:rPr>
                        <a:t>-</a:t>
                      </a:r>
                      <a:endParaRPr lang="en-US" sz="1600" dirty="0">
                        <a:latin typeface="+mn-lt"/>
                      </a:endParaRP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VF4.0</a:t>
                      </a:r>
                      <a:endParaRPr 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208">
                <a:tc>
                  <a:txBody>
                    <a:bodyPr/>
                    <a:lstStyle/>
                    <a:p>
                      <a:pPr algn="ctr"/>
                      <a:r>
                        <a:rPr lang="en-US" altLang="zh-CN" sz="1600" dirty="0" smtClean="0"/>
                        <a:t>VS </a:t>
                      </a:r>
                      <a:r>
                        <a:rPr lang="en-US" sz="1600" dirty="0" smtClean="0"/>
                        <a:t>97</a:t>
                      </a:r>
                      <a:endParaRPr 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1997-2</a:t>
                      </a:r>
                      <a:endParaRPr 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VC++ 5.0</a:t>
                      </a:r>
                      <a:endParaRPr 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VB </a:t>
                      </a:r>
                      <a:r>
                        <a:rPr lang="en-US" sz="1600" dirty="0"/>
                        <a:t>5.0</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mn-lt"/>
                        </a:rPr>
                        <a:t>-</a:t>
                      </a:r>
                      <a:endParaRPr lang="en-US" sz="1600" dirty="0">
                        <a:latin typeface="+mn-lt"/>
                      </a:endParaRP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t>VJ 1.1</a:t>
                      </a:r>
                      <a:r>
                        <a:rPr lang="zh-CN" altLang="en-US" sz="1600" dirty="0" smtClean="0"/>
                        <a:t>、</a:t>
                      </a:r>
                      <a:r>
                        <a:rPr lang="en-US" sz="1600" dirty="0" smtClean="0"/>
                        <a:t>VF5.0</a:t>
                      </a:r>
                      <a:endParaRPr 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208">
                <a:tc>
                  <a:txBody>
                    <a:bodyPr/>
                    <a:lstStyle/>
                    <a:p>
                      <a:pPr algn="ctr"/>
                      <a:r>
                        <a:rPr lang="en-US" sz="1600" dirty="0" smtClean="0"/>
                        <a:t>VS </a:t>
                      </a:r>
                      <a:r>
                        <a:rPr lang="en-US" sz="1600" dirty="0"/>
                        <a:t>6.0</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1998-6</a:t>
                      </a:r>
                      <a:endParaRPr 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VC++ 6.0</a:t>
                      </a:r>
                      <a:endParaRPr 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VB </a:t>
                      </a:r>
                      <a:r>
                        <a:rPr lang="en-US" sz="1600" dirty="0"/>
                        <a:t>6.0</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latin typeface="+mn-lt"/>
                        </a:rPr>
                        <a:t>-</a:t>
                      </a:r>
                      <a:endParaRPr lang="en-US" sz="1600" dirty="0">
                        <a:latin typeface="+mn-lt"/>
                      </a:endParaRP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VJ 6.0</a:t>
                      </a:r>
                      <a:r>
                        <a:rPr lang="zh-CN" altLang="en-US" sz="1600" dirty="0" smtClean="0"/>
                        <a:t>、</a:t>
                      </a:r>
                      <a:r>
                        <a:rPr lang="en-US" sz="1600" dirty="0" smtClean="0"/>
                        <a:t>VF6.0</a:t>
                      </a:r>
                      <a:endParaRPr 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1732">
                <a:tc>
                  <a:txBody>
                    <a:bodyPr/>
                    <a:lstStyle/>
                    <a:p>
                      <a:pPr algn="ctr"/>
                      <a:r>
                        <a:rPr lang="en-US" sz="1600" dirty="0" smtClean="0"/>
                        <a:t>VS </a:t>
                      </a:r>
                      <a:r>
                        <a:rPr lang="en-US" sz="1600" dirty="0"/>
                        <a:t>.NET 2002</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mn-lt"/>
                          <a:ea typeface="宋体" panose="02010600030101010101" pitchFamily="2" charset="-122"/>
                        </a:rPr>
                        <a:t>2002-2-13</a:t>
                      </a: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600" dirty="0" smtClean="0"/>
                        <a:t>VC++,</a:t>
                      </a:r>
                      <a:r>
                        <a:rPr lang="pt-BR" sz="1600" baseline="0" dirty="0" smtClean="0"/>
                        <a:t> </a:t>
                      </a:r>
                      <a:r>
                        <a:rPr lang="pt-BR" sz="1600" dirty="0" smtClean="0"/>
                        <a:t>C# </a:t>
                      </a:r>
                      <a:r>
                        <a:rPr lang="pt-BR" sz="1600" dirty="0"/>
                        <a:t>2002</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VB </a:t>
                      </a:r>
                      <a:r>
                        <a:rPr lang="en-US" sz="1600" dirty="0"/>
                        <a:t>2002</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smtClean="0">
                          <a:solidFill>
                            <a:srgbClr val="000000"/>
                          </a:solidFill>
                          <a:effectLst/>
                          <a:latin typeface="+mn-lt"/>
                          <a:ea typeface="宋体" panose="02010600030101010101" pitchFamily="2" charset="-122"/>
                        </a:rPr>
                        <a:t>1.0</a:t>
                      </a:r>
                      <a:endParaRPr lang="en-US" altLang="zh-CN" sz="1600" b="0" i="0" u="none" strike="noStrike" dirty="0">
                        <a:solidFill>
                          <a:srgbClr val="000000"/>
                        </a:solidFill>
                        <a:effectLst/>
                        <a:latin typeface="+mn-lt"/>
                        <a:ea typeface="宋体" panose="02010600030101010101" pitchFamily="2" charset="-122"/>
                      </a:endParaRP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t>VJ# 1.0</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1732">
                <a:tc>
                  <a:txBody>
                    <a:bodyPr/>
                    <a:lstStyle/>
                    <a:p>
                      <a:pPr algn="ctr"/>
                      <a:r>
                        <a:rPr lang="en-US" sz="1600" dirty="0" smtClean="0"/>
                        <a:t>VS </a:t>
                      </a:r>
                      <a:r>
                        <a:rPr lang="en-US" sz="1600" dirty="0"/>
                        <a:t>.NET 2003</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mn-lt"/>
                          <a:ea typeface="宋体" panose="02010600030101010101" pitchFamily="2" charset="-122"/>
                        </a:rPr>
                        <a:t>2003-4-24</a:t>
                      </a: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600" dirty="0" smtClean="0"/>
                        <a:t>VC++, C# </a:t>
                      </a:r>
                      <a:r>
                        <a:rPr lang="pt-BR" sz="1600" dirty="0"/>
                        <a:t>2003</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VB </a:t>
                      </a:r>
                      <a:r>
                        <a:rPr lang="en-US" sz="1600" dirty="0"/>
                        <a:t>2003</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mn-lt"/>
                          <a:ea typeface="宋体" panose="02010600030101010101" pitchFamily="2" charset="-122"/>
                        </a:rPr>
                        <a:t>1.1</a:t>
                      </a: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VJ</a:t>
                      </a:r>
                      <a:r>
                        <a:rPr lang="en-US" sz="1600" dirty="0"/>
                        <a:t># 1.1</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2891">
                <a:tc>
                  <a:txBody>
                    <a:bodyPr/>
                    <a:lstStyle/>
                    <a:p>
                      <a:pPr algn="ctr"/>
                      <a:r>
                        <a:rPr lang="en-US" sz="1600" dirty="0" smtClean="0"/>
                        <a:t>VS </a:t>
                      </a:r>
                      <a:r>
                        <a:rPr lang="en-US" sz="1600" dirty="0"/>
                        <a:t>2005</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mn-lt"/>
                          <a:ea typeface="宋体" panose="02010600030101010101" pitchFamily="2" charset="-122"/>
                        </a:rPr>
                        <a:t>2005-11-7</a:t>
                      </a: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600" dirty="0" smtClean="0"/>
                        <a:t>VC++, C# </a:t>
                      </a:r>
                      <a:r>
                        <a:rPr lang="pt-BR" sz="1600" dirty="0"/>
                        <a:t>2005</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VB </a:t>
                      </a:r>
                      <a:r>
                        <a:rPr lang="en-US" sz="1600" dirty="0"/>
                        <a:t>2005</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smtClean="0">
                          <a:solidFill>
                            <a:srgbClr val="000000"/>
                          </a:solidFill>
                          <a:effectLst/>
                          <a:latin typeface="+mn-lt"/>
                          <a:ea typeface="宋体" panose="02010600030101010101" pitchFamily="2" charset="-122"/>
                        </a:rPr>
                        <a:t>2.0</a:t>
                      </a:r>
                      <a:endParaRPr lang="en-US" altLang="zh-CN" sz="1600" b="0" i="0" u="none" strike="noStrike" dirty="0">
                        <a:solidFill>
                          <a:srgbClr val="000000"/>
                        </a:solidFill>
                        <a:effectLst/>
                        <a:latin typeface="+mn-lt"/>
                        <a:ea typeface="宋体" panose="02010600030101010101" pitchFamily="2" charset="-122"/>
                      </a:endParaRP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VJ</a:t>
                      </a:r>
                      <a:r>
                        <a:rPr lang="en-US" sz="1600" dirty="0"/>
                        <a:t># 2.0</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2891">
                <a:tc>
                  <a:txBody>
                    <a:bodyPr/>
                    <a:lstStyle/>
                    <a:p>
                      <a:pPr algn="ctr"/>
                      <a:r>
                        <a:rPr lang="en-US" sz="1600" dirty="0" smtClean="0"/>
                        <a:t>VS </a:t>
                      </a:r>
                      <a:r>
                        <a:rPr lang="en-US" sz="1600" dirty="0"/>
                        <a:t>2008</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mn-lt"/>
                          <a:ea typeface="宋体" panose="02010600030101010101" pitchFamily="2" charset="-122"/>
                        </a:rPr>
                        <a:t>2007-11-19</a:t>
                      </a: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600" dirty="0" smtClean="0"/>
                        <a:t>VC++, C# </a:t>
                      </a:r>
                      <a:r>
                        <a:rPr lang="pt-BR" sz="1600" dirty="0"/>
                        <a:t>2008</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VB </a:t>
                      </a:r>
                      <a:r>
                        <a:rPr lang="en-US" sz="1600" dirty="0"/>
                        <a:t>2008</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smtClean="0">
                          <a:solidFill>
                            <a:srgbClr val="000000"/>
                          </a:solidFill>
                          <a:effectLst/>
                          <a:latin typeface="+mn-lt"/>
                          <a:ea typeface="宋体" panose="02010600030101010101" pitchFamily="2" charset="-122"/>
                        </a:rPr>
                        <a:t>2.0 ~ 3.5</a:t>
                      </a:r>
                      <a:endParaRPr lang="en-US" altLang="zh-CN" sz="1600" b="0" i="0" u="none" strike="noStrike" dirty="0">
                        <a:solidFill>
                          <a:srgbClr val="000000"/>
                        </a:solidFill>
                        <a:effectLst/>
                        <a:latin typeface="+mn-lt"/>
                        <a:ea typeface="宋体" panose="02010600030101010101" pitchFamily="2" charset="-122"/>
                      </a:endParaRP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ltLang="zh-CN"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2891">
                <a:tc>
                  <a:txBody>
                    <a:bodyPr/>
                    <a:lstStyle/>
                    <a:p>
                      <a:pPr algn="ctr"/>
                      <a:r>
                        <a:rPr lang="en-US" sz="1600" dirty="0" smtClean="0"/>
                        <a:t>VS </a:t>
                      </a:r>
                      <a:r>
                        <a:rPr lang="en-US" sz="1600" dirty="0"/>
                        <a:t>2010</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mn-lt"/>
                          <a:ea typeface="宋体" panose="02010600030101010101" pitchFamily="2" charset="-122"/>
                        </a:rPr>
                        <a:t>2010-4-12</a:t>
                      </a: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600" dirty="0" smtClean="0"/>
                        <a:t>VC++, C# </a:t>
                      </a:r>
                      <a:r>
                        <a:rPr lang="pt-BR" sz="1600" dirty="0"/>
                        <a:t>2010</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VB </a:t>
                      </a:r>
                      <a:r>
                        <a:rPr lang="en-US" sz="1600" dirty="0"/>
                        <a:t>2010</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smtClean="0">
                          <a:solidFill>
                            <a:srgbClr val="000000"/>
                          </a:solidFill>
                          <a:effectLst/>
                          <a:latin typeface="+mn-lt"/>
                          <a:ea typeface="宋体" panose="02010600030101010101" pitchFamily="2" charset="-122"/>
                        </a:rPr>
                        <a:t>2.0</a:t>
                      </a:r>
                      <a:r>
                        <a:rPr lang="zh-CN" altLang="en-US" sz="1600" b="0" i="0" u="none" strike="noStrike" baseline="0" dirty="0" smtClean="0">
                          <a:solidFill>
                            <a:srgbClr val="000000"/>
                          </a:solidFill>
                          <a:effectLst/>
                          <a:latin typeface="+mn-lt"/>
                          <a:ea typeface="宋体" panose="02010600030101010101" pitchFamily="2" charset="-122"/>
                        </a:rPr>
                        <a:t> </a:t>
                      </a:r>
                      <a:r>
                        <a:rPr lang="en-US" altLang="zh-CN" sz="1600" b="0" i="0" u="none" strike="noStrike" baseline="0" dirty="0" smtClean="0">
                          <a:solidFill>
                            <a:srgbClr val="000000"/>
                          </a:solidFill>
                          <a:effectLst/>
                          <a:latin typeface="+mn-lt"/>
                          <a:ea typeface="宋体" panose="02010600030101010101" pitchFamily="2" charset="-122"/>
                        </a:rPr>
                        <a:t>~ </a:t>
                      </a:r>
                      <a:r>
                        <a:rPr lang="en-US" altLang="zh-CN" sz="1600" b="0" i="0" u="none" strike="noStrike" dirty="0" smtClean="0">
                          <a:solidFill>
                            <a:srgbClr val="000000"/>
                          </a:solidFill>
                          <a:effectLst/>
                          <a:latin typeface="+mn-lt"/>
                          <a:ea typeface="宋体" panose="02010600030101010101" pitchFamily="2" charset="-122"/>
                        </a:rPr>
                        <a:t>4.0</a:t>
                      </a:r>
                      <a:endParaRPr lang="en-US" altLang="zh-CN" sz="1600" b="0" i="0" u="none" strike="noStrike" dirty="0">
                        <a:solidFill>
                          <a:srgbClr val="000000"/>
                        </a:solidFill>
                        <a:effectLst/>
                        <a:latin typeface="+mn-lt"/>
                        <a:ea typeface="宋体" panose="02010600030101010101" pitchFamily="2" charset="-122"/>
                      </a:endParaRP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VF</a:t>
                      </a:r>
                      <a:r>
                        <a:rPr lang="en-US" sz="1600" dirty="0"/>
                        <a:t>#</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2891">
                <a:tc>
                  <a:txBody>
                    <a:bodyPr/>
                    <a:lstStyle/>
                    <a:p>
                      <a:pPr algn="ctr"/>
                      <a:r>
                        <a:rPr lang="en-US" sz="1600" dirty="0" smtClean="0"/>
                        <a:t>VS </a:t>
                      </a:r>
                      <a:r>
                        <a:rPr lang="en-US" sz="1600" dirty="0"/>
                        <a:t>2012</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mn-lt"/>
                          <a:ea typeface="宋体" panose="02010600030101010101" pitchFamily="2" charset="-122"/>
                        </a:rPr>
                        <a:t>2012-8-25</a:t>
                      </a: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600" dirty="0" smtClean="0"/>
                        <a:t>VC++, C# </a:t>
                      </a:r>
                      <a:r>
                        <a:rPr lang="pt-BR" sz="1600" dirty="0"/>
                        <a:t>2012</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VB </a:t>
                      </a:r>
                      <a:r>
                        <a:rPr lang="en-US" sz="1600" dirty="0"/>
                        <a:t>2012</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smtClean="0">
                          <a:solidFill>
                            <a:srgbClr val="000000"/>
                          </a:solidFill>
                          <a:effectLst/>
                          <a:latin typeface="+mn-lt"/>
                          <a:ea typeface="宋体" panose="02010600030101010101" pitchFamily="2" charset="-122"/>
                        </a:rPr>
                        <a:t>2.0</a:t>
                      </a:r>
                      <a:r>
                        <a:rPr lang="zh-CN" altLang="en-US" sz="1600" b="0" i="0" u="none" strike="noStrike" baseline="0" dirty="0" smtClean="0">
                          <a:solidFill>
                            <a:srgbClr val="000000"/>
                          </a:solidFill>
                          <a:effectLst/>
                          <a:latin typeface="+mn-lt"/>
                          <a:ea typeface="宋体" panose="02010600030101010101" pitchFamily="2" charset="-122"/>
                        </a:rPr>
                        <a:t> </a:t>
                      </a:r>
                      <a:r>
                        <a:rPr lang="en-US" altLang="zh-CN" sz="1600" b="0" i="0" u="none" strike="noStrike" baseline="0" dirty="0" smtClean="0">
                          <a:solidFill>
                            <a:srgbClr val="000000"/>
                          </a:solidFill>
                          <a:effectLst/>
                          <a:latin typeface="+mn-lt"/>
                          <a:ea typeface="宋体" panose="02010600030101010101" pitchFamily="2" charset="-122"/>
                        </a:rPr>
                        <a:t>~ </a:t>
                      </a:r>
                      <a:r>
                        <a:rPr lang="en-US" altLang="zh-CN" sz="1600" b="0" i="0" u="none" strike="noStrike" dirty="0" smtClean="0">
                          <a:solidFill>
                            <a:srgbClr val="000000"/>
                          </a:solidFill>
                          <a:effectLst/>
                          <a:latin typeface="+mn-lt"/>
                          <a:ea typeface="宋体" panose="02010600030101010101" pitchFamily="2" charset="-122"/>
                        </a:rPr>
                        <a:t>4.5</a:t>
                      </a:r>
                      <a:endParaRPr lang="en-US" altLang="zh-CN" sz="1600" b="0" i="0" u="none" strike="noStrike" dirty="0">
                        <a:solidFill>
                          <a:srgbClr val="000000"/>
                        </a:solidFill>
                        <a:effectLst/>
                        <a:latin typeface="+mn-lt"/>
                        <a:ea typeface="宋体" panose="02010600030101010101" pitchFamily="2" charset="-122"/>
                      </a:endParaRP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VF2012</a:t>
                      </a:r>
                      <a:endParaRPr lang="en-US" sz="1600" dirty="0"/>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2891">
                <a:tc>
                  <a:txBody>
                    <a:bodyPr/>
                    <a:lstStyle/>
                    <a:p>
                      <a:pPr algn="ctr"/>
                      <a:r>
                        <a:rPr lang="en-US" sz="1600" dirty="0" smtClean="0"/>
                        <a:t>VS </a:t>
                      </a:r>
                      <a:r>
                        <a:rPr lang="en-US" sz="1600" dirty="0"/>
                        <a:t>2013</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mn-lt"/>
                          <a:ea typeface="宋体" panose="02010600030101010101" pitchFamily="2" charset="-122"/>
                        </a:rPr>
                        <a:t>2013-10-17</a:t>
                      </a: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600" dirty="0" smtClean="0"/>
                        <a:t>VC++, C# </a:t>
                      </a:r>
                      <a:r>
                        <a:rPr lang="pt-BR" sz="1600" dirty="0"/>
                        <a:t>2013</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smtClean="0"/>
                        <a:t>VB </a:t>
                      </a:r>
                      <a:r>
                        <a:rPr lang="en-US" sz="1600" dirty="0"/>
                        <a:t>2013</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dirty="0" smtClean="0">
                          <a:solidFill>
                            <a:srgbClr val="000000"/>
                          </a:solidFill>
                          <a:effectLst/>
                          <a:latin typeface="+mn-lt"/>
                          <a:ea typeface="宋体" panose="02010600030101010101" pitchFamily="2" charset="-122"/>
                          <a:cs typeface="+mn-cs"/>
                        </a:rPr>
                        <a:t>2.0 ~ 4.5.2</a:t>
                      </a:r>
                      <a:endParaRPr lang="en-US" altLang="zh-CN" sz="1600" b="0" i="0" u="none" strike="noStrike" kern="1200" dirty="0">
                        <a:solidFill>
                          <a:srgbClr val="000000"/>
                        </a:solidFill>
                        <a:effectLst/>
                        <a:latin typeface="+mn-lt"/>
                        <a:ea typeface="宋体" panose="02010600030101010101" pitchFamily="2" charset="-122"/>
                        <a:cs typeface="+mn-cs"/>
                      </a:endParaRP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b="0" i="0" u="none" strike="noStrike" kern="1200" dirty="0" smtClean="0">
                          <a:solidFill>
                            <a:srgbClr val="000000"/>
                          </a:solidFill>
                          <a:effectLst/>
                          <a:latin typeface="+mn-lt"/>
                          <a:ea typeface="宋体" panose="02010600030101010101" pitchFamily="2" charset="-122"/>
                          <a:cs typeface="+mn-cs"/>
                        </a:rPr>
                        <a:t>VF2013</a:t>
                      </a:r>
                      <a:endParaRPr lang="en-US" sz="1600" b="0" i="0" u="none" strike="noStrike" kern="1200" dirty="0">
                        <a:solidFill>
                          <a:srgbClr val="000000"/>
                        </a:solidFill>
                        <a:effectLst/>
                        <a:latin typeface="+mn-lt"/>
                        <a:ea typeface="宋体" panose="02010600030101010101" pitchFamily="2" charset="-122"/>
                        <a:cs typeface="+mn-cs"/>
                      </a:endParaRP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2891">
                <a:tc>
                  <a:txBody>
                    <a:bodyPr/>
                    <a:lstStyle/>
                    <a:p>
                      <a:pPr algn="ctr"/>
                      <a:r>
                        <a:rPr lang="en-US" sz="1600" dirty="0" smtClean="0"/>
                        <a:t>VS </a:t>
                      </a:r>
                      <a:r>
                        <a:rPr lang="en-US" sz="1600" dirty="0"/>
                        <a:t>2015</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effectLst/>
                          <a:latin typeface="+mn-lt"/>
                          <a:ea typeface="宋体" panose="02010600030101010101" pitchFamily="2" charset="-122"/>
                        </a:rPr>
                        <a:t>2014-11-10</a:t>
                      </a: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600" dirty="0" smtClean="0"/>
                        <a:t>VC++, C# </a:t>
                      </a:r>
                      <a:r>
                        <a:rPr lang="pt-BR" sz="1600" dirty="0"/>
                        <a:t>2015</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t>VB 2015</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1600" b="0" i="0" u="none" strike="noStrike" kern="1200" dirty="0" smtClean="0">
                          <a:solidFill>
                            <a:srgbClr val="000000"/>
                          </a:solidFill>
                          <a:effectLst/>
                          <a:latin typeface="+mn-lt"/>
                          <a:ea typeface="宋体" panose="02010600030101010101" pitchFamily="2" charset="-122"/>
                          <a:cs typeface="+mn-cs"/>
                        </a:rPr>
                        <a:t>2.0 ~ 4.5.5</a:t>
                      </a:r>
                      <a:endParaRPr lang="en-US" altLang="zh-CN" sz="1600" b="0" i="0" u="none" strike="noStrike" kern="1200" dirty="0">
                        <a:solidFill>
                          <a:srgbClr val="000000"/>
                        </a:solidFill>
                        <a:effectLst/>
                        <a:latin typeface="+mn-lt"/>
                        <a:ea typeface="宋体" panose="02010600030101010101" pitchFamily="2" charset="-122"/>
                        <a:cs typeface="+mn-cs"/>
                      </a:endParaRPr>
                    </a:p>
                  </a:txBody>
                  <a:tcPr marL="6350" marR="6350" marT="63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600" b="0" i="0" u="none" strike="noStrike" kern="1200" dirty="0" smtClean="0">
                          <a:solidFill>
                            <a:srgbClr val="000000"/>
                          </a:solidFill>
                          <a:effectLst/>
                          <a:latin typeface="+mn-lt"/>
                          <a:ea typeface="宋体" panose="02010600030101010101" pitchFamily="2" charset="-122"/>
                          <a:cs typeface="+mn-cs"/>
                        </a:rPr>
                        <a:t>VF2013</a:t>
                      </a:r>
                    </a:p>
                  </a:txBody>
                  <a:tcPr marL="14055" marR="14055" marT="7026" marB="70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灯片编号占位符 2"/>
          <p:cNvSpPr>
            <a:spLocks noGrp="1"/>
          </p:cNvSpPr>
          <p:nvPr>
            <p:ph type="sldNum" sz="quarter" idx="10"/>
          </p:nvPr>
        </p:nvSpPr>
        <p:spPr/>
        <p:txBody>
          <a:bodyPr/>
          <a:lstStyle/>
          <a:p>
            <a:pPr>
              <a:defRPr/>
            </a:pPr>
            <a:fld id="{69174543-0DF2-415B-AFB9-32A4C896CC22}" type="slidenum">
              <a:rPr lang="en-US" altLang="zh-CN"/>
              <a:pPr>
                <a:defRPr/>
              </a:pPr>
              <a:t>56</a:t>
            </a:fld>
            <a:endParaRPr lang="en-US" altLang="zh-CN"/>
          </a:p>
        </p:txBody>
      </p:sp>
    </p:spTree>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a:xfrm>
            <a:off x="755650" y="333375"/>
            <a:ext cx="7993063" cy="792163"/>
          </a:xfrm>
        </p:spPr>
        <p:txBody>
          <a:bodyPr/>
          <a:lstStyle/>
          <a:p>
            <a:pPr>
              <a:defRPr/>
            </a:pPr>
            <a:r>
              <a:rPr lang="en-US" altLang="zh-CN" smtClean="0"/>
              <a:t>VS 2012 </a:t>
            </a:r>
            <a:r>
              <a:rPr smtClean="0"/>
              <a:t>窗口介绍</a:t>
            </a:r>
          </a:p>
        </p:txBody>
      </p:sp>
      <p:pic>
        <p:nvPicPr>
          <p:cNvPr id="78851" name="内容占位符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39750" y="1125538"/>
            <a:ext cx="8604250" cy="5732462"/>
          </a:xfrm>
        </p:spPr>
      </p:pic>
      <p:sp>
        <p:nvSpPr>
          <p:cNvPr id="8" name="圆角矩形 7"/>
          <p:cNvSpPr>
            <a:spLocks noChangeArrowheads="1"/>
          </p:cNvSpPr>
          <p:nvPr/>
        </p:nvSpPr>
        <p:spPr bwMode="auto">
          <a:xfrm>
            <a:off x="539750" y="1341438"/>
            <a:ext cx="8569325" cy="215900"/>
          </a:xfrm>
          <a:prstGeom prst="roundRect">
            <a:avLst>
              <a:gd name="adj" fmla="val 16667"/>
            </a:avLst>
          </a:prstGeom>
          <a:noFill/>
          <a:ln w="38100" algn="ctr">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Wingdings" panose="05000000000000000000" pitchFamily="2" charset="2"/>
              <a:buNone/>
            </a:pPr>
            <a:r>
              <a:rPr lang="zh-CN" altLang="en-US" sz="1600">
                <a:solidFill>
                  <a:srgbClr val="FF0000"/>
                </a:solidFill>
                <a:latin typeface="Courier New" panose="02070309020205020404" pitchFamily="49" charset="0"/>
              </a:rPr>
              <a:t>菜单栏</a:t>
            </a:r>
          </a:p>
        </p:txBody>
      </p:sp>
      <p:sp>
        <p:nvSpPr>
          <p:cNvPr id="9" name="圆角矩形 8"/>
          <p:cNvSpPr>
            <a:spLocks noChangeArrowheads="1"/>
          </p:cNvSpPr>
          <p:nvPr/>
        </p:nvSpPr>
        <p:spPr bwMode="auto">
          <a:xfrm>
            <a:off x="539750" y="1125538"/>
            <a:ext cx="8569325" cy="215900"/>
          </a:xfrm>
          <a:prstGeom prst="roundRect">
            <a:avLst>
              <a:gd name="adj" fmla="val 16667"/>
            </a:avLst>
          </a:prstGeom>
          <a:noFill/>
          <a:ln w="38100" algn="ctr">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Wingdings" panose="05000000000000000000" pitchFamily="2" charset="2"/>
              <a:buNone/>
            </a:pPr>
            <a:r>
              <a:rPr lang="zh-CN" altLang="en-US" sz="1600">
                <a:solidFill>
                  <a:srgbClr val="FF0000"/>
                </a:solidFill>
                <a:latin typeface="Courier New" panose="02070309020205020404" pitchFamily="49" charset="0"/>
              </a:rPr>
              <a:t>标题栏</a:t>
            </a:r>
          </a:p>
        </p:txBody>
      </p:sp>
      <p:sp>
        <p:nvSpPr>
          <p:cNvPr id="10" name="圆角矩形 9"/>
          <p:cNvSpPr>
            <a:spLocks noChangeArrowheads="1"/>
          </p:cNvSpPr>
          <p:nvPr/>
        </p:nvSpPr>
        <p:spPr bwMode="auto">
          <a:xfrm>
            <a:off x="539750" y="1557338"/>
            <a:ext cx="8569325" cy="215900"/>
          </a:xfrm>
          <a:prstGeom prst="roundRect">
            <a:avLst>
              <a:gd name="adj" fmla="val 16667"/>
            </a:avLst>
          </a:prstGeom>
          <a:noFill/>
          <a:ln w="38100" algn="ctr">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Wingdings" panose="05000000000000000000" pitchFamily="2" charset="2"/>
              <a:buNone/>
            </a:pPr>
            <a:r>
              <a:rPr lang="zh-CN" altLang="en-US" sz="1600">
                <a:solidFill>
                  <a:srgbClr val="FF0000"/>
                </a:solidFill>
                <a:latin typeface="Courier New" panose="02070309020205020404" pitchFamily="49" charset="0"/>
              </a:rPr>
              <a:t>工具栏</a:t>
            </a:r>
          </a:p>
        </p:txBody>
      </p:sp>
      <p:sp>
        <p:nvSpPr>
          <p:cNvPr id="13" name="矩形 12"/>
          <p:cNvSpPr>
            <a:spLocks noChangeArrowheads="1"/>
          </p:cNvSpPr>
          <p:nvPr/>
        </p:nvSpPr>
        <p:spPr bwMode="auto">
          <a:xfrm>
            <a:off x="827088" y="1844675"/>
            <a:ext cx="1657350" cy="4708525"/>
          </a:xfrm>
          <a:prstGeom prst="rect">
            <a:avLst/>
          </a:prstGeom>
          <a:noFill/>
          <a:ln w="38100" algn="ctr">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r>
              <a:rPr lang="zh-CN" altLang="en-US" sz="2400">
                <a:solidFill>
                  <a:srgbClr val="FF0000"/>
                </a:solidFill>
                <a:latin typeface="Courier New" panose="02070309020205020404" pitchFamily="49" charset="0"/>
              </a:rPr>
              <a:t>工具箱</a:t>
            </a:r>
          </a:p>
        </p:txBody>
      </p:sp>
      <p:sp>
        <p:nvSpPr>
          <p:cNvPr id="14" name="矩形 13"/>
          <p:cNvSpPr>
            <a:spLocks noChangeArrowheads="1"/>
          </p:cNvSpPr>
          <p:nvPr/>
        </p:nvSpPr>
        <p:spPr bwMode="auto">
          <a:xfrm>
            <a:off x="2574925" y="1844675"/>
            <a:ext cx="4589463" cy="3313113"/>
          </a:xfrm>
          <a:prstGeom prst="rect">
            <a:avLst/>
          </a:prstGeom>
          <a:noFill/>
          <a:ln w="38100" algn="ctr">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r>
              <a:rPr lang="zh-CN" altLang="en-US" sz="2400">
                <a:solidFill>
                  <a:srgbClr val="FF0000"/>
                </a:solidFill>
                <a:latin typeface="Courier New" panose="02070309020205020404" pitchFamily="49" charset="0"/>
              </a:rPr>
              <a:t>编辑区</a:t>
            </a: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r>
              <a:rPr lang="zh-CN" altLang="en-US" sz="2400">
                <a:solidFill>
                  <a:srgbClr val="FF0000"/>
                </a:solidFill>
                <a:latin typeface="Courier New" panose="02070309020205020404" pitchFamily="49" charset="0"/>
              </a:rPr>
              <a:t>（窗体设计</a:t>
            </a:r>
            <a:r>
              <a:rPr lang="en-US" altLang="zh-CN" sz="2400">
                <a:solidFill>
                  <a:srgbClr val="FF0000"/>
                </a:solidFill>
                <a:latin typeface="Courier New" panose="02070309020205020404" pitchFamily="49" charset="0"/>
              </a:rPr>
              <a:t>/</a:t>
            </a:r>
            <a:r>
              <a:rPr lang="zh-CN" altLang="en-US" sz="2400">
                <a:solidFill>
                  <a:srgbClr val="FF0000"/>
                </a:solidFill>
                <a:latin typeface="Courier New" panose="02070309020205020404" pitchFamily="49" charset="0"/>
              </a:rPr>
              <a:t>代码编写）</a:t>
            </a:r>
          </a:p>
        </p:txBody>
      </p:sp>
      <p:sp>
        <p:nvSpPr>
          <p:cNvPr id="15" name="矩形 14"/>
          <p:cNvSpPr>
            <a:spLocks noChangeArrowheads="1"/>
          </p:cNvSpPr>
          <p:nvPr/>
        </p:nvSpPr>
        <p:spPr bwMode="auto">
          <a:xfrm>
            <a:off x="7254875" y="1844675"/>
            <a:ext cx="1854200" cy="2305050"/>
          </a:xfrm>
          <a:prstGeom prst="rect">
            <a:avLst/>
          </a:prstGeom>
          <a:noFill/>
          <a:ln w="38100" algn="ctr">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r>
              <a:rPr lang="zh-CN" altLang="en-US" sz="2400">
                <a:solidFill>
                  <a:srgbClr val="FF0000"/>
                </a:solidFill>
                <a:latin typeface="Courier New" panose="02070309020205020404" pitchFamily="49" charset="0"/>
              </a:rPr>
              <a:t>解决方案资源管理器</a:t>
            </a:r>
            <a:endParaRPr lang="en-US" altLang="zh-CN" sz="2400">
              <a:solidFill>
                <a:srgbClr val="FF0000"/>
              </a:solidFill>
              <a:latin typeface="Courier New" panose="02070309020205020404" pitchFamily="49" charset="0"/>
            </a:endParaRPr>
          </a:p>
        </p:txBody>
      </p:sp>
      <p:sp>
        <p:nvSpPr>
          <p:cNvPr id="16" name="矩形 15"/>
          <p:cNvSpPr>
            <a:spLocks noChangeArrowheads="1"/>
          </p:cNvSpPr>
          <p:nvPr/>
        </p:nvSpPr>
        <p:spPr bwMode="auto">
          <a:xfrm>
            <a:off x="7254875" y="4221163"/>
            <a:ext cx="1854200" cy="2332037"/>
          </a:xfrm>
          <a:prstGeom prst="rect">
            <a:avLst/>
          </a:prstGeom>
          <a:noFill/>
          <a:ln w="38100" algn="ctr">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r>
              <a:rPr lang="zh-CN" altLang="en-US" sz="2400">
                <a:solidFill>
                  <a:srgbClr val="FF0000"/>
                </a:solidFill>
                <a:latin typeface="Courier New" panose="02070309020205020404" pitchFamily="49" charset="0"/>
              </a:rPr>
              <a:t>属性窗口</a:t>
            </a:r>
          </a:p>
        </p:txBody>
      </p:sp>
      <p:sp>
        <p:nvSpPr>
          <p:cNvPr id="17" name="矩形 16"/>
          <p:cNvSpPr>
            <a:spLocks noChangeArrowheads="1"/>
          </p:cNvSpPr>
          <p:nvPr/>
        </p:nvSpPr>
        <p:spPr bwMode="auto">
          <a:xfrm>
            <a:off x="2574925" y="5229225"/>
            <a:ext cx="4589463" cy="1323975"/>
          </a:xfrm>
          <a:prstGeom prst="rect">
            <a:avLst/>
          </a:prstGeom>
          <a:noFill/>
          <a:ln w="38100" algn="ctr">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Wingdings" panose="05000000000000000000" pitchFamily="2" charset="2"/>
              <a:buNone/>
            </a:pPr>
            <a:endParaRPr lang="en-US" altLang="zh-CN" sz="2400">
              <a:solidFill>
                <a:srgbClr val="FF0000"/>
              </a:solidFill>
              <a:latin typeface="Courier New" panose="02070309020205020404" pitchFamily="49" charset="0"/>
            </a:endParaRPr>
          </a:p>
          <a:p>
            <a:pPr algn="ctr" eaLnBrk="1" hangingPunct="1">
              <a:lnSpc>
                <a:spcPct val="90000"/>
              </a:lnSpc>
              <a:buFont typeface="Wingdings" panose="05000000000000000000" pitchFamily="2" charset="2"/>
              <a:buNone/>
            </a:pPr>
            <a:r>
              <a:rPr lang="zh-CN" altLang="en-US" sz="2400">
                <a:solidFill>
                  <a:srgbClr val="FF0000"/>
                </a:solidFill>
                <a:latin typeface="Courier New" panose="02070309020205020404" pitchFamily="49" charset="0"/>
              </a:rPr>
              <a:t>错误列表窗口</a:t>
            </a:r>
            <a:endParaRPr lang="en-US" altLang="zh-CN" sz="2400">
              <a:solidFill>
                <a:srgbClr val="FF0000"/>
              </a:solidFill>
              <a:latin typeface="Courier New" panose="02070309020205020404" pitchFamily="49" charset="0"/>
            </a:endParaRPr>
          </a:p>
        </p:txBody>
      </p:sp>
      <p:sp>
        <p:nvSpPr>
          <p:cNvPr id="18" name="圆角矩形 17"/>
          <p:cNvSpPr>
            <a:spLocks noChangeArrowheads="1"/>
          </p:cNvSpPr>
          <p:nvPr/>
        </p:nvSpPr>
        <p:spPr bwMode="auto">
          <a:xfrm>
            <a:off x="539750" y="6597650"/>
            <a:ext cx="8569325" cy="215900"/>
          </a:xfrm>
          <a:prstGeom prst="roundRect">
            <a:avLst>
              <a:gd name="adj" fmla="val 16667"/>
            </a:avLst>
          </a:prstGeom>
          <a:noFill/>
          <a:ln w="38100" algn="ctr">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Font typeface="Wingdings" panose="05000000000000000000" pitchFamily="2" charset="2"/>
              <a:buNone/>
            </a:pPr>
            <a:r>
              <a:rPr lang="zh-CN" altLang="en-US" sz="1600">
                <a:solidFill>
                  <a:srgbClr val="FF0000"/>
                </a:solidFill>
                <a:latin typeface="Courier New" panose="02070309020205020404" pitchFamily="49" charset="0"/>
              </a:rPr>
              <a:t>状态栏</a:t>
            </a:r>
          </a:p>
        </p:txBody>
      </p:sp>
      <p:sp>
        <p:nvSpPr>
          <p:cNvPr id="3" name="灯片编号占位符 2"/>
          <p:cNvSpPr>
            <a:spLocks noGrp="1"/>
          </p:cNvSpPr>
          <p:nvPr>
            <p:ph type="sldNum" sz="quarter" idx="10"/>
          </p:nvPr>
        </p:nvSpPr>
        <p:spPr/>
        <p:txBody>
          <a:bodyPr/>
          <a:lstStyle/>
          <a:p>
            <a:pPr>
              <a:defRPr/>
            </a:pPr>
            <a:fld id="{53D7F140-AA7D-4CA0-AA75-72F1D3F79B68}" type="slidenum">
              <a:rPr lang="en-US" altLang="zh-CN"/>
              <a:pPr>
                <a:defRPr/>
              </a:pPr>
              <a:t>57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P spid="16" grpId="0" animBg="1"/>
      <p:bldP spid="17" grpId="0" animBg="1"/>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pPr>
              <a:defRPr/>
            </a:pPr>
            <a:r>
              <a:rPr lang="en-US" altLang="zh-CN" smtClean="0"/>
              <a:t>Eclipse</a:t>
            </a:r>
            <a:r>
              <a:rPr smtClean="0"/>
              <a:t>开发平台</a:t>
            </a:r>
          </a:p>
        </p:txBody>
      </p:sp>
      <p:sp>
        <p:nvSpPr>
          <p:cNvPr id="80899" name="内容占位符 2"/>
          <p:cNvSpPr>
            <a:spLocks noGrp="1"/>
          </p:cNvSpPr>
          <p:nvPr>
            <p:ph idx="1"/>
          </p:nvPr>
        </p:nvSpPr>
        <p:spPr/>
        <p:txBody>
          <a:bodyPr/>
          <a:lstStyle/>
          <a:p>
            <a:r>
              <a:rPr lang="en-US" altLang="zh-CN" smtClean="0"/>
              <a:t>Eclipse </a:t>
            </a:r>
            <a:r>
              <a:rPr lang="zh-CN" altLang="en-US" smtClean="0"/>
              <a:t>是一个开放源代码的、基于</a:t>
            </a:r>
            <a:r>
              <a:rPr lang="en-US" altLang="zh-CN" smtClean="0"/>
              <a:t>Java</a:t>
            </a:r>
            <a:r>
              <a:rPr lang="zh-CN" altLang="en-US" smtClean="0"/>
              <a:t>的可扩展开发平台。就其本身而言，它只是一个框架和一组服务，用于通过插件组件构建开发环境。幸运的是，</a:t>
            </a:r>
            <a:r>
              <a:rPr lang="en-US" altLang="zh-CN" smtClean="0"/>
              <a:t>Eclipse </a:t>
            </a:r>
            <a:r>
              <a:rPr lang="zh-CN" altLang="en-US" smtClean="0"/>
              <a:t>附带了一个标准的插件集，包括</a:t>
            </a:r>
            <a:r>
              <a:rPr lang="en-US" altLang="zh-CN" smtClean="0"/>
              <a:t>Java</a:t>
            </a:r>
            <a:r>
              <a:rPr lang="zh-CN" altLang="en-US" smtClean="0"/>
              <a:t>开发工具（</a:t>
            </a:r>
            <a:r>
              <a:rPr lang="en-US" altLang="zh-CN" smtClean="0"/>
              <a:t>Java Development Kit</a:t>
            </a:r>
            <a:r>
              <a:rPr lang="zh-CN" altLang="en-US" smtClean="0"/>
              <a:t>，</a:t>
            </a:r>
            <a:r>
              <a:rPr lang="en-US" altLang="zh-CN" smtClean="0"/>
              <a:t>JDK</a:t>
            </a:r>
            <a:r>
              <a:rPr lang="zh-CN" altLang="en-US" smtClean="0"/>
              <a:t>）。</a:t>
            </a:r>
          </a:p>
        </p:txBody>
      </p:sp>
      <p:pic>
        <p:nvPicPr>
          <p:cNvPr id="6" name="图片 5"/>
          <p:cNvPicPr>
            <a:picLocks noChangeAspect="1"/>
          </p:cNvPicPr>
          <p:nvPr/>
        </p:nvPicPr>
        <p:blipFill>
          <a:blip r:embed="rId2"/>
          <a:stretch>
            <a:fillRect/>
          </a:stretch>
        </p:blipFill>
        <p:spPr>
          <a:xfrm>
            <a:off x="4495800" y="3862388"/>
            <a:ext cx="3724275" cy="2514600"/>
          </a:xfrm>
          <a:prstGeom prst="rect">
            <a:avLst/>
          </a:prstGeom>
          <a:ln>
            <a:noFill/>
          </a:ln>
          <a:effectLst>
            <a:outerShdw blurRad="292100" dist="139700" dir="2700000" algn="tl" rotWithShape="0">
              <a:srgbClr val="333333">
                <a:alpha val="65000"/>
              </a:srgbClr>
            </a:outerShdw>
          </a:effectLst>
        </p:spPr>
      </p:pic>
      <p:sp>
        <p:nvSpPr>
          <p:cNvPr id="3" name="灯片编号占位符 2"/>
          <p:cNvSpPr>
            <a:spLocks noGrp="1"/>
          </p:cNvSpPr>
          <p:nvPr>
            <p:ph type="sldNum" sz="quarter" idx="10"/>
          </p:nvPr>
        </p:nvSpPr>
        <p:spPr/>
        <p:txBody>
          <a:bodyPr/>
          <a:lstStyle/>
          <a:p>
            <a:pPr>
              <a:defRPr/>
            </a:pPr>
            <a:fld id="{96ACB170-AF0C-4327-BA34-C9D36FAFF1DD}" type="slidenum">
              <a:rPr lang="en-US" altLang="zh-CN"/>
              <a:pPr>
                <a:defRPr/>
              </a:pPr>
              <a:t>58</a:t>
            </a:fld>
            <a:endParaRPr lang="en-US" altLang="zh-CN"/>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pPr>
              <a:defRPr/>
            </a:pPr>
            <a:r>
              <a:rPr lang="en-US" altLang="zh-CN" smtClean="0"/>
              <a:t>Eclipse</a:t>
            </a:r>
            <a:r>
              <a:rPr smtClean="0"/>
              <a:t>的发展历程</a:t>
            </a:r>
          </a:p>
        </p:txBody>
      </p:sp>
      <p:graphicFrame>
        <p:nvGraphicFramePr>
          <p:cNvPr id="5" name="内容占位符 4"/>
          <p:cNvGraphicFramePr>
            <a:graphicFrameLocks noGrp="1"/>
          </p:cNvGraphicFramePr>
          <p:nvPr>
            <p:ph idx="1"/>
          </p:nvPr>
        </p:nvGraphicFramePr>
        <p:xfrm>
          <a:off x="457200" y="1600200"/>
          <a:ext cx="8228013" cy="4495800"/>
        </p:xfrm>
        <a:graphic>
          <a:graphicData uri="http://schemas.openxmlformats.org/drawingml/2006/table">
            <a:tbl>
              <a:tblPr>
                <a:tableStyleId>{69CF1AB2-1976-4502-BF36-3FF5EA218861}</a:tableStyleId>
              </a:tblPr>
              <a:tblGrid>
                <a:gridCol w="1106287"/>
                <a:gridCol w="1106287"/>
                <a:gridCol w="2281718"/>
                <a:gridCol w="1866860"/>
                <a:gridCol w="1866860"/>
              </a:tblGrid>
              <a:tr h="625825">
                <a:tc>
                  <a:txBody>
                    <a:bodyPr/>
                    <a:lstStyle/>
                    <a:p>
                      <a:pPr algn="l" fontAlgn="ctr"/>
                      <a:r>
                        <a:rPr lang="zh-CN" altLang="en-US" sz="2000" b="1" u="none" strike="noStrike" dirty="0">
                          <a:effectLst/>
                        </a:rPr>
                        <a:t>版本代号</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2000" b="1" u="none" strike="noStrike" dirty="0">
                          <a:effectLst/>
                        </a:rPr>
                        <a:t>平台版本</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zh-CN" altLang="en-US" sz="2000" b="1" u="none" strike="noStrike" dirty="0">
                          <a:effectLst/>
                        </a:rPr>
                        <a:t>主要版本发行日期</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2000" b="1" u="none" strike="noStrike" dirty="0">
                          <a:effectLst/>
                        </a:rPr>
                        <a:t>SR1</a:t>
                      </a:r>
                      <a:r>
                        <a:rPr lang="zh-CN" altLang="en-US" sz="2000" b="1" u="none" strike="noStrike" dirty="0">
                          <a:effectLst/>
                        </a:rPr>
                        <a:t>发行日期</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2000" b="1" u="none" strike="noStrike" dirty="0">
                          <a:effectLst/>
                        </a:rPr>
                        <a:t>SR2</a:t>
                      </a:r>
                      <a:r>
                        <a:rPr lang="zh-CN" altLang="en-US" sz="2000" b="1" u="none" strike="noStrike" dirty="0">
                          <a:effectLst/>
                        </a:rPr>
                        <a:t>发行日期</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54347">
                <a:tc>
                  <a:txBody>
                    <a:bodyPr/>
                    <a:lstStyle/>
                    <a:p>
                      <a:pPr algn="l" fontAlgn="ctr"/>
                      <a:r>
                        <a:rPr lang="en-US" sz="2000" u="none" strike="noStrike">
                          <a:effectLst/>
                        </a:rPr>
                        <a:t>Callisto</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3.2</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2006</a:t>
                      </a:r>
                      <a:r>
                        <a:rPr lang="zh-CN" altLang="en-US" sz="2000" u="none" strike="noStrike">
                          <a:effectLst/>
                        </a:rPr>
                        <a:t>年</a:t>
                      </a:r>
                      <a:r>
                        <a:rPr lang="en-US" altLang="zh-CN" sz="2000" u="none" strike="noStrike">
                          <a:effectLst/>
                        </a:rPr>
                        <a:t>6</a:t>
                      </a:r>
                      <a:r>
                        <a:rPr lang="zh-CN" altLang="en-US" sz="2000" u="none" strike="noStrike">
                          <a:effectLst/>
                        </a:rPr>
                        <a:t>月</a:t>
                      </a:r>
                      <a:r>
                        <a:rPr lang="en-US" altLang="zh-CN" sz="2000" u="none" strike="noStrike">
                          <a:effectLst/>
                        </a:rPr>
                        <a:t>26</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2000" u="none" strike="noStrike">
                          <a:effectLst/>
                        </a:rPr>
                        <a:t>N/A</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2000" u="none" strike="noStrike">
                          <a:effectLst/>
                        </a:rPr>
                        <a:t>N/A</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54347">
                <a:tc>
                  <a:txBody>
                    <a:bodyPr/>
                    <a:lstStyle/>
                    <a:p>
                      <a:pPr algn="l" fontAlgn="ctr"/>
                      <a:r>
                        <a:rPr lang="en-US" sz="2000" u="none" strike="noStrike">
                          <a:effectLst/>
                        </a:rPr>
                        <a:t>Europa</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3.3</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2007</a:t>
                      </a:r>
                      <a:r>
                        <a:rPr lang="zh-CN" altLang="en-US" sz="2000" u="none" strike="noStrike">
                          <a:effectLst/>
                        </a:rPr>
                        <a:t>年</a:t>
                      </a:r>
                      <a:r>
                        <a:rPr lang="en-US" altLang="zh-CN" sz="2000" u="none" strike="noStrike">
                          <a:effectLst/>
                        </a:rPr>
                        <a:t>6</a:t>
                      </a:r>
                      <a:r>
                        <a:rPr lang="zh-CN" altLang="en-US" sz="2000" u="none" strike="noStrike">
                          <a:effectLst/>
                        </a:rPr>
                        <a:t>月</a:t>
                      </a:r>
                      <a:r>
                        <a:rPr lang="en-US" altLang="zh-CN" sz="2000" u="none" strike="noStrike">
                          <a:effectLst/>
                        </a:rPr>
                        <a:t>27</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2007</a:t>
                      </a:r>
                      <a:r>
                        <a:rPr lang="zh-CN" altLang="en-US" sz="2000" u="none" strike="noStrike">
                          <a:effectLst/>
                        </a:rPr>
                        <a:t>年</a:t>
                      </a:r>
                      <a:r>
                        <a:rPr lang="en-US" altLang="zh-CN" sz="2000" u="none" strike="noStrike">
                          <a:effectLst/>
                        </a:rPr>
                        <a:t>9</a:t>
                      </a:r>
                      <a:r>
                        <a:rPr lang="zh-CN" altLang="en-US" sz="2000" u="none" strike="noStrike">
                          <a:effectLst/>
                        </a:rPr>
                        <a:t>月</a:t>
                      </a:r>
                      <a:r>
                        <a:rPr lang="en-US" altLang="zh-CN" sz="2000" u="none" strike="noStrike">
                          <a:effectLst/>
                        </a:rPr>
                        <a:t>28</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2008</a:t>
                      </a:r>
                      <a:r>
                        <a:rPr lang="zh-CN" altLang="en-US" sz="2000" u="none" strike="noStrike">
                          <a:effectLst/>
                        </a:rPr>
                        <a:t>年</a:t>
                      </a:r>
                      <a:r>
                        <a:rPr lang="en-US" altLang="zh-CN" sz="2000" u="none" strike="noStrike">
                          <a:effectLst/>
                        </a:rPr>
                        <a:t>2</a:t>
                      </a:r>
                      <a:r>
                        <a:rPr lang="zh-CN" altLang="en-US" sz="2000" u="none" strike="noStrike">
                          <a:effectLst/>
                        </a:rPr>
                        <a:t>月</a:t>
                      </a:r>
                      <a:r>
                        <a:rPr lang="en-US" altLang="zh-CN" sz="2000" u="none" strike="noStrike">
                          <a:effectLst/>
                        </a:rPr>
                        <a:t>29</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680852">
                <a:tc>
                  <a:txBody>
                    <a:bodyPr/>
                    <a:lstStyle/>
                    <a:p>
                      <a:pPr algn="l" fontAlgn="ctr"/>
                      <a:r>
                        <a:rPr lang="en-US" sz="2000" u="none" strike="noStrike">
                          <a:effectLst/>
                        </a:rPr>
                        <a:t>Ganymede</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3.4</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2008</a:t>
                      </a:r>
                      <a:r>
                        <a:rPr lang="zh-CN" altLang="en-US" sz="2000" u="none" strike="noStrike">
                          <a:effectLst/>
                        </a:rPr>
                        <a:t>年</a:t>
                      </a:r>
                      <a:r>
                        <a:rPr lang="en-US" altLang="zh-CN" sz="2000" u="none" strike="noStrike">
                          <a:effectLst/>
                        </a:rPr>
                        <a:t>6</a:t>
                      </a:r>
                      <a:r>
                        <a:rPr lang="zh-CN" altLang="en-US" sz="2000" u="none" strike="noStrike">
                          <a:effectLst/>
                        </a:rPr>
                        <a:t>月</a:t>
                      </a:r>
                      <a:r>
                        <a:rPr lang="en-US" altLang="zh-CN" sz="2000" u="none" strike="noStrike">
                          <a:effectLst/>
                        </a:rPr>
                        <a:t>25</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2008</a:t>
                      </a:r>
                      <a:r>
                        <a:rPr lang="zh-CN" altLang="en-US" sz="2000" u="none" strike="noStrike">
                          <a:effectLst/>
                        </a:rPr>
                        <a:t>年</a:t>
                      </a:r>
                      <a:r>
                        <a:rPr lang="en-US" altLang="zh-CN" sz="2000" u="none" strike="noStrike">
                          <a:effectLst/>
                        </a:rPr>
                        <a:t>9</a:t>
                      </a:r>
                      <a:r>
                        <a:rPr lang="zh-CN" altLang="en-US" sz="2000" u="none" strike="noStrike">
                          <a:effectLst/>
                        </a:rPr>
                        <a:t>月</a:t>
                      </a:r>
                      <a:r>
                        <a:rPr lang="en-US" altLang="zh-CN" sz="2000" u="none" strike="noStrike">
                          <a:effectLst/>
                        </a:rPr>
                        <a:t>24</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2009</a:t>
                      </a:r>
                      <a:r>
                        <a:rPr lang="zh-CN" altLang="en-US" sz="2000" u="none" strike="noStrike">
                          <a:effectLst/>
                        </a:rPr>
                        <a:t>年</a:t>
                      </a:r>
                      <a:r>
                        <a:rPr lang="en-US" altLang="zh-CN" sz="2000" u="none" strike="noStrike">
                          <a:effectLst/>
                        </a:rPr>
                        <a:t>2</a:t>
                      </a:r>
                      <a:r>
                        <a:rPr lang="zh-CN" altLang="en-US" sz="2000" u="none" strike="noStrike">
                          <a:effectLst/>
                        </a:rPr>
                        <a:t>月</a:t>
                      </a:r>
                      <a:r>
                        <a:rPr lang="en-US" altLang="zh-CN" sz="2000" u="none" strike="noStrike">
                          <a:effectLst/>
                        </a:rPr>
                        <a:t>25</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54347">
                <a:tc>
                  <a:txBody>
                    <a:bodyPr/>
                    <a:lstStyle/>
                    <a:p>
                      <a:pPr algn="l" fontAlgn="ctr"/>
                      <a:r>
                        <a:rPr lang="en-US" sz="2000" u="none" strike="noStrike">
                          <a:effectLst/>
                        </a:rPr>
                        <a:t>Galileo</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3.5</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2009</a:t>
                      </a:r>
                      <a:r>
                        <a:rPr lang="zh-CN" altLang="en-US" sz="2000" u="none" strike="noStrike">
                          <a:effectLst/>
                        </a:rPr>
                        <a:t>年</a:t>
                      </a:r>
                      <a:r>
                        <a:rPr lang="en-US" altLang="zh-CN" sz="2000" u="none" strike="noStrike">
                          <a:effectLst/>
                        </a:rPr>
                        <a:t>6</a:t>
                      </a:r>
                      <a:r>
                        <a:rPr lang="zh-CN" altLang="en-US" sz="2000" u="none" strike="noStrike">
                          <a:effectLst/>
                        </a:rPr>
                        <a:t>月</a:t>
                      </a:r>
                      <a:r>
                        <a:rPr lang="en-US" altLang="zh-CN" sz="2000" u="none" strike="noStrike">
                          <a:effectLst/>
                        </a:rPr>
                        <a:t>24</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2009</a:t>
                      </a:r>
                      <a:r>
                        <a:rPr lang="zh-CN" altLang="en-US" sz="2000" u="none" strike="noStrike">
                          <a:effectLst/>
                        </a:rPr>
                        <a:t>年</a:t>
                      </a:r>
                      <a:r>
                        <a:rPr lang="en-US" altLang="zh-CN" sz="2000" u="none" strike="noStrike">
                          <a:effectLst/>
                        </a:rPr>
                        <a:t>9</a:t>
                      </a:r>
                      <a:r>
                        <a:rPr lang="zh-CN" altLang="en-US" sz="2000" u="none" strike="noStrike">
                          <a:effectLst/>
                        </a:rPr>
                        <a:t>月</a:t>
                      </a:r>
                      <a:r>
                        <a:rPr lang="en-US" altLang="zh-CN" sz="2000" u="none" strike="noStrike">
                          <a:effectLst/>
                        </a:rPr>
                        <a:t>25</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2010</a:t>
                      </a:r>
                      <a:r>
                        <a:rPr lang="zh-CN" altLang="en-US" sz="2000" u="none" strike="noStrike">
                          <a:effectLst/>
                        </a:rPr>
                        <a:t>年</a:t>
                      </a:r>
                      <a:r>
                        <a:rPr lang="en-US" altLang="zh-CN" sz="2000" u="none" strike="noStrike">
                          <a:effectLst/>
                        </a:rPr>
                        <a:t>2</a:t>
                      </a:r>
                      <a:r>
                        <a:rPr lang="zh-CN" altLang="en-US" sz="2000" u="none" strike="noStrike">
                          <a:effectLst/>
                        </a:rPr>
                        <a:t>月</a:t>
                      </a:r>
                      <a:r>
                        <a:rPr lang="en-US" altLang="zh-CN" sz="2000" u="none" strike="noStrike">
                          <a:effectLst/>
                        </a:rPr>
                        <a:t>26</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54347">
                <a:tc>
                  <a:txBody>
                    <a:bodyPr/>
                    <a:lstStyle/>
                    <a:p>
                      <a:pPr algn="l" fontAlgn="ctr"/>
                      <a:r>
                        <a:rPr lang="en-US" sz="2000" u="none" strike="noStrike">
                          <a:effectLst/>
                        </a:rPr>
                        <a:t>Helios</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3.6</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2010</a:t>
                      </a:r>
                      <a:r>
                        <a:rPr lang="zh-CN" altLang="en-US" sz="2000" u="none" strike="noStrike">
                          <a:effectLst/>
                        </a:rPr>
                        <a:t>年</a:t>
                      </a:r>
                      <a:r>
                        <a:rPr lang="en-US" altLang="zh-CN" sz="2000" u="none" strike="noStrike">
                          <a:effectLst/>
                        </a:rPr>
                        <a:t>6</a:t>
                      </a:r>
                      <a:r>
                        <a:rPr lang="zh-CN" altLang="en-US" sz="2000" u="none" strike="noStrike">
                          <a:effectLst/>
                        </a:rPr>
                        <a:t>月</a:t>
                      </a:r>
                      <a:r>
                        <a:rPr lang="en-US" altLang="zh-CN" sz="2000" u="none" strike="noStrike">
                          <a:effectLst/>
                        </a:rPr>
                        <a:t>23</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2010</a:t>
                      </a:r>
                      <a:r>
                        <a:rPr lang="zh-CN" altLang="en-US" sz="2000" u="none" strike="noStrike">
                          <a:effectLst/>
                        </a:rPr>
                        <a:t>年</a:t>
                      </a:r>
                      <a:r>
                        <a:rPr lang="en-US" altLang="zh-CN" sz="2000" u="none" strike="noStrike">
                          <a:effectLst/>
                        </a:rPr>
                        <a:t>9</a:t>
                      </a:r>
                      <a:r>
                        <a:rPr lang="zh-CN" altLang="en-US" sz="2000" u="none" strike="noStrike">
                          <a:effectLst/>
                        </a:rPr>
                        <a:t>月</a:t>
                      </a:r>
                      <a:r>
                        <a:rPr lang="en-US" altLang="zh-CN" sz="2000" u="none" strike="noStrike">
                          <a:effectLst/>
                        </a:rPr>
                        <a:t>24</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2011</a:t>
                      </a:r>
                      <a:r>
                        <a:rPr lang="zh-CN" altLang="en-US" sz="2000" u="none" strike="noStrike">
                          <a:effectLst/>
                        </a:rPr>
                        <a:t>年</a:t>
                      </a:r>
                      <a:r>
                        <a:rPr lang="en-US" altLang="zh-CN" sz="2000" u="none" strike="noStrike">
                          <a:effectLst/>
                        </a:rPr>
                        <a:t>2</a:t>
                      </a:r>
                      <a:r>
                        <a:rPr lang="zh-CN" altLang="en-US" sz="2000" u="none" strike="noStrike">
                          <a:effectLst/>
                        </a:rPr>
                        <a:t>月</a:t>
                      </a:r>
                      <a:r>
                        <a:rPr lang="en-US" altLang="zh-CN" sz="2000" u="none" strike="noStrike">
                          <a:effectLst/>
                        </a:rPr>
                        <a:t>25</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54347">
                <a:tc>
                  <a:txBody>
                    <a:bodyPr/>
                    <a:lstStyle/>
                    <a:p>
                      <a:pPr algn="l" fontAlgn="ctr"/>
                      <a:r>
                        <a:rPr lang="en-US" sz="2000" u="none" strike="noStrike">
                          <a:effectLst/>
                        </a:rPr>
                        <a:t>Indigo</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3.7</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2011</a:t>
                      </a:r>
                      <a:r>
                        <a:rPr lang="zh-CN" altLang="en-US" sz="2000" u="none" strike="noStrike">
                          <a:effectLst/>
                        </a:rPr>
                        <a:t>年</a:t>
                      </a:r>
                      <a:r>
                        <a:rPr lang="en-US" altLang="zh-CN" sz="2000" u="none" strike="noStrike">
                          <a:effectLst/>
                        </a:rPr>
                        <a:t>6</a:t>
                      </a:r>
                      <a:r>
                        <a:rPr lang="zh-CN" altLang="en-US" sz="2000" u="none" strike="noStrike">
                          <a:effectLst/>
                        </a:rPr>
                        <a:t>月</a:t>
                      </a:r>
                      <a:r>
                        <a:rPr lang="en-US" altLang="zh-CN" sz="2000" u="none" strike="noStrike">
                          <a:effectLst/>
                        </a:rPr>
                        <a:t>22</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2011</a:t>
                      </a:r>
                      <a:r>
                        <a:rPr lang="zh-CN" altLang="en-US" sz="2000" u="none" strike="noStrike">
                          <a:effectLst/>
                        </a:rPr>
                        <a:t>年</a:t>
                      </a:r>
                      <a:r>
                        <a:rPr lang="en-US" altLang="zh-CN" sz="2000" u="none" strike="noStrike">
                          <a:effectLst/>
                        </a:rPr>
                        <a:t>9</a:t>
                      </a:r>
                      <a:r>
                        <a:rPr lang="zh-CN" altLang="en-US" sz="2000" u="none" strike="noStrike">
                          <a:effectLst/>
                        </a:rPr>
                        <a:t>月</a:t>
                      </a:r>
                      <a:r>
                        <a:rPr lang="en-US" altLang="zh-CN" sz="2000" u="none" strike="noStrike">
                          <a:effectLst/>
                        </a:rPr>
                        <a:t>23</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2012</a:t>
                      </a:r>
                      <a:r>
                        <a:rPr lang="zh-CN" altLang="en-US" sz="2000" u="none" strike="noStrike">
                          <a:effectLst/>
                        </a:rPr>
                        <a:t>年</a:t>
                      </a:r>
                      <a:r>
                        <a:rPr lang="en-US" altLang="zh-CN" sz="2000" u="none" strike="noStrike">
                          <a:effectLst/>
                        </a:rPr>
                        <a:t>2</a:t>
                      </a:r>
                      <a:r>
                        <a:rPr lang="zh-CN" altLang="en-US" sz="2000" u="none" strike="noStrike">
                          <a:effectLst/>
                        </a:rPr>
                        <a:t>月</a:t>
                      </a:r>
                      <a:r>
                        <a:rPr lang="en-US" altLang="zh-CN" sz="2000" u="none" strike="noStrike">
                          <a:effectLst/>
                        </a:rPr>
                        <a:t>24</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54347">
                <a:tc>
                  <a:txBody>
                    <a:bodyPr/>
                    <a:lstStyle/>
                    <a:p>
                      <a:pPr algn="l" fontAlgn="ctr"/>
                      <a:r>
                        <a:rPr lang="en-US" sz="2000" u="none" strike="noStrike">
                          <a:effectLst/>
                        </a:rPr>
                        <a:t>Juno</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altLang="zh-CN" sz="2000" u="none" strike="noStrike">
                          <a:effectLst/>
                        </a:rPr>
                        <a:t>3.8</a:t>
                      </a:r>
                      <a:r>
                        <a:rPr lang="zh-CN" altLang="en-US" sz="2000" u="none" strike="noStrike">
                          <a:effectLst/>
                        </a:rPr>
                        <a:t>及</a:t>
                      </a:r>
                      <a:r>
                        <a:rPr lang="en-US" altLang="zh-CN" sz="2000" u="none" strike="noStrike">
                          <a:effectLst/>
                        </a:rPr>
                        <a:t>4.2</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2012</a:t>
                      </a:r>
                      <a:r>
                        <a:rPr lang="zh-CN" altLang="en-US" sz="2000" u="none" strike="noStrike">
                          <a:effectLst/>
                        </a:rPr>
                        <a:t>年</a:t>
                      </a:r>
                      <a:r>
                        <a:rPr lang="en-US" altLang="zh-CN" sz="2000" u="none" strike="noStrike">
                          <a:effectLst/>
                        </a:rPr>
                        <a:t>6</a:t>
                      </a:r>
                      <a:r>
                        <a:rPr lang="zh-CN" altLang="en-US" sz="2000" u="none" strike="noStrike">
                          <a:effectLst/>
                        </a:rPr>
                        <a:t>月</a:t>
                      </a:r>
                      <a:r>
                        <a:rPr lang="en-US" altLang="zh-CN" sz="2000" u="none" strike="noStrike">
                          <a:effectLst/>
                        </a:rPr>
                        <a:t>27</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2012</a:t>
                      </a:r>
                      <a:r>
                        <a:rPr lang="zh-CN" altLang="en-US" sz="2000" u="none" strike="noStrike">
                          <a:effectLst/>
                        </a:rPr>
                        <a:t>年</a:t>
                      </a:r>
                      <a:r>
                        <a:rPr lang="en-US" altLang="zh-CN" sz="2000" u="none" strike="noStrike">
                          <a:effectLst/>
                        </a:rPr>
                        <a:t>9</a:t>
                      </a:r>
                      <a:r>
                        <a:rPr lang="zh-CN" altLang="en-US" sz="2000" u="none" strike="noStrike">
                          <a:effectLst/>
                        </a:rPr>
                        <a:t>月</a:t>
                      </a:r>
                      <a:r>
                        <a:rPr lang="en-US" altLang="zh-CN" sz="2000" u="none" strike="noStrike">
                          <a:effectLst/>
                        </a:rPr>
                        <a:t>28</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2013</a:t>
                      </a:r>
                      <a:r>
                        <a:rPr lang="zh-CN" altLang="en-US" sz="2000" u="none" strike="noStrike">
                          <a:effectLst/>
                        </a:rPr>
                        <a:t>年</a:t>
                      </a:r>
                      <a:r>
                        <a:rPr lang="en-US" altLang="zh-CN" sz="2000" u="none" strike="noStrike">
                          <a:effectLst/>
                        </a:rPr>
                        <a:t>3</a:t>
                      </a:r>
                      <a:r>
                        <a:rPr lang="zh-CN" altLang="en-US" sz="2000" u="none" strike="noStrike">
                          <a:effectLst/>
                        </a:rPr>
                        <a:t>月</a:t>
                      </a:r>
                      <a:r>
                        <a:rPr lang="en-US" altLang="zh-CN" sz="2000" u="none" strike="noStrike">
                          <a:effectLst/>
                        </a:rPr>
                        <a:t>1</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54347">
                <a:tc>
                  <a:txBody>
                    <a:bodyPr/>
                    <a:lstStyle/>
                    <a:p>
                      <a:pPr algn="l" fontAlgn="ctr"/>
                      <a:r>
                        <a:rPr lang="en-US" sz="2000" u="none" strike="noStrike">
                          <a:effectLst/>
                        </a:rPr>
                        <a:t>Kepler</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4.3</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2013</a:t>
                      </a:r>
                      <a:r>
                        <a:rPr lang="zh-CN" altLang="en-US" sz="2000" u="none" strike="noStrike">
                          <a:effectLst/>
                        </a:rPr>
                        <a:t>年</a:t>
                      </a:r>
                      <a:r>
                        <a:rPr lang="en-US" altLang="zh-CN" sz="2000" u="none" strike="noStrike">
                          <a:effectLst/>
                        </a:rPr>
                        <a:t>6</a:t>
                      </a:r>
                      <a:r>
                        <a:rPr lang="zh-CN" altLang="en-US" sz="2000" u="none" strike="noStrike">
                          <a:effectLst/>
                        </a:rPr>
                        <a:t>月</a:t>
                      </a:r>
                      <a:r>
                        <a:rPr lang="en-US" altLang="zh-CN" sz="2000" u="none" strike="noStrike">
                          <a:effectLst/>
                        </a:rPr>
                        <a:t>26</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2013</a:t>
                      </a:r>
                      <a:r>
                        <a:rPr lang="zh-CN" altLang="en-US" sz="2000" u="none" strike="noStrike">
                          <a:effectLst/>
                        </a:rPr>
                        <a:t>年</a:t>
                      </a:r>
                      <a:r>
                        <a:rPr lang="en-US" altLang="zh-CN" sz="2000" u="none" strike="noStrike">
                          <a:effectLst/>
                        </a:rPr>
                        <a:t>9</a:t>
                      </a:r>
                      <a:r>
                        <a:rPr lang="zh-CN" altLang="en-US" sz="2000" u="none" strike="noStrike">
                          <a:effectLst/>
                        </a:rPr>
                        <a:t>月</a:t>
                      </a:r>
                      <a:r>
                        <a:rPr lang="en-US" altLang="zh-CN" sz="2000" u="none" strike="noStrike">
                          <a:effectLst/>
                        </a:rPr>
                        <a:t>27</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2014</a:t>
                      </a:r>
                      <a:r>
                        <a:rPr lang="zh-CN" altLang="en-US" sz="2000" u="none" strike="noStrike">
                          <a:effectLst/>
                        </a:rPr>
                        <a:t>年</a:t>
                      </a:r>
                      <a:r>
                        <a:rPr lang="en-US" altLang="zh-CN" sz="2000" u="none" strike="noStrike">
                          <a:effectLst/>
                        </a:rPr>
                        <a:t>2</a:t>
                      </a:r>
                      <a:r>
                        <a:rPr lang="zh-CN" altLang="en-US" sz="2000" u="none" strike="noStrike">
                          <a:effectLst/>
                        </a:rPr>
                        <a:t>月</a:t>
                      </a:r>
                      <a:r>
                        <a:rPr lang="en-US" altLang="zh-CN" sz="2000" u="none" strike="noStrike">
                          <a:effectLst/>
                        </a:rPr>
                        <a:t>28</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54347">
                <a:tc>
                  <a:txBody>
                    <a:bodyPr/>
                    <a:lstStyle/>
                    <a:p>
                      <a:pPr algn="l" fontAlgn="ctr"/>
                      <a:r>
                        <a:rPr lang="en-US" sz="2000" u="none" strike="noStrike">
                          <a:effectLst/>
                        </a:rPr>
                        <a:t>Luna</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4.4</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2014</a:t>
                      </a:r>
                      <a:r>
                        <a:rPr lang="zh-CN" altLang="en-US" sz="2000" u="none" strike="noStrike">
                          <a:effectLst/>
                        </a:rPr>
                        <a:t>年</a:t>
                      </a:r>
                      <a:r>
                        <a:rPr lang="en-US" altLang="zh-CN" sz="2000" u="none" strike="noStrike">
                          <a:effectLst/>
                        </a:rPr>
                        <a:t>6</a:t>
                      </a:r>
                      <a:r>
                        <a:rPr lang="zh-CN" altLang="en-US" sz="2000" u="none" strike="noStrike">
                          <a:effectLst/>
                        </a:rPr>
                        <a:t>月</a:t>
                      </a:r>
                      <a:r>
                        <a:rPr lang="en-US" altLang="zh-CN" sz="2000" u="none" strike="noStrike">
                          <a:effectLst/>
                        </a:rPr>
                        <a:t>25</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2014</a:t>
                      </a:r>
                      <a:r>
                        <a:rPr lang="zh-CN" altLang="en-US" sz="2000" u="none" strike="noStrike">
                          <a:effectLst/>
                        </a:rPr>
                        <a:t>年</a:t>
                      </a:r>
                      <a:r>
                        <a:rPr lang="en-US" altLang="zh-CN" sz="2000" u="none" strike="noStrike">
                          <a:effectLst/>
                        </a:rPr>
                        <a:t>9</a:t>
                      </a:r>
                      <a:r>
                        <a:rPr lang="zh-CN" altLang="en-US" sz="2000" u="none" strike="noStrike">
                          <a:effectLst/>
                        </a:rPr>
                        <a:t>月</a:t>
                      </a:r>
                      <a:r>
                        <a:rPr lang="en-US" altLang="zh-CN" sz="2000" u="none" strike="noStrike">
                          <a:effectLst/>
                        </a:rPr>
                        <a:t>25</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2015</a:t>
                      </a:r>
                      <a:r>
                        <a:rPr lang="zh-CN" altLang="en-US" sz="2000" u="none" strike="noStrike">
                          <a:effectLst/>
                        </a:rPr>
                        <a:t>年</a:t>
                      </a:r>
                      <a:r>
                        <a:rPr lang="en-US" altLang="zh-CN" sz="2000" u="none" strike="noStrike">
                          <a:effectLst/>
                        </a:rPr>
                        <a:t>2</a:t>
                      </a:r>
                      <a:r>
                        <a:rPr lang="zh-CN" altLang="en-US" sz="2000" u="none" strike="noStrike">
                          <a:effectLst/>
                        </a:rPr>
                        <a:t>月</a:t>
                      </a:r>
                      <a:r>
                        <a:rPr lang="en-US" altLang="zh-CN" sz="2000" u="none" strike="noStrike">
                          <a:effectLst/>
                        </a:rPr>
                        <a:t>27</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r>
              <a:tr h="354347">
                <a:tc>
                  <a:txBody>
                    <a:bodyPr/>
                    <a:lstStyle/>
                    <a:p>
                      <a:pPr algn="l" fontAlgn="ctr"/>
                      <a:r>
                        <a:rPr lang="en-US" sz="2000" u="none" strike="noStrike">
                          <a:effectLst/>
                        </a:rPr>
                        <a:t>Mars</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4.5</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r" fontAlgn="ctr"/>
                      <a:r>
                        <a:rPr lang="en-US" altLang="zh-CN" sz="2000" u="none" strike="noStrike">
                          <a:effectLst/>
                        </a:rPr>
                        <a:t>2015</a:t>
                      </a:r>
                      <a:r>
                        <a:rPr lang="zh-CN" altLang="en-US" sz="2000" u="none" strike="noStrike">
                          <a:effectLst/>
                        </a:rPr>
                        <a:t>年</a:t>
                      </a:r>
                      <a:r>
                        <a:rPr lang="en-US" altLang="zh-CN" sz="2000" u="none" strike="noStrike">
                          <a:effectLst/>
                        </a:rPr>
                        <a:t>6</a:t>
                      </a:r>
                      <a:r>
                        <a:rPr lang="zh-CN" altLang="en-US" sz="2000" u="none" strike="noStrike">
                          <a:effectLst/>
                        </a:rPr>
                        <a:t>月</a:t>
                      </a:r>
                      <a:r>
                        <a:rPr lang="en-US" altLang="zh-CN" sz="2000" u="none" strike="noStrike">
                          <a:effectLst/>
                        </a:rPr>
                        <a:t>25</a:t>
                      </a:r>
                      <a:r>
                        <a:rPr lang="zh-CN" altLang="en-US" sz="2000" u="none" strike="noStrike">
                          <a:effectLst/>
                        </a:rPr>
                        <a:t>日</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2000" u="none" strike="noStrike">
                          <a:effectLst/>
                        </a:rPr>
                        <a:t>N/A</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6350" marR="6350" marT="6350" marB="0" anchor="ctr"/>
                </a:tc>
                <a:tc>
                  <a:txBody>
                    <a:bodyPr/>
                    <a:lstStyle/>
                    <a:p>
                      <a:pPr algn="l" fontAlgn="ctr"/>
                      <a:r>
                        <a:rPr lang="en-US" sz="2000" u="none" strike="noStrike" dirty="0">
                          <a:effectLst/>
                        </a:rPr>
                        <a:t>N/A</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6350" marR="6350" marT="6350" marB="0" anchor="ctr"/>
                </a:tc>
              </a:tr>
            </a:tbl>
          </a:graphicData>
        </a:graphic>
      </p:graphicFrame>
      <p:sp>
        <p:nvSpPr>
          <p:cNvPr id="3" name="灯片编号占位符 2"/>
          <p:cNvSpPr>
            <a:spLocks noGrp="1"/>
          </p:cNvSpPr>
          <p:nvPr>
            <p:ph type="sldNum" sz="quarter" idx="10"/>
          </p:nvPr>
        </p:nvSpPr>
        <p:spPr/>
        <p:txBody>
          <a:bodyPr/>
          <a:lstStyle/>
          <a:p>
            <a:pPr>
              <a:defRPr/>
            </a:pPr>
            <a:fld id="{0DD33755-9667-46BD-8FAD-9D30F31B4A11}" type="slidenum">
              <a:rPr lang="en-US" altLang="zh-CN"/>
              <a:pPr>
                <a:defRPr/>
              </a:pPr>
              <a:t>59</a:t>
            </a:fld>
            <a:endParaRPr lang="en-US" altLang="zh-CN"/>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pPr>
              <a:defRPr/>
            </a:pPr>
            <a:r>
              <a:t>能力要求</a:t>
            </a:r>
          </a:p>
        </p:txBody>
      </p:sp>
      <p:sp>
        <p:nvSpPr>
          <p:cNvPr id="13315" name="内容占位符 2"/>
          <p:cNvSpPr>
            <a:spLocks noGrp="1"/>
          </p:cNvSpPr>
          <p:nvPr>
            <p:ph idx="1"/>
          </p:nvPr>
        </p:nvSpPr>
        <p:spPr/>
        <p:txBody>
          <a:bodyPr/>
          <a:lstStyle/>
          <a:p>
            <a:r>
              <a:rPr lang="zh-CN" altLang="en-US" smtClean="0"/>
              <a:t>熟练开发工具</a:t>
            </a:r>
          </a:p>
          <a:p>
            <a:r>
              <a:rPr lang="zh-CN" altLang="en-US" smtClean="0"/>
              <a:t>熟知数据库</a:t>
            </a:r>
          </a:p>
          <a:p>
            <a:r>
              <a:rPr lang="zh-CN" altLang="en-US" smtClean="0"/>
              <a:t>了解操作系统</a:t>
            </a:r>
          </a:p>
          <a:p>
            <a:r>
              <a:rPr lang="zh-CN" altLang="en-US" smtClean="0"/>
              <a:t>理解软件工程</a:t>
            </a:r>
          </a:p>
          <a:p>
            <a:r>
              <a:rPr lang="zh-CN" altLang="en-US" smtClean="0"/>
              <a:t>需求理解能力</a:t>
            </a:r>
          </a:p>
          <a:p>
            <a:r>
              <a:rPr lang="zh-CN" altLang="en-US" smtClean="0"/>
              <a:t>模块化思维能力</a:t>
            </a:r>
          </a:p>
        </p:txBody>
      </p:sp>
      <p:sp>
        <p:nvSpPr>
          <p:cNvPr id="3" name="灯片编号占位符 2"/>
          <p:cNvSpPr>
            <a:spLocks noGrp="1"/>
          </p:cNvSpPr>
          <p:nvPr>
            <p:ph type="sldNum" sz="quarter" idx="10"/>
          </p:nvPr>
        </p:nvSpPr>
        <p:spPr/>
        <p:txBody>
          <a:bodyPr/>
          <a:lstStyle/>
          <a:p>
            <a:pPr>
              <a:defRPr/>
            </a:pPr>
            <a:fld id="{3ED7CA80-E68A-41A2-BAB4-9C119FB20D40}" type="slidenum">
              <a:rPr lang="en-US" altLang="zh-CN"/>
              <a:pPr>
                <a:defRPr/>
              </a:pPr>
              <a:t>6</a:t>
            </a:fld>
            <a:endParaRPr lang="en-US" altLang="zh-CN"/>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pPr>
              <a:defRPr/>
            </a:pPr>
            <a:r>
              <a:rPr lang="en-US" altLang="zh-CN" smtClean="0"/>
              <a:t>Eclipse </a:t>
            </a:r>
            <a:r>
              <a:rPr smtClean="0"/>
              <a:t>的窗口介绍</a:t>
            </a:r>
          </a:p>
        </p:txBody>
      </p:sp>
      <p:pic>
        <p:nvPicPr>
          <p:cNvPr id="82947" name="内容占位符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57263" y="1600200"/>
            <a:ext cx="7227887" cy="4524375"/>
          </a:xfrm>
        </p:spPr>
      </p:pic>
      <p:sp>
        <p:nvSpPr>
          <p:cNvPr id="3" name="灯片编号占位符 2"/>
          <p:cNvSpPr>
            <a:spLocks noGrp="1"/>
          </p:cNvSpPr>
          <p:nvPr>
            <p:ph type="sldNum" sz="quarter" idx="10"/>
          </p:nvPr>
        </p:nvSpPr>
        <p:spPr/>
        <p:txBody>
          <a:bodyPr/>
          <a:lstStyle/>
          <a:p>
            <a:pPr>
              <a:defRPr/>
            </a:pPr>
            <a:fld id="{5091B7B2-9051-4CA5-989D-A10D024FFABC}" type="slidenum">
              <a:rPr lang="en-US" altLang="zh-CN"/>
              <a:pPr>
                <a:defRPr/>
              </a:pPr>
              <a:t>60</a:t>
            </a:fld>
            <a:endParaRPr lang="en-US" altLang="zh-CN"/>
          </a:p>
        </p:txBody>
      </p:sp>
    </p:spTree>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1"/>
          <p:cNvSpPr>
            <a:spLocks noGrp="1"/>
          </p:cNvSpPr>
          <p:nvPr>
            <p:ph idx="1"/>
          </p:nvPr>
        </p:nvSpPr>
        <p:spPr>
          <a:xfrm>
            <a:off x="755650" y="1412875"/>
            <a:ext cx="7993063" cy="4968875"/>
          </a:xfrm>
        </p:spPr>
        <p:txBody>
          <a:bodyPr/>
          <a:lstStyle/>
          <a:p>
            <a:pPr marL="0" indent="0">
              <a:buFont typeface="Wingdings" panose="05000000000000000000" pitchFamily="2" charset="2"/>
              <a:buNone/>
            </a:pPr>
            <a:r>
              <a:rPr lang="en-US" altLang="zh-CN" smtClean="0"/>
              <a:t>1.	</a:t>
            </a:r>
            <a:r>
              <a:rPr lang="zh-CN" altLang="en-US" smtClean="0"/>
              <a:t>填空题</a:t>
            </a:r>
            <a:endParaRPr lang="en-US" altLang="zh-CN" smtClean="0"/>
          </a:p>
          <a:p>
            <a:pPr marL="0" indent="0">
              <a:buFont typeface="Wingdings" panose="05000000000000000000" pitchFamily="2" charset="2"/>
              <a:buNone/>
            </a:pPr>
            <a:endParaRPr lang="zh-CN" altLang="en-US" sz="2400" smtClean="0"/>
          </a:p>
          <a:p>
            <a:pPr marL="0" indent="0">
              <a:buFont typeface="Wingdings" panose="05000000000000000000" pitchFamily="2" charset="2"/>
              <a:buNone/>
            </a:pPr>
            <a:r>
              <a:rPr lang="en-US" altLang="zh-CN" sz="2400" smtClean="0"/>
              <a:t>(1)	</a:t>
            </a:r>
            <a:r>
              <a:rPr lang="zh-CN" altLang="en-US" sz="2400" smtClean="0"/>
              <a:t>本章所讨论的三类编程语言包括机器语言、</a:t>
            </a:r>
            <a:r>
              <a:rPr lang="en-US" altLang="zh-CN" sz="2400" smtClean="0"/>
              <a:t>__________ </a:t>
            </a:r>
            <a:r>
              <a:rPr lang="zh-CN" altLang="en-US" sz="2400" smtClean="0"/>
              <a:t>和</a:t>
            </a:r>
            <a:r>
              <a:rPr lang="en-US" altLang="zh-CN" sz="2400" smtClean="0"/>
              <a:t>____________</a:t>
            </a:r>
            <a:r>
              <a:rPr lang="zh-CN" altLang="en-US" sz="2400" smtClean="0"/>
              <a:t>。</a:t>
            </a:r>
          </a:p>
          <a:p>
            <a:pPr marL="0" indent="0">
              <a:buFont typeface="Wingdings" panose="05000000000000000000" pitchFamily="2" charset="2"/>
              <a:buNone/>
            </a:pPr>
            <a:r>
              <a:rPr lang="en-US" altLang="zh-CN" sz="2400" smtClean="0"/>
              <a:t>(2)	Visual Studio </a:t>
            </a:r>
            <a:r>
              <a:rPr lang="zh-CN" altLang="en-US" sz="2400" smtClean="0"/>
              <a:t>是开发</a:t>
            </a:r>
            <a:r>
              <a:rPr lang="en-US" altLang="zh-CN" sz="2400" smtClean="0"/>
              <a:t>C++</a:t>
            </a:r>
            <a:r>
              <a:rPr lang="zh-CN" altLang="en-US" sz="2400" smtClean="0"/>
              <a:t>、</a:t>
            </a:r>
            <a:r>
              <a:rPr lang="en-US" altLang="zh-CN" sz="2400" smtClean="0"/>
              <a:t>C#</a:t>
            </a:r>
            <a:r>
              <a:rPr lang="zh-CN" altLang="en-US" sz="2400" smtClean="0"/>
              <a:t>等程序的</a:t>
            </a:r>
            <a:r>
              <a:rPr lang="en-US" altLang="zh-CN" sz="2400" smtClean="0"/>
              <a:t>______________</a:t>
            </a:r>
            <a:r>
              <a:rPr lang="zh-CN" altLang="en-US" sz="2400" smtClean="0"/>
              <a:t>。</a:t>
            </a:r>
          </a:p>
          <a:p>
            <a:pPr marL="0" indent="0">
              <a:buFont typeface="Wingdings" panose="05000000000000000000" pitchFamily="2" charset="2"/>
              <a:buNone/>
            </a:pPr>
            <a:endParaRPr lang="zh-CN" altLang="en-US" sz="2400" smtClean="0"/>
          </a:p>
          <a:p>
            <a:pPr marL="0" indent="0">
              <a:buFont typeface="Wingdings" panose="05000000000000000000" pitchFamily="2" charset="2"/>
              <a:buNone/>
            </a:pPr>
            <a:endParaRPr lang="zh-CN" altLang="en-US" sz="2400" smtClean="0"/>
          </a:p>
        </p:txBody>
      </p:sp>
      <p:sp>
        <p:nvSpPr>
          <p:cNvPr id="77827" name="标题 2"/>
          <p:cNvSpPr>
            <a:spLocks noGrp="1"/>
          </p:cNvSpPr>
          <p:nvPr>
            <p:ph type="title"/>
          </p:nvPr>
        </p:nvSpPr>
        <p:spPr>
          <a:xfrm>
            <a:off x="755650" y="333375"/>
            <a:ext cx="7993063" cy="792163"/>
          </a:xfrm>
        </p:spPr>
        <p:txBody>
          <a:bodyPr/>
          <a:lstStyle/>
          <a:p>
            <a:pPr>
              <a:defRPr/>
            </a:pPr>
            <a:r>
              <a:rPr smtClean="0"/>
              <a:t>课堂习题</a:t>
            </a:r>
          </a:p>
        </p:txBody>
      </p:sp>
      <p:sp>
        <p:nvSpPr>
          <p:cNvPr id="4" name="文本框 3"/>
          <p:cNvSpPr txBox="1">
            <a:spLocks noChangeArrowheads="1"/>
          </p:cNvSpPr>
          <p:nvPr/>
        </p:nvSpPr>
        <p:spPr bwMode="auto">
          <a:xfrm>
            <a:off x="900113" y="2703513"/>
            <a:ext cx="1414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Courier New" panose="02070309020205020404" pitchFamily="49" charset="0"/>
              </a:rPr>
              <a:t>汇编语言</a:t>
            </a:r>
          </a:p>
        </p:txBody>
      </p:sp>
      <p:sp>
        <p:nvSpPr>
          <p:cNvPr id="9" name="文本框 8"/>
          <p:cNvSpPr txBox="1">
            <a:spLocks noChangeArrowheads="1"/>
          </p:cNvSpPr>
          <p:nvPr/>
        </p:nvSpPr>
        <p:spPr bwMode="auto">
          <a:xfrm>
            <a:off x="3059113" y="2706688"/>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Courier New" panose="02070309020205020404" pitchFamily="49" charset="0"/>
              </a:rPr>
              <a:t>高级语言</a:t>
            </a:r>
          </a:p>
        </p:txBody>
      </p:sp>
      <p:sp>
        <p:nvSpPr>
          <p:cNvPr id="10" name="文本框 9"/>
          <p:cNvSpPr txBox="1">
            <a:spLocks noChangeArrowheads="1"/>
          </p:cNvSpPr>
          <p:nvPr/>
        </p:nvSpPr>
        <p:spPr bwMode="auto">
          <a:xfrm>
            <a:off x="1027113" y="3481388"/>
            <a:ext cx="203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Courier New" panose="02070309020205020404" pitchFamily="49" charset="0"/>
              </a:rPr>
              <a:t>集成开发环境</a:t>
            </a:r>
          </a:p>
        </p:txBody>
      </p:sp>
      <p:sp>
        <p:nvSpPr>
          <p:cNvPr id="3" name="灯片编号占位符 2"/>
          <p:cNvSpPr>
            <a:spLocks noGrp="1"/>
          </p:cNvSpPr>
          <p:nvPr>
            <p:ph type="sldNum" sz="quarter" idx="10"/>
          </p:nvPr>
        </p:nvSpPr>
        <p:spPr/>
        <p:txBody>
          <a:bodyPr/>
          <a:lstStyle/>
          <a:p>
            <a:pPr>
              <a:defRPr/>
            </a:pPr>
            <a:fld id="{F03F5787-FF3E-4DCA-A22C-465DFE77EFF3}" type="slidenum">
              <a:rPr lang="en-US" altLang="zh-CN"/>
              <a:pPr>
                <a:defRPr/>
              </a:pPr>
              <a:t>61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514350" indent="-514350">
              <a:buFont typeface="Wingdings" panose="05000000000000000000" pitchFamily="2" charset="2"/>
              <a:buAutoNum type="arabicPeriod" startAt="2"/>
              <a:defRPr/>
            </a:pPr>
            <a:r>
              <a:rPr lang="zh-CN" altLang="en-US" dirty="0" smtClean="0"/>
              <a:t>判断正误</a:t>
            </a:r>
            <a:endParaRPr lang="en-US" altLang="zh-CN" dirty="0" smtClean="0"/>
          </a:p>
          <a:p>
            <a:pPr marL="514350" indent="-514350">
              <a:buFont typeface="Wingdings" panose="05000000000000000000" pitchFamily="2" charset="2"/>
              <a:buAutoNum type="arabicPeriod" startAt="2"/>
              <a:defRPr/>
            </a:pPr>
            <a:endParaRPr lang="en-US" altLang="zh-CN" dirty="0"/>
          </a:p>
          <a:p>
            <a:pPr marL="0" indent="0">
              <a:buFont typeface="Wingdings" panose="05000000000000000000" pitchFamily="2" charset="2"/>
              <a:buNone/>
              <a:defRPr/>
            </a:pPr>
            <a:r>
              <a:rPr lang="en-US" altLang="zh-CN" dirty="0" smtClean="0"/>
              <a:t>(1)	</a:t>
            </a:r>
            <a:r>
              <a:rPr lang="zh-CN" altLang="en-US" dirty="0" smtClean="0"/>
              <a:t>计算机</a:t>
            </a:r>
            <a:r>
              <a:rPr lang="zh-CN" altLang="en-US" dirty="0"/>
              <a:t>可以直接理解高级语言</a:t>
            </a:r>
            <a:r>
              <a:rPr lang="en-US" altLang="zh-CN" dirty="0" smtClean="0"/>
              <a:t>.</a:t>
            </a:r>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r>
              <a:rPr lang="en-US" altLang="zh-CN" dirty="0"/>
              <a:t>(2)	</a:t>
            </a:r>
            <a:r>
              <a:rPr lang="zh-CN" altLang="en-US" dirty="0"/>
              <a:t>编译后的程序比边解释边执行的程序的运行速度要快</a:t>
            </a:r>
            <a:r>
              <a:rPr lang="en-US" altLang="zh-CN" dirty="0"/>
              <a:t>.</a:t>
            </a:r>
          </a:p>
          <a:p>
            <a:pPr marL="0" indent="0">
              <a:buFont typeface="Wingdings" panose="05000000000000000000" pitchFamily="2" charset="2"/>
              <a:buNone/>
              <a:defRPr/>
            </a:pPr>
            <a:endParaRPr lang="en-US" altLang="zh-CN" dirty="0"/>
          </a:p>
        </p:txBody>
      </p:sp>
      <p:sp>
        <p:nvSpPr>
          <p:cNvPr id="79875" name="标题 2"/>
          <p:cNvSpPr>
            <a:spLocks noGrp="1"/>
          </p:cNvSpPr>
          <p:nvPr>
            <p:ph type="title"/>
          </p:nvPr>
        </p:nvSpPr>
        <p:spPr>
          <a:xfrm>
            <a:off x="755650" y="333375"/>
            <a:ext cx="7993063" cy="792163"/>
          </a:xfrm>
        </p:spPr>
        <p:txBody>
          <a:bodyPr/>
          <a:lstStyle/>
          <a:p>
            <a:pPr>
              <a:defRPr/>
            </a:pPr>
            <a:r>
              <a:rPr smtClean="0"/>
              <a:t>课堂习题</a:t>
            </a:r>
          </a:p>
        </p:txBody>
      </p:sp>
      <p:sp>
        <p:nvSpPr>
          <p:cNvPr id="9" name="文本框 8"/>
          <p:cNvSpPr txBox="1">
            <a:spLocks noChangeArrowheads="1"/>
          </p:cNvSpPr>
          <p:nvPr/>
        </p:nvSpPr>
        <p:spPr bwMode="auto">
          <a:xfrm>
            <a:off x="6732588" y="2492375"/>
            <a:ext cx="388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400">
                <a:solidFill>
                  <a:srgbClr val="FF0000"/>
                </a:solidFill>
                <a:cs typeface="Arial" panose="020B0604020202020204" pitchFamily="34" charset="0"/>
              </a:rPr>
              <a:t>X</a:t>
            </a:r>
            <a:endParaRPr lang="zh-CN" altLang="en-US" sz="2400">
              <a:solidFill>
                <a:srgbClr val="FF0000"/>
              </a:solidFill>
              <a:cs typeface="Arial" panose="020B0604020202020204" pitchFamily="34" charset="0"/>
            </a:endParaRPr>
          </a:p>
        </p:txBody>
      </p:sp>
      <p:sp>
        <p:nvSpPr>
          <p:cNvPr id="10" name="文本框 9"/>
          <p:cNvSpPr txBox="1">
            <a:spLocks noChangeArrowheads="1"/>
          </p:cNvSpPr>
          <p:nvPr/>
        </p:nvSpPr>
        <p:spPr bwMode="auto">
          <a:xfrm>
            <a:off x="2700338" y="4005263"/>
            <a:ext cx="35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400">
                <a:solidFill>
                  <a:srgbClr val="FF0000"/>
                </a:solidFill>
                <a:cs typeface="Arial" panose="020B0604020202020204" pitchFamily="34" charset="0"/>
              </a:rPr>
              <a:t>√</a:t>
            </a:r>
          </a:p>
        </p:txBody>
      </p:sp>
      <p:sp>
        <p:nvSpPr>
          <p:cNvPr id="4" name="灯片编号占位符 3"/>
          <p:cNvSpPr>
            <a:spLocks noGrp="1"/>
          </p:cNvSpPr>
          <p:nvPr>
            <p:ph type="sldNum" sz="quarter" idx="10"/>
          </p:nvPr>
        </p:nvSpPr>
        <p:spPr/>
        <p:txBody>
          <a:bodyPr/>
          <a:lstStyle/>
          <a:p>
            <a:pPr>
              <a:defRPr/>
            </a:pPr>
            <a:fld id="{C40432EE-2570-4796-B429-CE5E269BCE5B}" type="slidenum">
              <a:rPr lang="en-US" altLang="zh-CN"/>
              <a:pPr>
                <a:defRPr/>
              </a:pPr>
              <a:t>62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pPr>
              <a:defRPr/>
            </a:pPr>
            <a:r>
              <a:rPr smtClean="0"/>
              <a:t>课堂习题</a:t>
            </a:r>
          </a:p>
        </p:txBody>
      </p:sp>
      <p:sp>
        <p:nvSpPr>
          <p:cNvPr id="88067" name="内容占位符 2"/>
          <p:cNvSpPr>
            <a:spLocks noGrp="1"/>
          </p:cNvSpPr>
          <p:nvPr>
            <p:ph idx="1"/>
          </p:nvPr>
        </p:nvSpPr>
        <p:spPr/>
        <p:txBody>
          <a:bodyPr/>
          <a:lstStyle/>
          <a:p>
            <a:pPr marL="0" indent="0">
              <a:buFont typeface="Arial" panose="020B0604020202020204" pitchFamily="34" charset="0"/>
              <a:buNone/>
            </a:pPr>
            <a:r>
              <a:rPr lang="zh-CN" altLang="en-US" smtClean="0"/>
              <a:t>下列选项中，</a:t>
            </a:r>
            <a:r>
              <a:rPr lang="en-US" altLang="zh-CN" smtClean="0"/>
              <a:t>"</a:t>
            </a:r>
            <a:r>
              <a:rPr lang="zh-CN" altLang="en-US" smtClean="0"/>
              <a:t>面向机器的</a:t>
            </a:r>
            <a:r>
              <a:rPr lang="en-US" altLang="zh-CN" smtClean="0"/>
              <a:t>"</a:t>
            </a:r>
            <a:r>
              <a:rPr lang="zh-CN" altLang="en-US" smtClean="0"/>
              <a:t>的程序设计语言有</a:t>
            </a:r>
            <a:r>
              <a:rPr lang="en-US" altLang="zh-CN" smtClean="0"/>
              <a:t>_________</a:t>
            </a:r>
            <a:r>
              <a:rPr lang="zh-CN" altLang="en-US" smtClean="0"/>
              <a:t>。     </a:t>
            </a:r>
          </a:p>
          <a:p>
            <a:pPr marL="0" indent="0">
              <a:buFont typeface="Arial" panose="020B0604020202020204" pitchFamily="34" charset="0"/>
              <a:buNone/>
            </a:pPr>
            <a:r>
              <a:rPr lang="en-US" altLang="zh-CN" smtClean="0"/>
              <a:t>A</a:t>
            </a:r>
            <a:r>
              <a:rPr lang="zh-CN" altLang="en-US" smtClean="0"/>
              <a:t>．高级语言               </a:t>
            </a:r>
          </a:p>
          <a:p>
            <a:pPr marL="0" indent="0">
              <a:buFont typeface="Arial" panose="020B0604020202020204" pitchFamily="34" charset="0"/>
              <a:buNone/>
            </a:pPr>
            <a:r>
              <a:rPr lang="en-US" altLang="zh-CN" smtClean="0"/>
              <a:t>B</a:t>
            </a:r>
            <a:r>
              <a:rPr lang="zh-CN" altLang="en-US" smtClean="0"/>
              <a:t>．机器语言     </a:t>
            </a:r>
          </a:p>
          <a:p>
            <a:pPr marL="0" indent="0">
              <a:buFont typeface="Arial" panose="020B0604020202020204" pitchFamily="34" charset="0"/>
              <a:buNone/>
            </a:pPr>
            <a:r>
              <a:rPr lang="en-US" altLang="zh-CN" smtClean="0"/>
              <a:t>C</a:t>
            </a:r>
            <a:r>
              <a:rPr lang="zh-CN" altLang="en-US" smtClean="0"/>
              <a:t>．中级语言               </a:t>
            </a:r>
          </a:p>
          <a:p>
            <a:pPr marL="0" indent="0">
              <a:buFont typeface="Arial" panose="020B0604020202020204" pitchFamily="34" charset="0"/>
              <a:buNone/>
            </a:pPr>
            <a:r>
              <a:rPr lang="en-US" altLang="zh-CN" smtClean="0"/>
              <a:t>D</a:t>
            </a:r>
            <a:r>
              <a:rPr lang="zh-CN" altLang="en-US" smtClean="0"/>
              <a:t>．汇编语言 </a:t>
            </a:r>
          </a:p>
        </p:txBody>
      </p:sp>
      <p:sp>
        <p:nvSpPr>
          <p:cNvPr id="5" name="文本框 4"/>
          <p:cNvSpPr txBox="1">
            <a:spLocks noChangeArrowheads="1"/>
          </p:cNvSpPr>
          <p:nvPr/>
        </p:nvSpPr>
        <p:spPr bwMode="auto">
          <a:xfrm>
            <a:off x="3200400" y="5510213"/>
            <a:ext cx="2806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BD</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AFBAF809-C9F9-4421-AFE7-52CB86613F88}" type="slidenum">
              <a:rPr lang="en-US" altLang="zh-CN"/>
              <a:pPr>
                <a:defRPr/>
              </a:pPr>
              <a:t>63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pPr>
              <a:defRPr/>
            </a:pPr>
            <a:r>
              <a:rPr smtClean="0"/>
              <a:t>课堂习题</a:t>
            </a:r>
          </a:p>
        </p:txBody>
      </p:sp>
      <p:sp>
        <p:nvSpPr>
          <p:cNvPr id="89091" name="内容占位符 2"/>
          <p:cNvSpPr>
            <a:spLocks noGrp="1"/>
          </p:cNvSpPr>
          <p:nvPr>
            <p:ph idx="1"/>
          </p:nvPr>
        </p:nvSpPr>
        <p:spPr/>
        <p:txBody>
          <a:bodyPr/>
          <a:lstStyle/>
          <a:p>
            <a:pPr marL="0" indent="0">
              <a:buFont typeface="Arial" panose="020B0604020202020204" pitchFamily="34" charset="0"/>
              <a:buNone/>
            </a:pPr>
            <a:r>
              <a:rPr lang="zh-CN" altLang="en-US" smtClean="0"/>
              <a:t>下列程序设计语言中，属于解释语言的是</a:t>
            </a:r>
            <a:r>
              <a:rPr lang="en-US" altLang="zh-CN" smtClean="0"/>
              <a:t>_________</a:t>
            </a:r>
            <a:r>
              <a:rPr lang="zh-CN" altLang="en-US" smtClean="0"/>
              <a:t>。     </a:t>
            </a:r>
          </a:p>
          <a:p>
            <a:pPr marL="0" indent="0">
              <a:buFont typeface="Arial" panose="020B0604020202020204" pitchFamily="34" charset="0"/>
              <a:buNone/>
            </a:pPr>
            <a:r>
              <a:rPr lang="en-US" altLang="zh-CN" smtClean="0"/>
              <a:t>A</a:t>
            </a:r>
            <a:r>
              <a:rPr lang="zh-CN" altLang="en-US" smtClean="0"/>
              <a:t>．</a:t>
            </a:r>
            <a:r>
              <a:rPr lang="en-US" altLang="zh-CN" smtClean="0"/>
              <a:t>C                   </a:t>
            </a:r>
          </a:p>
          <a:p>
            <a:pPr marL="0" indent="0">
              <a:buFont typeface="Arial" panose="020B0604020202020204" pitchFamily="34" charset="0"/>
              <a:buNone/>
            </a:pPr>
            <a:r>
              <a:rPr lang="en-US" altLang="zh-CN" smtClean="0"/>
              <a:t>B</a:t>
            </a:r>
            <a:r>
              <a:rPr lang="zh-CN" altLang="en-US" smtClean="0"/>
              <a:t>．</a:t>
            </a:r>
            <a:r>
              <a:rPr lang="en-US" altLang="zh-CN" smtClean="0"/>
              <a:t>Delphi     </a:t>
            </a:r>
          </a:p>
          <a:p>
            <a:pPr marL="0" indent="0">
              <a:buFont typeface="Arial" panose="020B0604020202020204" pitchFamily="34" charset="0"/>
              <a:buNone/>
            </a:pPr>
            <a:r>
              <a:rPr lang="en-US" altLang="zh-CN" smtClean="0"/>
              <a:t>C</a:t>
            </a:r>
            <a:r>
              <a:rPr lang="zh-CN" altLang="en-US" smtClean="0"/>
              <a:t>．</a:t>
            </a:r>
            <a:r>
              <a:rPr lang="en-US" altLang="zh-CN" smtClean="0"/>
              <a:t>BASIC              </a:t>
            </a:r>
          </a:p>
          <a:p>
            <a:pPr marL="0" indent="0">
              <a:buFont typeface="Arial" panose="020B0604020202020204" pitchFamily="34" charset="0"/>
              <a:buNone/>
            </a:pPr>
            <a:r>
              <a:rPr lang="en-US" altLang="zh-CN" smtClean="0"/>
              <a:t>D</a:t>
            </a:r>
            <a:r>
              <a:rPr lang="zh-CN" altLang="en-US" smtClean="0"/>
              <a:t>．</a:t>
            </a:r>
            <a:r>
              <a:rPr lang="en-US" altLang="zh-CN" smtClean="0"/>
              <a:t>C# </a:t>
            </a:r>
          </a:p>
        </p:txBody>
      </p:sp>
      <p:sp>
        <p:nvSpPr>
          <p:cNvPr id="5" name="文本框 4"/>
          <p:cNvSpPr txBox="1">
            <a:spLocks noChangeArrowheads="1"/>
          </p:cNvSpPr>
          <p:nvPr/>
        </p:nvSpPr>
        <p:spPr bwMode="auto">
          <a:xfrm>
            <a:off x="3581400" y="5410200"/>
            <a:ext cx="2533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3200">
                <a:solidFill>
                  <a:srgbClr val="FF0000"/>
                </a:solidFill>
              </a:rPr>
              <a:t>参考答案：</a:t>
            </a:r>
            <a:r>
              <a:rPr lang="en-US" altLang="zh-CN" sz="3200">
                <a:solidFill>
                  <a:srgbClr val="FF0000"/>
                </a:solidFill>
              </a:rPr>
              <a:t>C</a:t>
            </a:r>
            <a:endParaRPr lang="zh-CN" altLang="en-US" sz="3200">
              <a:solidFill>
                <a:srgbClr val="FF0000"/>
              </a:solidFill>
            </a:endParaRPr>
          </a:p>
        </p:txBody>
      </p:sp>
      <p:sp>
        <p:nvSpPr>
          <p:cNvPr id="3" name="灯片编号占位符 2"/>
          <p:cNvSpPr>
            <a:spLocks noGrp="1"/>
          </p:cNvSpPr>
          <p:nvPr>
            <p:ph type="sldNum" sz="quarter" idx="10"/>
          </p:nvPr>
        </p:nvSpPr>
        <p:spPr/>
        <p:txBody>
          <a:bodyPr/>
          <a:lstStyle/>
          <a:p>
            <a:pPr>
              <a:defRPr/>
            </a:pPr>
            <a:fld id="{49F88B68-55EF-459D-AA38-C96170635394}" type="slidenum">
              <a:rPr lang="en-US" altLang="zh-CN"/>
              <a:pPr>
                <a:defRPr/>
              </a:pPr>
              <a:t>64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pPr algn="ctr">
              <a:defRPr/>
            </a:pPr>
            <a:r>
              <a:rPr sz="5000" dirty="0">
                <a:solidFill>
                  <a:srgbClr val="FF0000"/>
                </a:solidFill>
              </a:rPr>
              <a:t>第</a:t>
            </a:r>
            <a:r>
              <a:rPr lang="en-US" altLang="zh-CN" sz="5000" dirty="0">
                <a:solidFill>
                  <a:srgbClr val="FF0000"/>
                </a:solidFill>
              </a:rPr>
              <a:t>3</a:t>
            </a:r>
            <a:r>
              <a:rPr sz="5000" dirty="0">
                <a:solidFill>
                  <a:srgbClr val="FF0000"/>
                </a:solidFill>
              </a:rPr>
              <a:t>节</a:t>
            </a:r>
            <a:r>
              <a:rPr lang="en-US" altLang="zh-CN" sz="5000" dirty="0">
                <a:solidFill>
                  <a:srgbClr val="FF0000"/>
                </a:solidFill>
              </a:rPr>
              <a:t> </a:t>
            </a:r>
            <a:br>
              <a:rPr lang="en-US" altLang="zh-CN" sz="5000" dirty="0">
                <a:solidFill>
                  <a:srgbClr val="FF0000"/>
                </a:solidFill>
              </a:rPr>
            </a:br>
            <a:r>
              <a:rPr lang="en-US" altLang="zh-CN" sz="5000" dirty="0">
                <a:solidFill>
                  <a:srgbClr val="FF0000"/>
                </a:solidFill>
              </a:rPr>
              <a:t/>
            </a:r>
            <a:br>
              <a:rPr lang="en-US" altLang="zh-CN" sz="5000" dirty="0">
                <a:solidFill>
                  <a:srgbClr val="FF0000"/>
                </a:solidFill>
              </a:rPr>
            </a:br>
            <a:r>
              <a:rPr sz="5000" dirty="0"/>
              <a:t>数据库环境</a:t>
            </a:r>
          </a:p>
        </p:txBody>
      </p:sp>
      <p:sp>
        <p:nvSpPr>
          <p:cNvPr id="3" name="灯片编号占位符 2"/>
          <p:cNvSpPr>
            <a:spLocks noGrp="1"/>
          </p:cNvSpPr>
          <p:nvPr>
            <p:ph type="sldNum" sz="quarter" idx="10"/>
          </p:nvPr>
        </p:nvSpPr>
        <p:spPr/>
        <p:txBody>
          <a:bodyPr/>
          <a:lstStyle/>
          <a:p>
            <a:pPr>
              <a:defRPr/>
            </a:pPr>
            <a:fld id="{B67F7129-A853-44B5-BD6F-4ED52ADB5C79}" type="slidenum">
              <a:rPr lang="en-US" altLang="zh-CN"/>
              <a:pPr>
                <a:defRPr/>
              </a:pPr>
              <a:t>65</a:t>
            </a:fld>
            <a:endParaRPr lang="en-US" altLang="zh-CN"/>
          </a:p>
        </p:txBody>
      </p:sp>
    </p:spTree>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p:txBody>
          <a:bodyPr/>
          <a:lstStyle/>
          <a:p>
            <a:pPr>
              <a:defRPr/>
            </a:pPr>
            <a:r>
              <a:rPr smtClean="0"/>
              <a:t>思考？</a:t>
            </a:r>
            <a:endParaRPr sz="4800" smtClean="0"/>
          </a:p>
        </p:txBody>
      </p:sp>
      <p:sp>
        <p:nvSpPr>
          <p:cNvPr id="91139" name="Rectangle 3"/>
          <p:cNvSpPr>
            <a:spLocks noGrp="1" noChangeArrowheads="1"/>
          </p:cNvSpPr>
          <p:nvPr>
            <p:ph type="body" idx="1"/>
          </p:nvPr>
        </p:nvSpPr>
        <p:spPr>
          <a:xfrm>
            <a:off x="685800" y="1219200"/>
            <a:ext cx="8077200" cy="4913313"/>
          </a:xfrm>
        </p:spPr>
        <p:txBody>
          <a:bodyPr/>
          <a:lstStyle/>
          <a:p>
            <a:pPr marL="533400" indent="-533400"/>
            <a:r>
              <a:rPr lang="zh-CN" altLang="en-US" smtClean="0"/>
              <a:t>软件的概念是什么？     软件</a:t>
            </a:r>
            <a:r>
              <a:rPr lang="en-US" altLang="zh-CN" smtClean="0"/>
              <a:t>=</a:t>
            </a:r>
            <a:r>
              <a:rPr lang="zh-CN" altLang="en-US" smtClean="0"/>
              <a:t>程序？</a:t>
            </a:r>
          </a:p>
          <a:p>
            <a:pPr marL="533400" indent="-533400">
              <a:buFont typeface="Wingdings" panose="05000000000000000000" pitchFamily="2" charset="2"/>
              <a:buNone/>
            </a:pPr>
            <a:r>
              <a:rPr lang="zh-CN" altLang="en-US" smtClean="0"/>
              <a:t>      软件</a:t>
            </a:r>
            <a:r>
              <a:rPr lang="en-US" altLang="zh-CN" smtClean="0"/>
              <a:t>=</a:t>
            </a:r>
            <a:r>
              <a:rPr lang="zh-CN" altLang="en-US" smtClean="0"/>
              <a:t>程序</a:t>
            </a:r>
            <a:r>
              <a:rPr lang="en-US" altLang="zh-CN" smtClean="0"/>
              <a:t>+</a:t>
            </a:r>
            <a:r>
              <a:rPr lang="zh-CN" altLang="en-US" smtClean="0">
                <a:solidFill>
                  <a:schemeClr val="hlink"/>
                </a:solidFill>
              </a:rPr>
              <a:t>数据</a:t>
            </a:r>
            <a:r>
              <a:rPr lang="en-US" altLang="zh-CN" smtClean="0"/>
              <a:t>+</a:t>
            </a:r>
            <a:r>
              <a:rPr lang="zh-CN" altLang="en-US" smtClean="0"/>
              <a:t>文档</a:t>
            </a:r>
          </a:p>
          <a:p>
            <a:pPr marL="533400" indent="-533400">
              <a:buFont typeface="Wingdings" panose="05000000000000000000" pitchFamily="2" charset="2"/>
              <a:buNone/>
            </a:pPr>
            <a:r>
              <a:rPr lang="zh-CN" altLang="en-US" smtClean="0"/>
              <a:t>      数据</a:t>
            </a:r>
            <a:r>
              <a:rPr lang="zh-CN" altLang="en-US" smtClean="0">
                <a:sym typeface="Wingdings" panose="05000000000000000000" pitchFamily="2" charset="2"/>
              </a:rPr>
              <a:t></a:t>
            </a:r>
            <a:r>
              <a:rPr lang="zh-CN" altLang="en-US" smtClean="0">
                <a:solidFill>
                  <a:schemeClr val="hlink"/>
                </a:solidFill>
                <a:sym typeface="Wingdings" panose="05000000000000000000" pitchFamily="2" charset="2"/>
              </a:rPr>
              <a:t>数据库</a:t>
            </a:r>
            <a:endParaRPr lang="zh-CN" altLang="en-US" smtClean="0">
              <a:solidFill>
                <a:schemeClr val="hlink"/>
              </a:solidFill>
            </a:endParaRPr>
          </a:p>
          <a:p>
            <a:pPr marL="533400" indent="-533400"/>
            <a:r>
              <a:rPr lang="zh-CN" altLang="en-US" smtClean="0"/>
              <a:t>数据库运用在哪些方面？</a:t>
            </a:r>
          </a:p>
          <a:p>
            <a:pPr marL="914400" lvl="1" indent="-457200"/>
            <a:r>
              <a:rPr lang="zh-CN" altLang="en-US" smtClean="0"/>
              <a:t>科技</a:t>
            </a:r>
          </a:p>
          <a:p>
            <a:pPr marL="914400" lvl="1" indent="-457200"/>
            <a:r>
              <a:rPr lang="zh-CN" altLang="en-US" smtClean="0"/>
              <a:t>教育</a:t>
            </a:r>
          </a:p>
          <a:p>
            <a:pPr marL="914400" lvl="1" indent="-457200"/>
            <a:r>
              <a:rPr lang="zh-CN" altLang="en-US" smtClean="0"/>
              <a:t>国防</a:t>
            </a:r>
          </a:p>
          <a:p>
            <a:pPr marL="914400" lvl="1" indent="-457200"/>
            <a:r>
              <a:rPr lang="zh-CN" altLang="en-US" smtClean="0"/>
              <a:t>生产</a:t>
            </a:r>
          </a:p>
          <a:p>
            <a:pPr marL="914400" lvl="1" indent="-457200"/>
            <a:r>
              <a:rPr lang="zh-CN" altLang="en-US" smtClean="0"/>
              <a:t>生活</a:t>
            </a:r>
          </a:p>
          <a:p>
            <a:pPr marL="914400" lvl="1" indent="-457200"/>
            <a:r>
              <a:rPr lang="en-US" altLang="zh-CN" smtClean="0"/>
              <a:t>……</a:t>
            </a:r>
          </a:p>
        </p:txBody>
      </p:sp>
      <p:sp>
        <p:nvSpPr>
          <p:cNvPr id="3" name="灯片编号占位符 2"/>
          <p:cNvSpPr>
            <a:spLocks noGrp="1"/>
          </p:cNvSpPr>
          <p:nvPr>
            <p:ph type="sldNum" sz="quarter" idx="10"/>
          </p:nvPr>
        </p:nvSpPr>
        <p:spPr/>
        <p:txBody>
          <a:bodyPr/>
          <a:lstStyle/>
          <a:p>
            <a:pPr>
              <a:defRPr/>
            </a:pPr>
            <a:fld id="{E632CB0F-91C5-4471-BD1F-CB8F9B4124B6}" type="slidenum">
              <a:rPr lang="en-US" altLang="zh-CN"/>
              <a:pPr>
                <a:defRPr/>
              </a:pPr>
              <a:t>66</a:t>
            </a:fld>
            <a:endParaRPr lang="en-US"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pPr>
              <a:defRPr/>
            </a:pPr>
            <a:r>
              <a:rPr dirty="0" smtClean="0"/>
              <a:t>一个实例（铁路票务系统）</a:t>
            </a:r>
          </a:p>
        </p:txBody>
      </p:sp>
      <p:pic>
        <p:nvPicPr>
          <p:cNvPr id="1491973" name="Picture 5" descr="02301t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95400"/>
            <a:ext cx="6477000"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1974" name="Text Box 6"/>
          <p:cNvSpPr txBox="1">
            <a:spLocks noChangeArrowheads="1"/>
          </p:cNvSpPr>
          <p:nvPr/>
        </p:nvSpPr>
        <p:spPr bwMode="auto">
          <a:xfrm>
            <a:off x="1660525" y="2101850"/>
            <a:ext cx="6078538" cy="519113"/>
          </a:xfrm>
          <a:prstGeom prst="rect">
            <a:avLst/>
          </a:prstGeom>
          <a:gradFill rotWithShape="1">
            <a:gsLst>
              <a:gs pos="0">
                <a:srgbClr val="006699">
                  <a:alpha val="50999"/>
                </a:srgbClr>
              </a:gs>
              <a:gs pos="50000">
                <a:srgbClr val="006699">
                  <a:gamma/>
                  <a:tint val="0"/>
                  <a:invGamma/>
                </a:srgbClr>
              </a:gs>
              <a:gs pos="100000">
                <a:srgbClr val="006699">
                  <a:alpha val="50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b="1">
                <a:solidFill>
                  <a:schemeClr val="hlink"/>
                </a:solidFill>
                <a:latin typeface="楷体_GB2312" pitchFamily="49" charset="-122"/>
                <a:ea typeface="楷体_GB2312" pitchFamily="49" charset="-122"/>
              </a:rPr>
              <a:t>思考</a:t>
            </a:r>
            <a:r>
              <a:rPr lang="en-US" altLang="zh-CN" sz="2800" b="1">
                <a:solidFill>
                  <a:schemeClr val="hlink"/>
                </a:solidFill>
                <a:latin typeface="楷体_GB2312" pitchFamily="49" charset="-122"/>
                <a:ea typeface="楷体_GB2312" pitchFamily="49" charset="-122"/>
              </a:rPr>
              <a:t>1</a:t>
            </a:r>
            <a:r>
              <a:rPr lang="zh-CN" altLang="en-US" sz="2800" b="1">
                <a:solidFill>
                  <a:schemeClr val="hlink"/>
                </a:solidFill>
                <a:latin typeface="楷体_GB2312" pitchFamily="49" charset="-122"/>
                <a:ea typeface="楷体_GB2312" pitchFamily="49" charset="-122"/>
              </a:rPr>
              <a:t>：这样的票务系统有哪些缺点？</a:t>
            </a:r>
          </a:p>
        </p:txBody>
      </p:sp>
      <p:sp>
        <p:nvSpPr>
          <p:cNvPr id="1491975" name="Text Box 7"/>
          <p:cNvSpPr txBox="1">
            <a:spLocks noChangeArrowheads="1"/>
          </p:cNvSpPr>
          <p:nvPr/>
        </p:nvSpPr>
        <p:spPr bwMode="auto">
          <a:xfrm>
            <a:off x="1676400" y="3810000"/>
            <a:ext cx="4292600" cy="519113"/>
          </a:xfrm>
          <a:prstGeom prst="rect">
            <a:avLst/>
          </a:prstGeom>
          <a:gradFill rotWithShape="1">
            <a:gsLst>
              <a:gs pos="0">
                <a:srgbClr val="006699">
                  <a:alpha val="50999"/>
                </a:srgbClr>
              </a:gs>
              <a:gs pos="50000">
                <a:srgbClr val="006699">
                  <a:gamma/>
                  <a:tint val="0"/>
                  <a:invGamma/>
                </a:srgbClr>
              </a:gs>
              <a:gs pos="100000">
                <a:srgbClr val="006699">
                  <a:alpha val="50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800" b="1">
                <a:solidFill>
                  <a:schemeClr val="hlink"/>
                </a:solidFill>
                <a:latin typeface="楷体_GB2312" pitchFamily="49" charset="-122"/>
                <a:ea typeface="楷体_GB2312" pitchFamily="49" charset="-122"/>
              </a:rPr>
              <a:t>思考</a:t>
            </a:r>
            <a:r>
              <a:rPr lang="en-US" altLang="zh-CN" sz="2800" b="1">
                <a:solidFill>
                  <a:schemeClr val="hlink"/>
                </a:solidFill>
                <a:latin typeface="楷体_GB2312" pitchFamily="49" charset="-122"/>
                <a:ea typeface="楷体_GB2312" pitchFamily="49" charset="-122"/>
              </a:rPr>
              <a:t>2</a:t>
            </a:r>
            <a:r>
              <a:rPr lang="zh-CN" altLang="en-US" sz="2800" b="1">
                <a:solidFill>
                  <a:schemeClr val="hlink"/>
                </a:solidFill>
                <a:latin typeface="楷体_GB2312" pitchFamily="49" charset="-122"/>
                <a:ea typeface="楷体_GB2312" pitchFamily="49" charset="-122"/>
              </a:rPr>
              <a:t>：可以做哪些改进？</a:t>
            </a:r>
          </a:p>
        </p:txBody>
      </p:sp>
      <p:sp>
        <p:nvSpPr>
          <p:cNvPr id="3" name="灯片编号占位符 2"/>
          <p:cNvSpPr>
            <a:spLocks noGrp="1"/>
          </p:cNvSpPr>
          <p:nvPr>
            <p:ph type="sldNum" sz="quarter" idx="10"/>
          </p:nvPr>
        </p:nvSpPr>
        <p:spPr/>
        <p:txBody>
          <a:bodyPr/>
          <a:lstStyle/>
          <a:p>
            <a:pPr>
              <a:defRPr/>
            </a:pPr>
            <a:fld id="{71641B77-7D30-4070-BAC3-FF981DC36BB6}" type="slidenum">
              <a:rPr lang="en-US" altLang="zh-CN"/>
              <a:pPr>
                <a:defRPr/>
              </a:pPr>
              <a:t>67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mph" presetSubtype="0" nodeType="clickEffect">
                                  <p:stCondLst>
                                    <p:cond delay="0"/>
                                  </p:stCondLst>
                                  <p:childTnLst>
                                    <p:set>
                                      <p:cBhvr rctx="PPT">
                                        <p:cTn id="6" dur="indefinite"/>
                                        <p:tgtEl>
                                          <p:spTgt spid="1491973"/>
                                        </p:tgtEl>
                                        <p:attrNameLst>
                                          <p:attrName>style.opacity</p:attrName>
                                        </p:attrNameLst>
                                      </p:cBhvr>
                                      <p:to>
                                        <p:strVal val="0.5"/>
                                      </p:to>
                                    </p:set>
                                    <p:animEffect filter="image" prLst="opacity: 0.5">
                                      <p:cBhvr rctx="IE">
                                        <p:cTn id="7" dur="indefinite"/>
                                        <p:tgtEl>
                                          <p:spTgt spid="14919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91974"/>
                                        </p:tgtEl>
                                        <p:attrNameLst>
                                          <p:attrName>style.visibility</p:attrName>
                                        </p:attrNameLst>
                                      </p:cBhvr>
                                      <p:to>
                                        <p:strVal val="visible"/>
                                      </p:to>
                                    </p:set>
                                    <p:animEffect transition="in" filter="blinds(horizontal)">
                                      <p:cBhvr>
                                        <p:cTn id="12" dur="500"/>
                                        <p:tgtEl>
                                          <p:spTgt spid="14919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91975"/>
                                        </p:tgtEl>
                                        <p:attrNameLst>
                                          <p:attrName>style.visibility</p:attrName>
                                        </p:attrNameLst>
                                      </p:cBhvr>
                                      <p:to>
                                        <p:strVal val="visible"/>
                                      </p:to>
                                    </p:set>
                                    <p:animEffect transition="in" filter="blinds(horizontal)">
                                      <p:cBhvr>
                                        <p:cTn id="17" dur="500"/>
                                        <p:tgtEl>
                                          <p:spTgt spid="1491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p:txBody>
          <a:bodyPr/>
          <a:lstStyle/>
          <a:p>
            <a:pPr>
              <a:defRPr/>
            </a:pPr>
            <a:r>
              <a:rPr lang="en-US" altLang="zh-CN" smtClean="0"/>
              <a:t> </a:t>
            </a:r>
            <a:r>
              <a:rPr smtClean="0"/>
              <a:t>四个基本概念</a:t>
            </a:r>
          </a:p>
        </p:txBody>
      </p:sp>
      <p:sp>
        <p:nvSpPr>
          <p:cNvPr id="94211" name="Rectangle 3"/>
          <p:cNvSpPr>
            <a:spLocks noGrp="1" noChangeArrowheads="1"/>
          </p:cNvSpPr>
          <p:nvPr>
            <p:ph type="body" idx="1"/>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marL="533400" indent="-533400">
              <a:lnSpc>
                <a:spcPct val="150000"/>
              </a:lnSpc>
              <a:buFont typeface="Wingdings" panose="05000000000000000000" pitchFamily="2" charset="2"/>
              <a:buAutoNum type="arabicPeriod"/>
            </a:pPr>
            <a:r>
              <a:rPr lang="zh-CN" altLang="en-US" dirty="0" smtClean="0"/>
              <a:t>数据</a:t>
            </a:r>
            <a:r>
              <a:rPr lang="en-US" altLang="zh-CN" dirty="0" smtClean="0"/>
              <a:t>(Data)</a:t>
            </a:r>
          </a:p>
          <a:p>
            <a:pPr marL="533400" indent="-533400">
              <a:lnSpc>
                <a:spcPct val="150000"/>
              </a:lnSpc>
              <a:buFont typeface="Wingdings" panose="05000000000000000000" pitchFamily="2" charset="2"/>
              <a:buAutoNum type="arabicPeriod"/>
            </a:pPr>
            <a:r>
              <a:rPr lang="zh-CN" altLang="en-US" dirty="0" smtClean="0"/>
              <a:t>数据库</a:t>
            </a:r>
            <a:r>
              <a:rPr lang="en-US" altLang="zh-CN" dirty="0" smtClean="0"/>
              <a:t>(Database)</a:t>
            </a:r>
          </a:p>
          <a:p>
            <a:pPr marL="533400" indent="-533400">
              <a:lnSpc>
                <a:spcPct val="150000"/>
              </a:lnSpc>
              <a:buFont typeface="Wingdings" panose="05000000000000000000" pitchFamily="2" charset="2"/>
              <a:buAutoNum type="arabicPeriod"/>
            </a:pPr>
            <a:r>
              <a:rPr lang="zh-CN" altLang="en-US" dirty="0" smtClean="0"/>
              <a:t>数据库管理系统</a:t>
            </a:r>
            <a:r>
              <a:rPr lang="en-US" altLang="zh-CN" dirty="0" smtClean="0"/>
              <a:t>(DBMS)</a:t>
            </a:r>
          </a:p>
          <a:p>
            <a:pPr marL="533400" indent="-533400">
              <a:lnSpc>
                <a:spcPct val="150000"/>
              </a:lnSpc>
              <a:buFont typeface="Wingdings" panose="05000000000000000000" pitchFamily="2" charset="2"/>
              <a:buAutoNum type="arabicPeriod"/>
            </a:pPr>
            <a:r>
              <a:rPr lang="zh-CN" altLang="en-US" dirty="0" smtClean="0"/>
              <a:t>数据库系统</a:t>
            </a:r>
            <a:r>
              <a:rPr lang="en-US" altLang="zh-CN" dirty="0" smtClean="0"/>
              <a:t>(DBS)</a:t>
            </a:r>
          </a:p>
        </p:txBody>
      </p:sp>
      <p:sp>
        <p:nvSpPr>
          <p:cNvPr id="3" name="灯片编号占位符 2"/>
          <p:cNvSpPr>
            <a:spLocks noGrp="1"/>
          </p:cNvSpPr>
          <p:nvPr>
            <p:ph type="sldNum" sz="quarter" idx="10"/>
          </p:nvPr>
        </p:nvSpPr>
        <p:spPr/>
        <p:txBody>
          <a:bodyPr/>
          <a:lstStyle/>
          <a:p>
            <a:pPr>
              <a:defRPr/>
            </a:pPr>
            <a:fld id="{8606F53E-ECFC-44DD-AF1F-4601A33D8E23}" type="slidenum">
              <a:rPr lang="en-US" altLang="zh-CN"/>
              <a:pPr>
                <a:defRPr/>
              </a:pPr>
              <a:t>68</a:t>
            </a:fld>
            <a:endParaRPr lang="en-US" altLang="zh-CN"/>
          </a:p>
        </p:txBody>
      </p:sp>
    </p:spTree>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lstStyle/>
          <a:p>
            <a:pPr>
              <a:defRPr/>
            </a:pPr>
            <a:r>
              <a:rPr smtClean="0"/>
              <a:t>一个数据库系统示例</a:t>
            </a:r>
          </a:p>
        </p:txBody>
      </p:sp>
      <p:pic>
        <p:nvPicPr>
          <p:cNvPr id="95235" name="Picture 4" descr="22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43000"/>
            <a:ext cx="8229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2549E852-530F-4608-89B0-5443993327D4}" type="slidenum">
              <a:rPr lang="en-US" altLang="zh-CN"/>
              <a:pPr>
                <a:defRPr/>
              </a:pPr>
              <a:t>69</a:t>
            </a:fld>
            <a:endParaRPr lang="en-US" altLang="zh-CN"/>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a:defRPr/>
            </a:pPr>
            <a:r>
              <a:t>软件设计师 </a:t>
            </a:r>
          </a:p>
        </p:txBody>
      </p:sp>
      <p:sp>
        <p:nvSpPr>
          <p:cNvPr id="14339" name="内容占位符 2"/>
          <p:cNvSpPr>
            <a:spLocks noGrp="1"/>
          </p:cNvSpPr>
          <p:nvPr>
            <p:ph idx="1"/>
          </p:nvPr>
        </p:nvSpPr>
        <p:spPr/>
        <p:txBody>
          <a:bodyPr/>
          <a:lstStyle/>
          <a:p>
            <a:r>
              <a:rPr lang="zh-CN" altLang="en-US" smtClean="0"/>
              <a:t>软件设计师考试属于计算机软件资格考试中的一个中级考试。考试不设学历与资历条件，也不论年龄和专业。</a:t>
            </a:r>
            <a:endParaRPr lang="en-US" altLang="zh-CN" smtClean="0"/>
          </a:p>
          <a:p>
            <a:r>
              <a:rPr lang="zh-CN" altLang="en-US" smtClean="0"/>
              <a:t>软件设计师是指能根据软件开发项目管理和软件工程的要求，按照系统总体设计规格说明书进行软件设计，编写程序设计规格说明书等相应的文档的实用性人才。</a:t>
            </a:r>
            <a:endParaRPr lang="en-US" altLang="zh-CN" smtClean="0"/>
          </a:p>
          <a:p>
            <a:r>
              <a:rPr lang="zh-CN" altLang="en-US" smtClean="0"/>
              <a:t>还能够组织和指导程序员编写、调试程序，并对软件进行优化和集成测试，开发出符合系统总体设计要求的高质量软件；具有工程师的实际工作能力和业务水平。</a:t>
            </a:r>
          </a:p>
        </p:txBody>
      </p:sp>
      <p:sp>
        <p:nvSpPr>
          <p:cNvPr id="3" name="灯片编号占位符 2"/>
          <p:cNvSpPr>
            <a:spLocks noGrp="1"/>
          </p:cNvSpPr>
          <p:nvPr>
            <p:ph type="sldNum" sz="quarter" idx="10"/>
          </p:nvPr>
        </p:nvSpPr>
        <p:spPr/>
        <p:txBody>
          <a:bodyPr/>
          <a:lstStyle/>
          <a:p>
            <a:pPr>
              <a:defRPr/>
            </a:pPr>
            <a:fld id="{E70918F9-9885-44F4-8318-CE2E76626501}" type="slidenum">
              <a:rPr lang="en-US" altLang="zh-CN"/>
              <a:pPr>
                <a:defRPr/>
              </a:pPr>
              <a:t>7</a:t>
            </a:fld>
            <a:endParaRPr lang="en-US" altLang="zh-CN"/>
          </a:p>
        </p:txBody>
      </p:sp>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p:txBody>
          <a:bodyPr/>
          <a:lstStyle/>
          <a:p>
            <a:pPr>
              <a:defRPr/>
            </a:pPr>
            <a:r>
              <a:rPr smtClean="0"/>
              <a:t>数据库管理系统</a:t>
            </a:r>
          </a:p>
        </p:txBody>
      </p:sp>
      <p:sp>
        <p:nvSpPr>
          <p:cNvPr id="96259" name="Rectangle 3"/>
          <p:cNvSpPr>
            <a:spLocks noGrp="1" noChangeArrowheads="1"/>
          </p:cNvSpPr>
          <p:nvPr>
            <p:ph type="body" idx="1"/>
          </p:nvPr>
        </p:nvSpPr>
        <p:spPr/>
        <p:txBody>
          <a:bodyPr/>
          <a:lstStyle/>
          <a:p>
            <a:r>
              <a:rPr lang="zh-CN" altLang="en-US" smtClean="0"/>
              <a:t>数据库管理系统（</a:t>
            </a:r>
            <a:r>
              <a:rPr lang="en-US" altLang="zh-CN" smtClean="0"/>
              <a:t>Database  Management System</a:t>
            </a:r>
            <a:r>
              <a:rPr lang="zh-CN" altLang="en-US" smtClean="0"/>
              <a:t>，简称</a:t>
            </a:r>
            <a:r>
              <a:rPr lang="en-US" altLang="zh-CN" smtClean="0"/>
              <a:t>DBMS</a:t>
            </a:r>
            <a:r>
              <a:rPr lang="zh-CN" altLang="en-US" smtClean="0"/>
              <a:t>）是位于用户与操作系统之间的一层数据管理软件。</a:t>
            </a:r>
          </a:p>
          <a:p>
            <a:r>
              <a:rPr lang="en-US" altLang="zh-CN" smtClean="0"/>
              <a:t>DBMS</a:t>
            </a:r>
            <a:r>
              <a:rPr lang="zh-CN" altLang="en-US" smtClean="0"/>
              <a:t>的主要功能</a:t>
            </a:r>
          </a:p>
          <a:p>
            <a:pPr lvl="1"/>
            <a:r>
              <a:rPr lang="zh-CN" altLang="en-US" smtClean="0"/>
              <a:t>数据定义功能（</a:t>
            </a:r>
            <a:r>
              <a:rPr lang="en-US" altLang="zh-CN" smtClean="0"/>
              <a:t>DDL</a:t>
            </a:r>
            <a:r>
              <a:rPr lang="zh-CN" altLang="en-US" smtClean="0"/>
              <a:t>） </a:t>
            </a:r>
            <a:r>
              <a:rPr lang="en-US" altLang="zh-CN" smtClean="0"/>
              <a:t>——</a:t>
            </a:r>
            <a:r>
              <a:rPr lang="zh-CN" altLang="en-US" smtClean="0"/>
              <a:t>定义数据库中的数据对象</a:t>
            </a:r>
          </a:p>
          <a:p>
            <a:pPr lvl="1"/>
            <a:r>
              <a:rPr lang="zh-CN" altLang="en-US" smtClean="0"/>
              <a:t>数据组织、存储和管理</a:t>
            </a:r>
          </a:p>
          <a:p>
            <a:pPr lvl="1"/>
            <a:r>
              <a:rPr lang="zh-CN" altLang="en-US" smtClean="0"/>
              <a:t>数据操纵功能（</a:t>
            </a:r>
            <a:r>
              <a:rPr lang="en-US" altLang="zh-CN" smtClean="0"/>
              <a:t>DML</a:t>
            </a:r>
            <a:r>
              <a:rPr lang="zh-CN" altLang="en-US" smtClean="0"/>
              <a:t>）</a:t>
            </a:r>
            <a:r>
              <a:rPr lang="en-US" altLang="zh-CN" smtClean="0"/>
              <a:t>—— </a:t>
            </a:r>
            <a:r>
              <a:rPr lang="zh-CN" altLang="en-US" smtClean="0"/>
              <a:t>实现对数据库的基本操作 （查询、插入、删除和修改）</a:t>
            </a:r>
          </a:p>
          <a:p>
            <a:pPr lvl="1"/>
            <a:r>
              <a:rPr lang="zh-CN" altLang="en-US" smtClean="0"/>
              <a:t>数据库的事务管理和运行管理</a:t>
            </a:r>
          </a:p>
          <a:p>
            <a:pPr lvl="1"/>
            <a:r>
              <a:rPr lang="zh-CN" altLang="en-US" smtClean="0"/>
              <a:t>数据库的建立和维护功能</a:t>
            </a:r>
          </a:p>
          <a:p>
            <a:pPr lvl="1"/>
            <a:r>
              <a:rPr lang="zh-CN" altLang="en-US" smtClean="0"/>
              <a:t>其他功能：与软件的通信功能，异构互操作</a:t>
            </a:r>
          </a:p>
        </p:txBody>
      </p:sp>
      <p:sp>
        <p:nvSpPr>
          <p:cNvPr id="3" name="灯片编号占位符 2"/>
          <p:cNvSpPr>
            <a:spLocks noGrp="1"/>
          </p:cNvSpPr>
          <p:nvPr>
            <p:ph type="sldNum" sz="quarter" idx="10"/>
          </p:nvPr>
        </p:nvSpPr>
        <p:spPr/>
        <p:txBody>
          <a:bodyPr/>
          <a:lstStyle/>
          <a:p>
            <a:pPr>
              <a:defRPr/>
            </a:pPr>
            <a:fld id="{A171C1DC-506C-474D-B34D-991001454C8D}" type="slidenum">
              <a:rPr lang="en-US" altLang="zh-CN"/>
              <a:pPr>
                <a:defRPr/>
              </a:pPr>
              <a:t>70</a:t>
            </a:fld>
            <a:endParaRPr lang="en-US" altLang="zh-CN"/>
          </a:p>
        </p:txBody>
      </p:sp>
    </p:spTree>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p:txBody>
          <a:bodyPr/>
          <a:lstStyle/>
          <a:p>
            <a:pPr>
              <a:defRPr/>
            </a:pPr>
            <a:r>
              <a:rPr smtClean="0"/>
              <a:t>数据库系统</a:t>
            </a:r>
            <a:endParaRPr smtClean="0">
              <a:solidFill>
                <a:schemeClr val="tx1"/>
              </a:solidFill>
            </a:endParaRPr>
          </a:p>
        </p:txBody>
      </p:sp>
      <p:sp>
        <p:nvSpPr>
          <p:cNvPr id="97283" name="Rectangle 3"/>
          <p:cNvSpPr>
            <a:spLocks noGrp="1" noChangeArrowheads="1"/>
          </p:cNvSpPr>
          <p:nvPr>
            <p:ph type="body" idx="1"/>
          </p:nvPr>
        </p:nvSpPr>
        <p:spPr>
          <a:xfrm>
            <a:off x="685800" y="1219200"/>
            <a:ext cx="7556500" cy="4467225"/>
          </a:xfrm>
        </p:spPr>
        <p:txBody>
          <a:bodyPr/>
          <a:lstStyle/>
          <a:p>
            <a:pPr algn="just">
              <a:lnSpc>
                <a:spcPct val="90000"/>
              </a:lnSpc>
            </a:pPr>
            <a:r>
              <a:rPr lang="zh-CN" altLang="en-US" smtClean="0">
                <a:latin typeface="宋体" panose="02010600030101010101" pitchFamily="2" charset="-122"/>
              </a:rPr>
              <a:t>数据库系统是指引入数据库后的计算机系统</a:t>
            </a:r>
          </a:p>
          <a:p>
            <a:pPr algn="just">
              <a:lnSpc>
                <a:spcPct val="90000"/>
              </a:lnSpc>
            </a:pPr>
            <a:r>
              <a:rPr lang="zh-CN" altLang="en-US" smtClean="0">
                <a:latin typeface="宋体" panose="02010600030101010101" pitchFamily="2" charset="-122"/>
              </a:rPr>
              <a:t>一般构成：</a:t>
            </a:r>
          </a:p>
          <a:p>
            <a:pPr lvl="1" algn="just">
              <a:lnSpc>
                <a:spcPct val="90000"/>
              </a:lnSpc>
            </a:pPr>
            <a:r>
              <a:rPr lang="zh-CN" altLang="en-US" smtClean="0">
                <a:latin typeface="宋体" panose="02010600030101010101" pitchFamily="2" charset="-122"/>
              </a:rPr>
              <a:t>数据库</a:t>
            </a:r>
          </a:p>
          <a:p>
            <a:pPr lvl="1" algn="just">
              <a:lnSpc>
                <a:spcPct val="90000"/>
              </a:lnSpc>
            </a:pPr>
            <a:r>
              <a:rPr lang="zh-CN" altLang="en-US" smtClean="0">
                <a:latin typeface="宋体" panose="02010600030101010101" pitchFamily="2" charset="-122"/>
              </a:rPr>
              <a:t>数据库管理系统（及其开发工具）</a:t>
            </a:r>
          </a:p>
          <a:p>
            <a:pPr lvl="1" algn="just">
              <a:lnSpc>
                <a:spcPct val="90000"/>
              </a:lnSpc>
            </a:pPr>
            <a:r>
              <a:rPr lang="zh-CN" altLang="en-US" smtClean="0">
                <a:latin typeface="宋体" panose="02010600030101010101" pitchFamily="2" charset="-122"/>
              </a:rPr>
              <a:t>应用系统</a:t>
            </a:r>
          </a:p>
          <a:p>
            <a:pPr lvl="1" algn="just">
              <a:lnSpc>
                <a:spcPct val="90000"/>
              </a:lnSpc>
            </a:pPr>
            <a:r>
              <a:rPr lang="zh-CN" altLang="en-US" smtClean="0">
                <a:latin typeface="宋体" panose="02010600030101010101" pitchFamily="2" charset="-122"/>
              </a:rPr>
              <a:t>数据库管理员</a:t>
            </a:r>
          </a:p>
          <a:p>
            <a:pPr lvl="1" algn="just">
              <a:lnSpc>
                <a:spcPct val="90000"/>
              </a:lnSpc>
            </a:pPr>
            <a:r>
              <a:rPr lang="zh-CN" altLang="en-US" smtClean="0">
                <a:latin typeface="宋体" panose="02010600030101010101" pitchFamily="2" charset="-122"/>
              </a:rPr>
              <a:t>应用程序员</a:t>
            </a:r>
          </a:p>
          <a:p>
            <a:pPr lvl="1" algn="just">
              <a:lnSpc>
                <a:spcPct val="90000"/>
              </a:lnSpc>
            </a:pPr>
            <a:r>
              <a:rPr lang="zh-CN" altLang="en-US" smtClean="0">
                <a:latin typeface="宋体" panose="02010600030101010101" pitchFamily="2" charset="-122"/>
              </a:rPr>
              <a:t>用户</a:t>
            </a:r>
          </a:p>
        </p:txBody>
      </p:sp>
      <p:grpSp>
        <p:nvGrpSpPr>
          <p:cNvPr id="1061893" name="Group 5"/>
          <p:cNvGrpSpPr>
            <a:grpSpLocks/>
          </p:cNvGrpSpPr>
          <p:nvPr/>
        </p:nvGrpSpPr>
        <p:grpSpPr bwMode="auto">
          <a:xfrm>
            <a:off x="2743200" y="3048000"/>
            <a:ext cx="6042025" cy="3505200"/>
            <a:chOff x="1202" y="1480"/>
            <a:chExt cx="3614" cy="2177"/>
          </a:xfrm>
        </p:grpSpPr>
        <p:sp>
          <p:nvSpPr>
            <p:cNvPr id="97286" name="Rectangle 6" descr="蓝色砂纸"/>
            <p:cNvSpPr>
              <a:spLocks noChangeArrowheads="1"/>
            </p:cNvSpPr>
            <p:nvPr/>
          </p:nvSpPr>
          <p:spPr bwMode="auto">
            <a:xfrm>
              <a:off x="2653" y="1480"/>
              <a:ext cx="590" cy="234"/>
            </a:xfrm>
            <a:prstGeom prst="rect">
              <a:avLst/>
            </a:prstGeom>
            <a:blipFill dpi="0" rotWithShape="0">
              <a:blip r:embed="rId3"/>
              <a:srcRect/>
              <a:tile tx="0" ty="0" sx="100000" sy="100000" flip="none" algn="tl"/>
            </a:bli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zh-CN" altLang="en-US" sz="2400" b="1">
                  <a:solidFill>
                    <a:srgbClr val="FF0000"/>
                  </a:solidFill>
                  <a:latin typeface="Times New Roman" panose="02020603050405020304" pitchFamily="18" charset="0"/>
                  <a:ea typeface="楷体_GB2312" panose="02010609030101010101" pitchFamily="49" charset="-122"/>
                </a:rPr>
                <a:t>用户</a:t>
              </a:r>
            </a:p>
          </p:txBody>
        </p:sp>
        <p:sp>
          <p:nvSpPr>
            <p:cNvPr id="97287" name="Rectangle 7" descr="蓝色砂纸"/>
            <p:cNvSpPr>
              <a:spLocks noChangeArrowheads="1"/>
            </p:cNvSpPr>
            <p:nvPr/>
          </p:nvSpPr>
          <p:spPr bwMode="auto">
            <a:xfrm>
              <a:off x="3379" y="1480"/>
              <a:ext cx="590" cy="234"/>
            </a:xfrm>
            <a:prstGeom prst="rect">
              <a:avLst/>
            </a:prstGeom>
            <a:blipFill dpi="0" rotWithShape="0">
              <a:blip r:embed="rId3"/>
              <a:srcRect/>
              <a:tile tx="0" ty="0" sx="100000" sy="100000" flip="none" algn="tl"/>
            </a:bli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zh-CN" altLang="en-US" sz="2400" b="1">
                  <a:solidFill>
                    <a:srgbClr val="FF0000"/>
                  </a:solidFill>
                  <a:latin typeface="Times New Roman" panose="02020603050405020304" pitchFamily="18" charset="0"/>
                  <a:ea typeface="楷体_GB2312" panose="02010609030101010101" pitchFamily="49" charset="-122"/>
                </a:rPr>
                <a:t>用户</a:t>
              </a:r>
            </a:p>
          </p:txBody>
        </p:sp>
        <p:sp>
          <p:nvSpPr>
            <p:cNvPr id="97288" name="Rectangle 8" descr="蓝色砂纸"/>
            <p:cNvSpPr>
              <a:spLocks noChangeArrowheads="1"/>
            </p:cNvSpPr>
            <p:nvPr/>
          </p:nvSpPr>
          <p:spPr bwMode="auto">
            <a:xfrm>
              <a:off x="4226" y="1480"/>
              <a:ext cx="590" cy="234"/>
            </a:xfrm>
            <a:prstGeom prst="rect">
              <a:avLst/>
            </a:prstGeom>
            <a:blipFill dpi="0" rotWithShape="0">
              <a:blip r:embed="rId3"/>
              <a:srcRect/>
              <a:tile tx="0" ty="0" sx="100000" sy="100000" flip="none" algn="tl"/>
            </a:bli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zh-CN" altLang="en-US" sz="2400" b="1">
                  <a:solidFill>
                    <a:srgbClr val="FF0000"/>
                  </a:solidFill>
                  <a:latin typeface="Times New Roman" panose="02020603050405020304" pitchFamily="18" charset="0"/>
                  <a:ea typeface="楷体_GB2312" panose="02010609030101010101" pitchFamily="49" charset="-122"/>
                </a:rPr>
                <a:t>用户</a:t>
              </a:r>
            </a:p>
          </p:txBody>
        </p:sp>
        <p:sp>
          <p:nvSpPr>
            <p:cNvPr id="97289" name="AutoShape 9" descr="蓝色砂纸"/>
            <p:cNvSpPr>
              <a:spLocks noChangeArrowheads="1"/>
            </p:cNvSpPr>
            <p:nvPr/>
          </p:nvSpPr>
          <p:spPr bwMode="auto">
            <a:xfrm>
              <a:off x="3194" y="1934"/>
              <a:ext cx="983" cy="309"/>
            </a:xfrm>
            <a:prstGeom prst="roundRect">
              <a:avLst>
                <a:gd name="adj" fmla="val 16667"/>
              </a:avLst>
            </a:prstGeom>
            <a:blipFill dpi="0" rotWithShape="0">
              <a:blip r:embed="rId3"/>
              <a:srcRect/>
              <a:tile tx="0" ty="0" sx="100000" sy="100000" flip="none" algn="tl"/>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zh-CN" altLang="en-US" sz="2400" b="1">
                  <a:solidFill>
                    <a:srgbClr val="FF0000"/>
                  </a:solidFill>
                  <a:latin typeface="Times New Roman" panose="02020603050405020304" pitchFamily="18" charset="0"/>
                  <a:ea typeface="楷体_GB2312" panose="02010609030101010101" pitchFamily="49" charset="-122"/>
                </a:rPr>
                <a:t>应用软件</a:t>
              </a:r>
            </a:p>
          </p:txBody>
        </p:sp>
        <p:sp>
          <p:nvSpPr>
            <p:cNvPr id="97290" name="AutoShape 10" descr="蓝色砂纸"/>
            <p:cNvSpPr>
              <a:spLocks noChangeArrowheads="1"/>
            </p:cNvSpPr>
            <p:nvPr/>
          </p:nvSpPr>
          <p:spPr bwMode="auto">
            <a:xfrm>
              <a:off x="3080" y="2376"/>
              <a:ext cx="1206" cy="309"/>
            </a:xfrm>
            <a:prstGeom prst="roundRect">
              <a:avLst>
                <a:gd name="adj" fmla="val 16667"/>
              </a:avLst>
            </a:prstGeom>
            <a:blipFill dpi="0" rotWithShape="0">
              <a:blip r:embed="rId3"/>
              <a:srcRect/>
              <a:tile tx="0" ty="0" sx="100000" sy="100000" flip="none" algn="tl"/>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zh-CN" altLang="en-US" sz="2400" b="1">
                  <a:solidFill>
                    <a:srgbClr val="FF0000"/>
                  </a:solidFill>
                  <a:latin typeface="Times New Roman" panose="02020603050405020304" pitchFamily="18" charset="0"/>
                  <a:ea typeface="楷体_GB2312" panose="02010609030101010101" pitchFamily="49" charset="-122"/>
                </a:rPr>
                <a:t>应用开发工具</a:t>
              </a:r>
            </a:p>
          </p:txBody>
        </p:sp>
        <p:sp>
          <p:nvSpPr>
            <p:cNvPr id="97291" name="AutoShape 11" descr="蓝色砂纸"/>
            <p:cNvSpPr>
              <a:spLocks noChangeArrowheads="1"/>
            </p:cNvSpPr>
            <p:nvPr/>
          </p:nvSpPr>
          <p:spPr bwMode="auto">
            <a:xfrm>
              <a:off x="2972" y="2773"/>
              <a:ext cx="1405" cy="309"/>
            </a:xfrm>
            <a:prstGeom prst="roundRect">
              <a:avLst>
                <a:gd name="adj" fmla="val 16667"/>
              </a:avLst>
            </a:prstGeom>
            <a:blipFill dpi="0" rotWithShape="0">
              <a:blip r:embed="rId3"/>
              <a:srcRect/>
              <a:tile tx="0" ty="0" sx="100000" sy="100000" flip="none" algn="tl"/>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zh-CN" altLang="en-US" sz="2400" b="1">
                  <a:solidFill>
                    <a:srgbClr val="FF0000"/>
                  </a:solidFill>
                  <a:latin typeface="Times New Roman" panose="02020603050405020304" pitchFamily="18" charset="0"/>
                  <a:ea typeface="楷体_GB2312" panose="02010609030101010101" pitchFamily="49" charset="-122"/>
                </a:rPr>
                <a:t>数据库管理系统</a:t>
              </a:r>
            </a:p>
          </p:txBody>
        </p:sp>
        <p:sp>
          <p:nvSpPr>
            <p:cNvPr id="97292" name="AutoShape 12" descr="蓝色砂纸"/>
            <p:cNvSpPr>
              <a:spLocks noChangeArrowheads="1"/>
            </p:cNvSpPr>
            <p:nvPr/>
          </p:nvSpPr>
          <p:spPr bwMode="auto">
            <a:xfrm>
              <a:off x="1202" y="2795"/>
              <a:ext cx="1190" cy="309"/>
            </a:xfrm>
            <a:prstGeom prst="roundRect">
              <a:avLst>
                <a:gd name="adj" fmla="val 16667"/>
              </a:avLst>
            </a:prstGeom>
            <a:blipFill dpi="0" rotWithShape="0">
              <a:blip r:embed="rId3"/>
              <a:srcRect/>
              <a:tile tx="0" ty="0" sx="100000" sy="100000" flip="none" algn="tl"/>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zh-CN" altLang="en-US" sz="2400" b="1">
                  <a:solidFill>
                    <a:srgbClr val="FF0000"/>
                  </a:solidFill>
                  <a:latin typeface="Times New Roman" panose="02020603050405020304" pitchFamily="18" charset="0"/>
                  <a:ea typeface="楷体_GB2312" panose="02010609030101010101" pitchFamily="49" charset="-122"/>
                </a:rPr>
                <a:t>数据库管理员</a:t>
              </a:r>
            </a:p>
          </p:txBody>
        </p:sp>
        <p:sp>
          <p:nvSpPr>
            <p:cNvPr id="97293" name="AutoShape 13" descr="蓝色砂纸"/>
            <p:cNvSpPr>
              <a:spLocks noChangeArrowheads="1"/>
            </p:cNvSpPr>
            <p:nvPr/>
          </p:nvSpPr>
          <p:spPr bwMode="auto">
            <a:xfrm>
              <a:off x="3318" y="3215"/>
              <a:ext cx="787" cy="442"/>
            </a:xfrm>
            <a:prstGeom prst="can">
              <a:avLst>
                <a:gd name="adj" fmla="val 25000"/>
              </a:avLst>
            </a:prstGeom>
            <a:blipFill dpi="0" rotWithShape="0">
              <a:blip r:embed="rId3"/>
              <a:srcRect/>
              <a:tile tx="0" ty="0" sx="100000" sy="100000" flip="none" algn="tl"/>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kumimoji="1" lang="zh-CN" altLang="en-US" sz="2400" b="1">
                  <a:solidFill>
                    <a:srgbClr val="FF0000"/>
                  </a:solidFill>
                  <a:latin typeface="Times New Roman" panose="02020603050405020304" pitchFamily="18" charset="0"/>
                  <a:ea typeface="楷体_GB2312" panose="02010609030101010101" pitchFamily="49" charset="-122"/>
                </a:rPr>
                <a:t>数据库</a:t>
              </a:r>
            </a:p>
          </p:txBody>
        </p:sp>
        <p:sp>
          <p:nvSpPr>
            <p:cNvPr id="97294" name="Line 14"/>
            <p:cNvSpPr>
              <a:spLocks noChangeShapeType="1"/>
            </p:cNvSpPr>
            <p:nvPr/>
          </p:nvSpPr>
          <p:spPr bwMode="auto">
            <a:xfrm>
              <a:off x="3145" y="1714"/>
              <a:ext cx="196" cy="22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5" name="Line 15"/>
            <p:cNvSpPr>
              <a:spLocks noChangeShapeType="1"/>
            </p:cNvSpPr>
            <p:nvPr/>
          </p:nvSpPr>
          <p:spPr bwMode="auto">
            <a:xfrm>
              <a:off x="3696" y="1714"/>
              <a:ext cx="0" cy="22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6" name="Line 16"/>
            <p:cNvSpPr>
              <a:spLocks noChangeShapeType="1"/>
            </p:cNvSpPr>
            <p:nvPr/>
          </p:nvSpPr>
          <p:spPr bwMode="auto">
            <a:xfrm flipH="1">
              <a:off x="4029" y="1714"/>
              <a:ext cx="394" cy="22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7" name="Line 17"/>
            <p:cNvSpPr>
              <a:spLocks noChangeShapeType="1"/>
            </p:cNvSpPr>
            <p:nvPr/>
          </p:nvSpPr>
          <p:spPr bwMode="auto">
            <a:xfrm>
              <a:off x="3685" y="2243"/>
              <a:ext cx="0" cy="13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8" name="Line 18"/>
            <p:cNvSpPr>
              <a:spLocks noChangeShapeType="1"/>
            </p:cNvSpPr>
            <p:nvPr/>
          </p:nvSpPr>
          <p:spPr bwMode="auto">
            <a:xfrm>
              <a:off x="3685" y="2685"/>
              <a:ext cx="0" cy="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9" name="Line 19"/>
            <p:cNvSpPr>
              <a:spLocks noChangeShapeType="1"/>
            </p:cNvSpPr>
            <p:nvPr/>
          </p:nvSpPr>
          <p:spPr bwMode="auto">
            <a:xfrm>
              <a:off x="3685" y="3082"/>
              <a:ext cx="0" cy="13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0" name="Line 20"/>
            <p:cNvSpPr>
              <a:spLocks noChangeShapeType="1"/>
            </p:cNvSpPr>
            <p:nvPr/>
          </p:nvSpPr>
          <p:spPr bwMode="auto">
            <a:xfrm>
              <a:off x="1882" y="3113"/>
              <a:ext cx="0" cy="3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301" name="Line 21"/>
            <p:cNvSpPr>
              <a:spLocks noChangeShapeType="1"/>
            </p:cNvSpPr>
            <p:nvPr/>
          </p:nvSpPr>
          <p:spPr bwMode="auto">
            <a:xfrm>
              <a:off x="2381" y="2931"/>
              <a:ext cx="59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302" name="Line 22"/>
            <p:cNvSpPr>
              <a:spLocks noChangeShapeType="1"/>
            </p:cNvSpPr>
            <p:nvPr/>
          </p:nvSpPr>
          <p:spPr bwMode="auto">
            <a:xfrm>
              <a:off x="1882" y="3430"/>
              <a:ext cx="145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 name="灯片编号占位符 2"/>
          <p:cNvSpPr>
            <a:spLocks noGrp="1"/>
          </p:cNvSpPr>
          <p:nvPr>
            <p:ph type="sldNum" sz="quarter" idx="10"/>
          </p:nvPr>
        </p:nvSpPr>
        <p:spPr/>
        <p:txBody>
          <a:bodyPr/>
          <a:lstStyle/>
          <a:p>
            <a:pPr>
              <a:defRPr/>
            </a:pPr>
            <a:fld id="{AB57E16F-F8DC-4ED1-B393-F8DF0A32EE69}" type="slidenum">
              <a:rPr lang="en-US" altLang="zh-CN"/>
              <a:pPr>
                <a:defRPr/>
              </a:pPr>
              <a:t>71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61893"/>
                                        </p:tgtEl>
                                        <p:attrNameLst>
                                          <p:attrName>style.visibility</p:attrName>
                                        </p:attrNameLst>
                                      </p:cBhvr>
                                      <p:to>
                                        <p:strVal val="visible"/>
                                      </p:to>
                                    </p:set>
                                    <p:animEffect transition="in" filter="blinds(horizontal)">
                                      <p:cBhvr>
                                        <p:cTn id="7" dur="500"/>
                                        <p:tgtEl>
                                          <p:spTgt spid="1061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1066800" y="4572000"/>
            <a:ext cx="5105400" cy="685800"/>
          </a:xfrm>
          <a:prstGeom prst="rect">
            <a:avLst/>
          </a:prstGeom>
          <a:gradFill rotWithShape="0">
            <a:gsLst>
              <a:gs pos="0">
                <a:srgbClr val="CCFFCC"/>
              </a:gs>
              <a:gs pos="100000">
                <a:srgbClr val="5E765E"/>
              </a:gs>
            </a:gsLst>
            <a:path path="rect">
              <a:fillToRect r="100000" b="100000"/>
            </a:path>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CCFFCC"/>
            </a:extrusionClr>
            <a:contourClr>
              <a:srgbClr val="CC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99331" name="Rectangle 3"/>
          <p:cNvSpPr>
            <a:spLocks noChangeArrowheads="1"/>
          </p:cNvSpPr>
          <p:nvPr/>
        </p:nvSpPr>
        <p:spPr bwMode="auto">
          <a:xfrm>
            <a:off x="1219200" y="4038600"/>
            <a:ext cx="4495800" cy="533400"/>
          </a:xfrm>
          <a:prstGeom prst="rect">
            <a:avLst/>
          </a:prstGeom>
          <a:gradFill rotWithShape="0">
            <a:gsLst>
              <a:gs pos="0">
                <a:srgbClr val="66FF99"/>
              </a:gs>
              <a:gs pos="100000">
                <a:srgbClr val="2F7647"/>
              </a:gs>
            </a:gsLst>
            <a:path path="rect">
              <a:fillToRect r="100000" b="100000"/>
            </a:path>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66FF99"/>
            </a:extrusionClr>
            <a:contourClr>
              <a:srgbClr val="66FF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FontTx/>
              <a:buChar char="•"/>
            </a:pPr>
            <a:endParaRPr kumimoji="1" lang="zh-CN" altLang="zh-CN" sz="2000" b="1">
              <a:solidFill>
                <a:srgbClr val="FFFFFF"/>
              </a:solidFill>
              <a:latin typeface="楷体_GB2312" panose="02010609030101010101" pitchFamily="49" charset="-122"/>
              <a:ea typeface="楷体_GB2312" panose="02010609030101010101" pitchFamily="49" charset="-122"/>
            </a:endParaRPr>
          </a:p>
        </p:txBody>
      </p:sp>
      <p:sp>
        <p:nvSpPr>
          <p:cNvPr id="99332" name="Rectangle 4"/>
          <p:cNvSpPr>
            <a:spLocks noChangeArrowheads="1"/>
          </p:cNvSpPr>
          <p:nvPr/>
        </p:nvSpPr>
        <p:spPr bwMode="auto">
          <a:xfrm>
            <a:off x="1600200" y="3505200"/>
            <a:ext cx="3733800" cy="533400"/>
          </a:xfrm>
          <a:prstGeom prst="rect">
            <a:avLst/>
          </a:prstGeom>
          <a:gradFill rotWithShape="0">
            <a:gsLst>
              <a:gs pos="0">
                <a:srgbClr val="33CC33"/>
              </a:gs>
              <a:gs pos="100000">
                <a:srgbClr val="185E18"/>
              </a:gs>
            </a:gsLst>
            <a:path path="rect">
              <a:fillToRect r="100000" b="100000"/>
            </a:path>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33CC33"/>
            </a:extrusionClr>
            <a:contourClr>
              <a:srgbClr val="33CC3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99333" name="Rectangle 5"/>
          <p:cNvSpPr>
            <a:spLocks noChangeArrowheads="1"/>
          </p:cNvSpPr>
          <p:nvPr/>
        </p:nvSpPr>
        <p:spPr bwMode="auto">
          <a:xfrm>
            <a:off x="2590800" y="2819400"/>
            <a:ext cx="2819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99334" name="Rectangle 6"/>
          <p:cNvSpPr>
            <a:spLocks noChangeArrowheads="1"/>
          </p:cNvSpPr>
          <p:nvPr/>
        </p:nvSpPr>
        <p:spPr bwMode="auto">
          <a:xfrm>
            <a:off x="1752600" y="3048000"/>
            <a:ext cx="3276600" cy="457200"/>
          </a:xfrm>
          <a:prstGeom prst="rect">
            <a:avLst/>
          </a:prstGeom>
          <a:gradFill rotWithShape="0">
            <a:gsLst>
              <a:gs pos="0">
                <a:srgbClr val="00CC99"/>
              </a:gs>
              <a:gs pos="100000">
                <a:srgbClr val="005E47"/>
              </a:gs>
            </a:gsLst>
            <a:path path="rect">
              <a:fillToRect r="100000" b="100000"/>
            </a:path>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00CC99"/>
            </a:extrusionClr>
            <a:contourClr>
              <a:srgbClr val="00CC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99335" name="Text Box 7"/>
          <p:cNvSpPr txBox="1">
            <a:spLocks noChangeArrowheads="1"/>
          </p:cNvSpPr>
          <p:nvPr/>
        </p:nvSpPr>
        <p:spPr bwMode="auto">
          <a:xfrm>
            <a:off x="2362200" y="4648200"/>
            <a:ext cx="1524000" cy="39687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a:spcBef>
                <a:spcPct val="50000"/>
              </a:spcBef>
              <a:buClrTx/>
              <a:buFontTx/>
              <a:buNone/>
            </a:pPr>
            <a:r>
              <a:rPr kumimoji="1" lang="zh-CN" altLang="en-US" sz="2000" b="1">
                <a:solidFill>
                  <a:srgbClr val="FFFF00"/>
                </a:solidFill>
                <a:latin typeface="楷体_GB2312" panose="02010609030101010101" pitchFamily="49" charset="-122"/>
                <a:ea typeface="楷体_GB2312" panose="02010609030101010101" pitchFamily="49" charset="-122"/>
              </a:rPr>
              <a:t>硬件平台</a:t>
            </a:r>
          </a:p>
        </p:txBody>
      </p:sp>
      <p:sp>
        <p:nvSpPr>
          <p:cNvPr id="99336" name="Text Box 8"/>
          <p:cNvSpPr txBox="1">
            <a:spLocks noChangeArrowheads="1"/>
          </p:cNvSpPr>
          <p:nvPr/>
        </p:nvSpPr>
        <p:spPr bwMode="auto">
          <a:xfrm>
            <a:off x="1676400" y="4038600"/>
            <a:ext cx="2362200" cy="39687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a:spcBef>
                <a:spcPct val="50000"/>
              </a:spcBef>
              <a:buClrTx/>
              <a:buFontTx/>
              <a:buNone/>
            </a:pPr>
            <a:r>
              <a:rPr kumimoji="1" lang="zh-CN" altLang="en-US" sz="2000" b="1">
                <a:solidFill>
                  <a:srgbClr val="FFFF00"/>
                </a:solidFill>
                <a:latin typeface="楷体_GB2312" panose="02010609030101010101" pitchFamily="49" charset="-122"/>
                <a:ea typeface="楷体_GB2312" panose="02010609030101010101" pitchFamily="49" charset="-122"/>
              </a:rPr>
              <a:t>基础软件平台</a:t>
            </a:r>
          </a:p>
        </p:txBody>
      </p:sp>
      <p:sp>
        <p:nvSpPr>
          <p:cNvPr id="99337" name="Text Box 9"/>
          <p:cNvSpPr txBox="1">
            <a:spLocks noChangeArrowheads="1"/>
          </p:cNvSpPr>
          <p:nvPr/>
        </p:nvSpPr>
        <p:spPr bwMode="auto">
          <a:xfrm>
            <a:off x="1600200" y="3505200"/>
            <a:ext cx="2895600" cy="39687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a:spcBef>
                <a:spcPct val="50000"/>
              </a:spcBef>
              <a:buClrTx/>
              <a:buFontTx/>
              <a:buNone/>
            </a:pPr>
            <a:r>
              <a:rPr kumimoji="1" lang="zh-CN" altLang="en-US" sz="2000" b="1">
                <a:solidFill>
                  <a:srgbClr val="FFFF00"/>
                </a:solidFill>
                <a:latin typeface="楷体_GB2312" panose="02010609030101010101" pitchFamily="49" charset="-122"/>
                <a:ea typeface="楷体_GB2312" panose="02010609030101010101" pitchFamily="49" charset="-122"/>
              </a:rPr>
              <a:t>软件基础构架平台</a:t>
            </a:r>
          </a:p>
        </p:txBody>
      </p:sp>
      <p:sp>
        <p:nvSpPr>
          <p:cNvPr id="99338" name="Text Box 10"/>
          <p:cNvSpPr txBox="1">
            <a:spLocks noChangeArrowheads="1"/>
          </p:cNvSpPr>
          <p:nvPr/>
        </p:nvSpPr>
        <p:spPr bwMode="auto">
          <a:xfrm>
            <a:off x="1600200" y="3048000"/>
            <a:ext cx="2514600" cy="39687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a:spcBef>
                <a:spcPct val="50000"/>
              </a:spcBef>
              <a:buClrTx/>
              <a:buFontTx/>
              <a:buNone/>
            </a:pPr>
            <a:r>
              <a:rPr kumimoji="1" lang="zh-CN" altLang="en-US" sz="2000" b="1">
                <a:solidFill>
                  <a:srgbClr val="FFFF00"/>
                </a:solidFill>
                <a:latin typeface="楷体_GB2312" panose="02010609030101010101" pitchFamily="49" charset="-122"/>
                <a:ea typeface="楷体_GB2312" panose="02010609030101010101" pitchFamily="49" charset="-122"/>
              </a:rPr>
              <a:t>应用软件平台</a:t>
            </a:r>
          </a:p>
        </p:txBody>
      </p:sp>
      <p:sp>
        <p:nvSpPr>
          <p:cNvPr id="99339" name="Rectangle 11"/>
          <p:cNvSpPr>
            <a:spLocks noChangeArrowheads="1"/>
          </p:cNvSpPr>
          <p:nvPr/>
        </p:nvSpPr>
        <p:spPr bwMode="auto">
          <a:xfrm>
            <a:off x="2057400" y="2514600"/>
            <a:ext cx="2438400" cy="457200"/>
          </a:xfrm>
          <a:prstGeom prst="rect">
            <a:avLst/>
          </a:prstGeom>
          <a:gradFill rotWithShape="0">
            <a:gsLst>
              <a:gs pos="0">
                <a:srgbClr val="00CC99"/>
              </a:gs>
              <a:gs pos="100000">
                <a:srgbClr val="005E47"/>
              </a:gs>
            </a:gsLst>
            <a:path path="rect">
              <a:fillToRect r="100000" b="100000"/>
            </a:path>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00CC99"/>
            </a:extrusionClr>
            <a:contourClr>
              <a:srgbClr val="00CC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FontTx/>
              <a:buNone/>
            </a:pPr>
            <a:endParaRPr kumimoji="1" lang="zh-CN" altLang="zh-CN" sz="2400" b="1">
              <a:latin typeface="Times New Roman" panose="02020603050405020304" pitchFamily="18" charset="0"/>
              <a:ea typeface="宋体" panose="02010600030101010101" pitchFamily="2" charset="-122"/>
            </a:endParaRPr>
          </a:p>
        </p:txBody>
      </p:sp>
      <p:sp>
        <p:nvSpPr>
          <p:cNvPr id="99340" name="Text Box 12"/>
          <p:cNvSpPr txBox="1">
            <a:spLocks noChangeArrowheads="1"/>
          </p:cNvSpPr>
          <p:nvPr/>
        </p:nvSpPr>
        <p:spPr bwMode="auto">
          <a:xfrm>
            <a:off x="2209800" y="2514600"/>
            <a:ext cx="1447800" cy="39687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a:spcBef>
                <a:spcPct val="50000"/>
              </a:spcBef>
              <a:buClrTx/>
              <a:buFontTx/>
              <a:buNone/>
            </a:pPr>
            <a:r>
              <a:rPr kumimoji="1" lang="zh-CN" altLang="en-US" sz="2000" b="1">
                <a:solidFill>
                  <a:srgbClr val="FFFF00"/>
                </a:solidFill>
                <a:latin typeface="楷体_GB2312" panose="02010609030101010101" pitchFamily="49" charset="-122"/>
                <a:ea typeface="楷体_GB2312" panose="02010609030101010101" pitchFamily="49" charset="-122"/>
              </a:rPr>
              <a:t>软件产品</a:t>
            </a:r>
          </a:p>
        </p:txBody>
      </p:sp>
      <p:sp>
        <p:nvSpPr>
          <p:cNvPr id="99341" name="AutoShape 13"/>
          <p:cNvSpPr>
            <a:spLocks noChangeArrowheads="1"/>
          </p:cNvSpPr>
          <p:nvPr/>
        </p:nvSpPr>
        <p:spPr bwMode="auto">
          <a:xfrm>
            <a:off x="5562600" y="2209800"/>
            <a:ext cx="2971800" cy="1066800"/>
          </a:xfrm>
          <a:prstGeom prst="cloudCallout">
            <a:avLst>
              <a:gd name="adj1" fmla="val -83389"/>
              <a:gd name="adj2" fmla="val 52829"/>
            </a:avLst>
          </a:prstGeom>
          <a:solidFill>
            <a:srgbClr val="746AF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t">
              <a:spcBef>
                <a:spcPct val="50000"/>
              </a:spcBef>
              <a:buClrTx/>
              <a:buFontTx/>
              <a:buNone/>
            </a:pPr>
            <a:r>
              <a:rPr kumimoji="1" lang="zh-CN" altLang="en-US" sz="2000" b="1">
                <a:solidFill>
                  <a:srgbClr val="FFFFFF"/>
                </a:solidFill>
                <a:latin typeface="楷体_GB2312" panose="02010609030101010101" pitchFamily="49" charset="-122"/>
                <a:ea typeface="楷体_GB2312" panose="02010609030101010101" pitchFamily="49" charset="-122"/>
              </a:rPr>
              <a:t>协同软件</a:t>
            </a:r>
          </a:p>
          <a:p>
            <a:pPr fontAlgn="t">
              <a:spcBef>
                <a:spcPct val="50000"/>
              </a:spcBef>
              <a:buClrTx/>
              <a:buFontTx/>
              <a:buNone/>
            </a:pPr>
            <a:r>
              <a:rPr kumimoji="1" lang="zh-CN" altLang="en-US" sz="2000" b="1">
                <a:solidFill>
                  <a:srgbClr val="FFFFFF"/>
                </a:solidFill>
                <a:latin typeface="楷体_GB2312" panose="02010609030101010101" pitchFamily="49" charset="-122"/>
                <a:ea typeface="楷体_GB2312" panose="02010609030101010101" pitchFamily="49" charset="-122"/>
              </a:rPr>
              <a:t>办公软件</a:t>
            </a:r>
          </a:p>
        </p:txBody>
      </p:sp>
      <p:sp>
        <p:nvSpPr>
          <p:cNvPr id="1245198" name="AutoShape 14"/>
          <p:cNvSpPr>
            <a:spLocks noChangeArrowheads="1"/>
          </p:cNvSpPr>
          <p:nvPr/>
        </p:nvSpPr>
        <p:spPr bwMode="auto">
          <a:xfrm>
            <a:off x="5715000" y="4419600"/>
            <a:ext cx="2743200" cy="1066800"/>
          </a:xfrm>
          <a:prstGeom prst="cloudCallout">
            <a:avLst>
              <a:gd name="adj1" fmla="val -95199"/>
              <a:gd name="adj2" fmla="val -62352"/>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t">
              <a:spcBef>
                <a:spcPct val="50000"/>
              </a:spcBef>
              <a:defRPr/>
            </a:pPr>
            <a:r>
              <a:rPr kumimoji="1" lang="zh-CN" altLang="en-US" sz="2000" b="1">
                <a:solidFill>
                  <a:schemeClr val="accent1"/>
                </a:solidFill>
                <a:effectLst>
                  <a:outerShdw blurRad="38100" dist="38100" dir="2700000" algn="tl">
                    <a:srgbClr val="000000"/>
                  </a:outerShdw>
                </a:effectLst>
                <a:latin typeface="楷体_GB2312" pitchFamily="49" charset="-122"/>
                <a:ea typeface="楷体_GB2312" pitchFamily="49" charset="-122"/>
              </a:rPr>
              <a:t>数据库系统</a:t>
            </a:r>
          </a:p>
          <a:p>
            <a:pPr fontAlgn="t">
              <a:spcBef>
                <a:spcPct val="50000"/>
              </a:spcBef>
              <a:defRPr/>
            </a:pPr>
            <a:r>
              <a:rPr kumimoji="1" lang="zh-CN" altLang="en-US" sz="2000" b="1">
                <a:solidFill>
                  <a:schemeClr val="accent1"/>
                </a:solidFill>
                <a:effectLst>
                  <a:outerShdw blurRad="38100" dist="38100" dir="2700000" algn="tl">
                    <a:srgbClr val="000000"/>
                  </a:outerShdw>
                </a:effectLst>
                <a:latin typeface="楷体_GB2312" pitchFamily="49" charset="-122"/>
                <a:ea typeface="楷体_GB2312" pitchFamily="49" charset="-122"/>
              </a:rPr>
              <a:t>操作系统</a:t>
            </a:r>
          </a:p>
        </p:txBody>
      </p:sp>
      <p:sp>
        <p:nvSpPr>
          <p:cNvPr id="99343" name="AutoShape 15"/>
          <p:cNvSpPr>
            <a:spLocks noChangeArrowheads="1"/>
          </p:cNvSpPr>
          <p:nvPr/>
        </p:nvSpPr>
        <p:spPr bwMode="auto">
          <a:xfrm>
            <a:off x="5715000" y="3276600"/>
            <a:ext cx="2971800" cy="1066800"/>
          </a:xfrm>
          <a:prstGeom prst="cloudCallout">
            <a:avLst>
              <a:gd name="adj1" fmla="val -80394"/>
              <a:gd name="adj2" fmla="val 2231"/>
            </a:avLst>
          </a:prstGeom>
          <a:solidFill>
            <a:srgbClr val="C0C0C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fontAlgn="t">
              <a:spcBef>
                <a:spcPct val="50000"/>
              </a:spcBef>
              <a:buClrTx/>
              <a:buFontTx/>
              <a:buNone/>
            </a:pPr>
            <a:r>
              <a:rPr kumimoji="1" lang="en-US" altLang="zh-CN" sz="2000" b="1">
                <a:latin typeface="楷体_GB2312" panose="02010609030101010101" pitchFamily="49" charset="-122"/>
                <a:ea typeface="楷体_GB2312" panose="02010609030101010101" pitchFamily="49" charset="-122"/>
              </a:rPr>
              <a:t>  </a:t>
            </a:r>
            <a:r>
              <a:rPr kumimoji="1" lang="zh-CN" altLang="en-US" sz="2000" b="1">
                <a:latin typeface="楷体_GB2312" panose="02010609030101010101" pitchFamily="49" charset="-122"/>
                <a:ea typeface="楷体_GB2312" panose="02010609030101010101" pitchFamily="49" charset="-122"/>
              </a:rPr>
              <a:t>中间件</a:t>
            </a:r>
          </a:p>
          <a:p>
            <a:pPr fontAlgn="t">
              <a:spcBef>
                <a:spcPct val="50000"/>
              </a:spcBef>
              <a:buClrTx/>
              <a:buFontTx/>
              <a:buNone/>
            </a:pPr>
            <a:r>
              <a:rPr kumimoji="1" lang="zh-CN" altLang="en-US" sz="2000" b="1">
                <a:latin typeface="楷体_GB2312" panose="02010609030101010101" pitchFamily="49" charset="-122"/>
                <a:ea typeface="楷体_GB2312" panose="02010609030101010101" pitchFamily="49" charset="-122"/>
              </a:rPr>
              <a:t>  应用服务器</a:t>
            </a:r>
          </a:p>
        </p:txBody>
      </p:sp>
      <p:sp>
        <p:nvSpPr>
          <p:cNvPr id="93201" name="Rectangle 16"/>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数据库在计算机系统中的位置</a:t>
            </a:r>
          </a:p>
        </p:txBody>
      </p:sp>
      <p:sp>
        <p:nvSpPr>
          <p:cNvPr id="3" name="灯片编号占位符 2"/>
          <p:cNvSpPr>
            <a:spLocks noGrp="1"/>
          </p:cNvSpPr>
          <p:nvPr>
            <p:ph type="sldNum" sz="quarter" idx="10"/>
          </p:nvPr>
        </p:nvSpPr>
        <p:spPr/>
        <p:txBody>
          <a:bodyPr/>
          <a:lstStyle/>
          <a:p>
            <a:pPr>
              <a:defRPr/>
            </a:pPr>
            <a:fld id="{824F2B2E-75DB-414C-91C0-3F93878D13AE}" type="slidenum">
              <a:rPr lang="en-US" altLang="zh-CN"/>
              <a:pPr>
                <a:defRPr/>
              </a:pPr>
              <a:t>72</a:t>
            </a:fld>
            <a:endParaRPr lang="en-US" altLang="zh-CN"/>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63631" name="Picture 15" descr="MyS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962400"/>
            <a:ext cx="2667000" cy="2514600"/>
          </a:xfrm>
          <a:prstGeom prst="rect">
            <a:avLst/>
          </a:prstGeom>
          <a:noFill/>
          <a:ln w="9525">
            <a:solidFill>
              <a:srgbClr val="DDDDDD"/>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14692" name="Title 1"/>
          <p:cNvSpPr>
            <a:spLocks noGrp="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典型的关系数据库系统</a:t>
            </a:r>
          </a:p>
        </p:txBody>
      </p:sp>
      <p:sp>
        <p:nvSpPr>
          <p:cNvPr id="1263619" name="Rectangle 3"/>
          <p:cNvSpPr>
            <a:spLocks noGrp="1" noChangeArrowheads="1"/>
          </p:cNvSpPr>
          <p:nvPr>
            <p:ph type="body" idx="1"/>
          </p:nvPr>
        </p:nvSpPr>
        <p:spPr>
          <a:xfrm>
            <a:off x="685800" y="1219200"/>
            <a:ext cx="8229600" cy="2743200"/>
          </a:xfrm>
        </p:spPr>
        <p:txBody>
          <a:bodyPr/>
          <a:lstStyle/>
          <a:p>
            <a:r>
              <a:rPr kumimoji="1" lang="en-US" altLang="zh-CN" sz="2400" b="1" smtClean="0"/>
              <a:t>SQL Server ——</a:t>
            </a:r>
            <a:r>
              <a:rPr lang="en-US" altLang="zh-CN" sz="2400" smtClean="0"/>
              <a:t>Microsoft(</a:t>
            </a:r>
            <a:r>
              <a:rPr lang="zh-CN" altLang="en-US" sz="2400" smtClean="0"/>
              <a:t>微软</a:t>
            </a:r>
            <a:r>
              <a:rPr lang="en-US" altLang="zh-CN" sz="2400" smtClean="0"/>
              <a:t>) ——</a:t>
            </a:r>
            <a:r>
              <a:rPr lang="zh-CN" altLang="en-US" sz="2400" smtClean="0"/>
              <a:t>功能强大。</a:t>
            </a:r>
            <a:endParaRPr kumimoji="1" lang="zh-CN" altLang="en-US" sz="2400" b="1" smtClean="0"/>
          </a:p>
          <a:p>
            <a:r>
              <a:rPr kumimoji="1" lang="en-US" altLang="zh-CN" sz="2400" b="1" smtClean="0"/>
              <a:t>Oracle ——</a:t>
            </a:r>
            <a:r>
              <a:rPr lang="en-US" altLang="zh-CN" sz="2400" smtClean="0"/>
              <a:t>Oracle(</a:t>
            </a:r>
            <a:r>
              <a:rPr lang="zh-CN" altLang="en-US" sz="2400" smtClean="0"/>
              <a:t>甲骨文</a:t>
            </a:r>
            <a:r>
              <a:rPr lang="en-US" altLang="zh-CN" sz="2400" smtClean="0"/>
              <a:t>)</a:t>
            </a:r>
            <a:r>
              <a:rPr lang="zh-CN" altLang="en-US" sz="2400" smtClean="0"/>
              <a:t>公司</a:t>
            </a:r>
            <a:r>
              <a:rPr lang="en-US" altLang="zh-CN" sz="2400" smtClean="0"/>
              <a:t>——</a:t>
            </a:r>
            <a:r>
              <a:rPr lang="zh-CN" altLang="en-US" sz="2400" smtClean="0"/>
              <a:t>号称世界最好！</a:t>
            </a:r>
          </a:p>
          <a:p>
            <a:r>
              <a:rPr lang="zh-CN" altLang="en-US" sz="2400" smtClean="0"/>
              <a:t> </a:t>
            </a:r>
            <a:r>
              <a:rPr kumimoji="1" lang="en-US" altLang="zh-CN" sz="2400" b="1" smtClean="0"/>
              <a:t>DB2 ——</a:t>
            </a:r>
            <a:r>
              <a:rPr lang="en-US" altLang="zh-CN" sz="2400" smtClean="0"/>
              <a:t>IBM</a:t>
            </a:r>
            <a:r>
              <a:rPr lang="zh-CN" altLang="en-US" sz="2400" smtClean="0"/>
              <a:t>公司</a:t>
            </a:r>
            <a:r>
              <a:rPr lang="en-US" altLang="zh-CN" sz="2400" smtClean="0"/>
              <a:t>——</a:t>
            </a:r>
            <a:r>
              <a:rPr lang="zh-CN" altLang="en-US" sz="2400" smtClean="0"/>
              <a:t>许多巨型公司使用。</a:t>
            </a:r>
            <a:endParaRPr kumimoji="1" lang="zh-CN" altLang="en-US" sz="2400" b="1" smtClean="0"/>
          </a:p>
          <a:p>
            <a:r>
              <a:rPr kumimoji="1" lang="en-US" altLang="zh-CN" sz="2400" b="1" smtClean="0"/>
              <a:t>Access ——</a:t>
            </a:r>
            <a:r>
              <a:rPr lang="en-US" altLang="zh-CN" sz="2400" smtClean="0"/>
              <a:t>Microsoft(</a:t>
            </a:r>
            <a:r>
              <a:rPr lang="zh-CN" altLang="en-US" sz="2400" smtClean="0"/>
              <a:t>微软</a:t>
            </a:r>
            <a:r>
              <a:rPr lang="en-US" altLang="zh-CN" sz="2400" smtClean="0"/>
              <a:t>) ——</a:t>
            </a:r>
            <a:r>
              <a:rPr lang="zh-CN" altLang="en-US" sz="2400" smtClean="0"/>
              <a:t>短小好用。</a:t>
            </a:r>
            <a:endParaRPr kumimoji="1" lang="zh-CN" altLang="en-US" sz="2400" b="1" smtClean="0"/>
          </a:p>
          <a:p>
            <a:r>
              <a:rPr kumimoji="1" lang="en-US" altLang="zh-CN" sz="2400" b="1" smtClean="0"/>
              <a:t>MySQL——</a:t>
            </a:r>
            <a:r>
              <a:rPr kumimoji="1" lang="zh-CN" altLang="en-US" sz="2400" smtClean="0"/>
              <a:t>瑞典</a:t>
            </a:r>
            <a:r>
              <a:rPr kumimoji="1" lang="en-US" altLang="zh-CN" sz="2400" smtClean="0"/>
              <a:t>MySQL AB</a:t>
            </a:r>
            <a:r>
              <a:rPr kumimoji="1" lang="zh-CN" altLang="en-US" sz="2400" smtClean="0"/>
              <a:t>公司 </a:t>
            </a:r>
            <a:r>
              <a:rPr kumimoji="1" lang="en-US" altLang="zh-CN" sz="2400" smtClean="0"/>
              <a:t>——</a:t>
            </a:r>
            <a:r>
              <a:rPr kumimoji="1" lang="zh-CN" altLang="en-US" sz="2400" smtClean="0"/>
              <a:t>开源。</a:t>
            </a:r>
          </a:p>
        </p:txBody>
      </p:sp>
      <p:pic>
        <p:nvPicPr>
          <p:cNvPr id="1263621" name="Picture 5" descr="sql_manageability_sc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10000"/>
            <a:ext cx="2514600" cy="1635125"/>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AutoShape 7" descr="u=115720013,2439370227&amp;fm=23&amp;gp=0"/>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pic>
        <p:nvPicPr>
          <p:cNvPr id="1263625" name="Picture 9" descr="20067131354185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886200"/>
            <a:ext cx="2819400" cy="1557338"/>
          </a:xfrm>
          <a:prstGeom prst="rect">
            <a:avLst/>
          </a:prstGeom>
          <a:noFill/>
          <a:ln w="9525">
            <a:solidFill>
              <a:srgbClr val="DDDDDD"/>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1263627" name="Picture 11" descr="533d8w34rcs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5257800"/>
            <a:ext cx="2362200" cy="1371600"/>
          </a:xfrm>
          <a:prstGeom prst="rect">
            <a:avLst/>
          </a:prstGeom>
          <a:noFill/>
          <a:ln w="6350">
            <a:solidFill>
              <a:srgbClr val="DDDDDD"/>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1263629" name="Picture 13" descr="0105354028-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5334000"/>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5B2A6F15-E25C-4A2B-A707-60EDD7BD014F}" type="slidenum">
              <a:rPr lang="en-US" altLang="zh-CN"/>
              <a:pPr>
                <a:defRPr/>
              </a:pPr>
              <a:t>73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263619">
                                            <p:txEl>
                                              <p:pRg st="0" end="0"/>
                                            </p:txEl>
                                          </p:spTgt>
                                        </p:tgtEl>
                                        <p:attrNameLst>
                                          <p:attrName>style.visibility</p:attrName>
                                        </p:attrNameLst>
                                      </p:cBhvr>
                                      <p:to>
                                        <p:strVal val="visible"/>
                                      </p:to>
                                    </p:set>
                                    <p:anim calcmode="discrete" valueType="clr">
                                      <p:cBhvr override="childStyle">
                                        <p:cTn id="7" dur="80"/>
                                        <p:tgtEl>
                                          <p:spTgt spid="126361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63619">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263619">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1263621"/>
                                        </p:tgtEl>
                                        <p:attrNameLst>
                                          <p:attrName>style.visibility</p:attrName>
                                        </p:attrNameLst>
                                      </p:cBhvr>
                                      <p:to>
                                        <p:strVal val="visible"/>
                                      </p:to>
                                    </p:set>
                                    <p:animEffect transition="in" filter="blinds(horizontal)">
                                      <p:cBhvr>
                                        <p:cTn id="14" dur="500"/>
                                        <p:tgtEl>
                                          <p:spTgt spid="126362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1263619">
                                            <p:txEl>
                                              <p:pRg st="1" end="1"/>
                                            </p:txEl>
                                          </p:spTgt>
                                        </p:tgtEl>
                                        <p:attrNameLst>
                                          <p:attrName>style.visibility</p:attrName>
                                        </p:attrNameLst>
                                      </p:cBhvr>
                                      <p:to>
                                        <p:strVal val="visible"/>
                                      </p:to>
                                    </p:set>
                                    <p:anim calcmode="discrete" valueType="clr">
                                      <p:cBhvr override="childStyle">
                                        <p:cTn id="19" dur="80"/>
                                        <p:tgtEl>
                                          <p:spTgt spid="126361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263619">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1263619">
                                            <p:txEl>
                                              <p:pRg st="1" end="1"/>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nodeType="clickEffect">
                                  <p:stCondLst>
                                    <p:cond delay="0"/>
                                  </p:stCondLst>
                                  <p:childTnLst>
                                    <p:set>
                                      <p:cBhvr>
                                        <p:cTn id="25" dur="1" fill="hold">
                                          <p:stCondLst>
                                            <p:cond delay="0"/>
                                          </p:stCondLst>
                                        </p:cTn>
                                        <p:tgtEl>
                                          <p:spTgt spid="1263625"/>
                                        </p:tgtEl>
                                        <p:attrNameLst>
                                          <p:attrName>style.visibility</p:attrName>
                                        </p:attrNameLst>
                                      </p:cBhvr>
                                      <p:to>
                                        <p:strVal val="visible"/>
                                      </p:to>
                                    </p:set>
                                    <p:anim calcmode="lin" valueType="num">
                                      <p:cBhvr additive="base">
                                        <p:cTn id="26" dur="500" fill="hold"/>
                                        <p:tgtEl>
                                          <p:spTgt spid="1263625"/>
                                        </p:tgtEl>
                                        <p:attrNameLst>
                                          <p:attrName>ppt_x</p:attrName>
                                        </p:attrNameLst>
                                      </p:cBhvr>
                                      <p:tavLst>
                                        <p:tav tm="0">
                                          <p:val>
                                            <p:strVal val="#ppt_x"/>
                                          </p:val>
                                        </p:tav>
                                        <p:tav tm="100000">
                                          <p:val>
                                            <p:strVal val="#ppt_x"/>
                                          </p:val>
                                        </p:tav>
                                      </p:tavLst>
                                    </p:anim>
                                    <p:anim calcmode="lin" valueType="num">
                                      <p:cBhvr additive="base">
                                        <p:cTn id="27" dur="500" fill="hold"/>
                                        <p:tgtEl>
                                          <p:spTgt spid="1263625"/>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1263619">
                                            <p:txEl>
                                              <p:pRg st="2" end="2"/>
                                            </p:txEl>
                                          </p:spTgt>
                                        </p:tgtEl>
                                        <p:attrNameLst>
                                          <p:attrName>style.visibility</p:attrName>
                                        </p:attrNameLst>
                                      </p:cBhvr>
                                      <p:to>
                                        <p:strVal val="visible"/>
                                      </p:to>
                                    </p:set>
                                    <p:anim calcmode="discrete" valueType="clr">
                                      <p:cBhvr override="childStyle">
                                        <p:cTn id="32" dur="80"/>
                                        <p:tgtEl>
                                          <p:spTgt spid="126361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263619">
                                            <p:txEl>
                                              <p:pRg st="2" end="2"/>
                                            </p:txEl>
                                          </p:spTgt>
                                        </p:tgtEl>
                                        <p:attrNameLst>
                                          <p:attrName>fillcolor</p:attrName>
                                        </p:attrNameLst>
                                      </p:cBhvr>
                                      <p:tavLst>
                                        <p:tav tm="0">
                                          <p:val>
                                            <p:clrVal>
                                              <a:schemeClr val="accent2"/>
                                            </p:clrVal>
                                          </p:val>
                                        </p:tav>
                                        <p:tav tm="50000">
                                          <p:val>
                                            <p:clrVal>
                                              <a:schemeClr val="hlink"/>
                                            </p:clrVal>
                                          </p:val>
                                        </p:tav>
                                      </p:tavLst>
                                    </p:anim>
                                    <p:set>
                                      <p:cBhvr>
                                        <p:cTn id="34" dur="80"/>
                                        <p:tgtEl>
                                          <p:spTgt spid="1263619">
                                            <p:txEl>
                                              <p:pRg st="2" end="2"/>
                                            </p:txEl>
                                          </p:spTgt>
                                        </p:tgtEl>
                                        <p:attrNameLst>
                                          <p:attrName>fill.type</p:attrName>
                                        </p:attrNameLst>
                                      </p:cBhvr>
                                      <p:to>
                                        <p:strVal val="solid"/>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263627"/>
                                        </p:tgtEl>
                                        <p:attrNameLst>
                                          <p:attrName>style.visibility</p:attrName>
                                        </p:attrNameLst>
                                      </p:cBhvr>
                                      <p:to>
                                        <p:strVal val="visible"/>
                                      </p:to>
                                    </p:set>
                                    <p:anim calcmode="lin" valueType="num">
                                      <p:cBhvr additive="base">
                                        <p:cTn id="39" dur="500" fill="hold"/>
                                        <p:tgtEl>
                                          <p:spTgt spid="1263627"/>
                                        </p:tgtEl>
                                        <p:attrNameLst>
                                          <p:attrName>ppt_x</p:attrName>
                                        </p:attrNameLst>
                                      </p:cBhvr>
                                      <p:tavLst>
                                        <p:tav tm="0">
                                          <p:val>
                                            <p:strVal val="#ppt_x"/>
                                          </p:val>
                                        </p:tav>
                                        <p:tav tm="100000">
                                          <p:val>
                                            <p:strVal val="#ppt_x"/>
                                          </p:val>
                                        </p:tav>
                                      </p:tavLst>
                                    </p:anim>
                                    <p:anim calcmode="lin" valueType="num">
                                      <p:cBhvr additive="base">
                                        <p:cTn id="40" dur="500" fill="hold"/>
                                        <p:tgtEl>
                                          <p:spTgt spid="1263627"/>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7" presetClass="entr" presetSubtype="0" fill="hold" grpId="0" nodeType="clickEffect">
                                  <p:stCondLst>
                                    <p:cond delay="0"/>
                                  </p:stCondLst>
                                  <p:iterate type="lt">
                                    <p:tmPct val="50000"/>
                                  </p:iterate>
                                  <p:childTnLst>
                                    <p:set>
                                      <p:cBhvr>
                                        <p:cTn id="44" dur="1" fill="hold">
                                          <p:stCondLst>
                                            <p:cond delay="0"/>
                                          </p:stCondLst>
                                        </p:cTn>
                                        <p:tgtEl>
                                          <p:spTgt spid="1263619">
                                            <p:txEl>
                                              <p:pRg st="3" end="3"/>
                                            </p:txEl>
                                          </p:spTgt>
                                        </p:tgtEl>
                                        <p:attrNameLst>
                                          <p:attrName>style.visibility</p:attrName>
                                        </p:attrNameLst>
                                      </p:cBhvr>
                                      <p:to>
                                        <p:strVal val="visible"/>
                                      </p:to>
                                    </p:set>
                                    <p:anim calcmode="discrete" valueType="clr">
                                      <p:cBhvr override="childStyle">
                                        <p:cTn id="45" dur="80"/>
                                        <p:tgtEl>
                                          <p:spTgt spid="1263619">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263619">
                                            <p:txEl>
                                              <p:pRg st="3" end="3"/>
                                            </p:txEl>
                                          </p:spTgt>
                                        </p:tgtEl>
                                        <p:attrNameLst>
                                          <p:attrName>fillcolor</p:attrName>
                                        </p:attrNameLst>
                                      </p:cBhvr>
                                      <p:tavLst>
                                        <p:tav tm="0">
                                          <p:val>
                                            <p:clrVal>
                                              <a:schemeClr val="accent2"/>
                                            </p:clrVal>
                                          </p:val>
                                        </p:tav>
                                        <p:tav tm="50000">
                                          <p:val>
                                            <p:clrVal>
                                              <a:schemeClr val="hlink"/>
                                            </p:clrVal>
                                          </p:val>
                                        </p:tav>
                                      </p:tavLst>
                                    </p:anim>
                                    <p:set>
                                      <p:cBhvr>
                                        <p:cTn id="47" dur="80"/>
                                        <p:tgtEl>
                                          <p:spTgt spid="1263619">
                                            <p:txEl>
                                              <p:pRg st="3" end="3"/>
                                            </p:txEl>
                                          </p:spTgt>
                                        </p:tgtEl>
                                        <p:attrNameLst>
                                          <p:attrName>fill.type</p:attrName>
                                        </p:attrNameLst>
                                      </p:cBhvr>
                                      <p:to>
                                        <p:strVal val="solid"/>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1263629"/>
                                        </p:tgtEl>
                                        <p:attrNameLst>
                                          <p:attrName>style.visibility</p:attrName>
                                        </p:attrNameLst>
                                      </p:cBhvr>
                                      <p:to>
                                        <p:strVal val="visible"/>
                                      </p:to>
                                    </p:set>
                                    <p:animEffect transition="in" filter="box(in)">
                                      <p:cBhvr>
                                        <p:cTn id="52" dur="500"/>
                                        <p:tgtEl>
                                          <p:spTgt spid="126362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7" presetClass="entr" presetSubtype="0" fill="hold" grpId="0" nodeType="clickEffect">
                                  <p:stCondLst>
                                    <p:cond delay="0"/>
                                  </p:stCondLst>
                                  <p:iterate type="lt">
                                    <p:tmPct val="50000"/>
                                  </p:iterate>
                                  <p:childTnLst>
                                    <p:set>
                                      <p:cBhvr>
                                        <p:cTn id="56" dur="1" fill="hold">
                                          <p:stCondLst>
                                            <p:cond delay="0"/>
                                          </p:stCondLst>
                                        </p:cTn>
                                        <p:tgtEl>
                                          <p:spTgt spid="1263619">
                                            <p:txEl>
                                              <p:pRg st="4" end="4"/>
                                            </p:txEl>
                                          </p:spTgt>
                                        </p:tgtEl>
                                        <p:attrNameLst>
                                          <p:attrName>style.visibility</p:attrName>
                                        </p:attrNameLst>
                                      </p:cBhvr>
                                      <p:to>
                                        <p:strVal val="visible"/>
                                      </p:to>
                                    </p:set>
                                    <p:anim calcmode="discrete" valueType="clr">
                                      <p:cBhvr override="childStyle">
                                        <p:cTn id="57" dur="80"/>
                                        <p:tgtEl>
                                          <p:spTgt spid="1263619">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8" dur="80"/>
                                        <p:tgtEl>
                                          <p:spTgt spid="1263619">
                                            <p:txEl>
                                              <p:pRg st="4" end="4"/>
                                            </p:txEl>
                                          </p:spTgt>
                                        </p:tgtEl>
                                        <p:attrNameLst>
                                          <p:attrName>fillcolor</p:attrName>
                                        </p:attrNameLst>
                                      </p:cBhvr>
                                      <p:tavLst>
                                        <p:tav tm="0">
                                          <p:val>
                                            <p:clrVal>
                                              <a:schemeClr val="accent2"/>
                                            </p:clrVal>
                                          </p:val>
                                        </p:tav>
                                        <p:tav tm="50000">
                                          <p:val>
                                            <p:clrVal>
                                              <a:schemeClr val="hlink"/>
                                            </p:clrVal>
                                          </p:val>
                                        </p:tav>
                                      </p:tavLst>
                                    </p:anim>
                                    <p:set>
                                      <p:cBhvr>
                                        <p:cTn id="59" dur="80"/>
                                        <p:tgtEl>
                                          <p:spTgt spid="1263619">
                                            <p:txEl>
                                              <p:pRg st="4" end="4"/>
                                            </p:txEl>
                                          </p:spTgt>
                                        </p:tgtEl>
                                        <p:attrNameLst>
                                          <p:attrName>fill.type</p:attrName>
                                        </p:attrNameLst>
                                      </p:cBhvr>
                                      <p:to>
                                        <p:strVal val="solid"/>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8" presetClass="entr" presetSubtype="16" fill="hold" nodeType="clickEffect">
                                  <p:stCondLst>
                                    <p:cond delay="0"/>
                                  </p:stCondLst>
                                  <p:childTnLst>
                                    <p:set>
                                      <p:cBhvr>
                                        <p:cTn id="63" dur="1" fill="hold">
                                          <p:stCondLst>
                                            <p:cond delay="0"/>
                                          </p:stCondLst>
                                        </p:cTn>
                                        <p:tgtEl>
                                          <p:spTgt spid="1263631"/>
                                        </p:tgtEl>
                                        <p:attrNameLst>
                                          <p:attrName>style.visibility</p:attrName>
                                        </p:attrNameLst>
                                      </p:cBhvr>
                                      <p:to>
                                        <p:strVal val="visible"/>
                                      </p:to>
                                    </p:set>
                                    <p:animEffect transition="in" filter="diamond(in)">
                                      <p:cBhvr>
                                        <p:cTn id="64" dur="2000"/>
                                        <p:tgtEl>
                                          <p:spTgt spid="1263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361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rPr smtClean="0"/>
              <a:t>三级模式</a:t>
            </a:r>
            <a:r>
              <a:rPr lang="en-US" altLang="zh-CN" smtClean="0"/>
              <a:t>+</a:t>
            </a:r>
            <a:r>
              <a:rPr smtClean="0"/>
              <a:t>两级映射</a:t>
            </a:r>
          </a:p>
        </p:txBody>
      </p:sp>
      <p:grpSp>
        <p:nvGrpSpPr>
          <p:cNvPr id="101379" name="Group 408"/>
          <p:cNvGrpSpPr>
            <a:grpSpLocks/>
          </p:cNvGrpSpPr>
          <p:nvPr/>
        </p:nvGrpSpPr>
        <p:grpSpPr bwMode="auto">
          <a:xfrm>
            <a:off x="457200" y="1524000"/>
            <a:ext cx="6373813" cy="5105400"/>
            <a:chOff x="288" y="960"/>
            <a:chExt cx="4015" cy="3216"/>
          </a:xfrm>
        </p:grpSpPr>
        <p:sp>
          <p:nvSpPr>
            <p:cNvPr id="101396" name="Rectangle 7"/>
            <p:cNvSpPr>
              <a:spLocks noChangeArrowheads="1"/>
            </p:cNvSpPr>
            <p:nvPr/>
          </p:nvSpPr>
          <p:spPr bwMode="auto">
            <a:xfrm>
              <a:off x="302" y="1003"/>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397" name="Rectangle 8"/>
            <p:cNvSpPr>
              <a:spLocks noChangeArrowheads="1"/>
            </p:cNvSpPr>
            <p:nvPr/>
          </p:nvSpPr>
          <p:spPr bwMode="auto">
            <a:xfrm>
              <a:off x="400" y="1003"/>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tx2"/>
                  </a:solidFill>
                  <a:latin typeface="楷体_GB2312" panose="02010609030101010101" pitchFamily="49" charset="-122"/>
                  <a:ea typeface="楷体_GB2312" panose="02010609030101010101" pitchFamily="49" charset="-122"/>
                </a:rPr>
                <a:t>应用</a:t>
              </a:r>
              <a:endParaRPr lang="zh-CN" altLang="en-US" sz="2400">
                <a:solidFill>
                  <a:schemeClr val="tx2"/>
                </a:solidFill>
                <a:latin typeface="楷体_GB2312" panose="02010609030101010101" pitchFamily="49" charset="-122"/>
                <a:ea typeface="楷体_GB2312" panose="02010609030101010101" pitchFamily="49" charset="-122"/>
              </a:endParaRPr>
            </a:p>
          </p:txBody>
        </p:sp>
        <p:sp>
          <p:nvSpPr>
            <p:cNvPr id="101398" name="Rectangle 9"/>
            <p:cNvSpPr>
              <a:spLocks noChangeArrowheads="1"/>
            </p:cNvSpPr>
            <p:nvPr/>
          </p:nvSpPr>
          <p:spPr bwMode="auto">
            <a:xfrm>
              <a:off x="776" y="1003"/>
              <a:ext cx="1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A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399" name="Rectangle 10"/>
            <p:cNvSpPr>
              <a:spLocks noChangeArrowheads="1"/>
            </p:cNvSpPr>
            <p:nvPr/>
          </p:nvSpPr>
          <p:spPr bwMode="auto">
            <a:xfrm>
              <a:off x="288"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00" name="Line 11"/>
            <p:cNvSpPr>
              <a:spLocks noChangeShapeType="1"/>
            </p:cNvSpPr>
            <p:nvPr/>
          </p:nvSpPr>
          <p:spPr bwMode="auto">
            <a:xfrm>
              <a:off x="288"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1" name="Line 12"/>
            <p:cNvSpPr>
              <a:spLocks noChangeShapeType="1"/>
            </p:cNvSpPr>
            <p:nvPr/>
          </p:nvSpPr>
          <p:spPr bwMode="auto">
            <a:xfrm>
              <a:off x="288"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2" name="Rectangle 13"/>
            <p:cNvSpPr>
              <a:spLocks noChangeArrowheads="1"/>
            </p:cNvSpPr>
            <p:nvPr/>
          </p:nvSpPr>
          <p:spPr bwMode="auto">
            <a:xfrm>
              <a:off x="288"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03" name="Line 14"/>
            <p:cNvSpPr>
              <a:spLocks noChangeShapeType="1"/>
            </p:cNvSpPr>
            <p:nvPr/>
          </p:nvSpPr>
          <p:spPr bwMode="auto">
            <a:xfrm>
              <a:off x="288"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4" name="Line 15"/>
            <p:cNvSpPr>
              <a:spLocks noChangeShapeType="1"/>
            </p:cNvSpPr>
            <p:nvPr/>
          </p:nvSpPr>
          <p:spPr bwMode="auto">
            <a:xfrm>
              <a:off x="288"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5" name="Rectangle 16"/>
            <p:cNvSpPr>
              <a:spLocks noChangeArrowheads="1"/>
            </p:cNvSpPr>
            <p:nvPr/>
          </p:nvSpPr>
          <p:spPr bwMode="auto">
            <a:xfrm>
              <a:off x="302" y="960"/>
              <a:ext cx="64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06" name="Line 17"/>
            <p:cNvSpPr>
              <a:spLocks noChangeShapeType="1"/>
            </p:cNvSpPr>
            <p:nvPr/>
          </p:nvSpPr>
          <p:spPr bwMode="auto">
            <a:xfrm>
              <a:off x="302" y="960"/>
              <a:ext cx="64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7" name="Rectangle 18"/>
            <p:cNvSpPr>
              <a:spLocks noChangeArrowheads="1"/>
            </p:cNvSpPr>
            <p:nvPr/>
          </p:nvSpPr>
          <p:spPr bwMode="auto">
            <a:xfrm>
              <a:off x="944" y="960"/>
              <a:ext cx="13"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08" name="Line 19"/>
            <p:cNvSpPr>
              <a:spLocks noChangeShapeType="1"/>
            </p:cNvSpPr>
            <p:nvPr/>
          </p:nvSpPr>
          <p:spPr bwMode="auto">
            <a:xfrm>
              <a:off x="944" y="960"/>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09" name="Line 20"/>
            <p:cNvSpPr>
              <a:spLocks noChangeShapeType="1"/>
            </p:cNvSpPr>
            <p:nvPr/>
          </p:nvSpPr>
          <p:spPr bwMode="auto">
            <a:xfrm>
              <a:off x="944"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0" name="Rectangle 21"/>
            <p:cNvSpPr>
              <a:spLocks noChangeArrowheads="1"/>
            </p:cNvSpPr>
            <p:nvPr/>
          </p:nvSpPr>
          <p:spPr bwMode="auto">
            <a:xfrm>
              <a:off x="944" y="960"/>
              <a:ext cx="13"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11" name="Line 22"/>
            <p:cNvSpPr>
              <a:spLocks noChangeShapeType="1"/>
            </p:cNvSpPr>
            <p:nvPr/>
          </p:nvSpPr>
          <p:spPr bwMode="auto">
            <a:xfrm>
              <a:off x="944" y="960"/>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2" name="Line 23"/>
            <p:cNvSpPr>
              <a:spLocks noChangeShapeType="1"/>
            </p:cNvSpPr>
            <p:nvPr/>
          </p:nvSpPr>
          <p:spPr bwMode="auto">
            <a:xfrm>
              <a:off x="944"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3" name="Rectangle 24"/>
            <p:cNvSpPr>
              <a:spLocks noChangeArrowheads="1"/>
            </p:cNvSpPr>
            <p:nvPr/>
          </p:nvSpPr>
          <p:spPr bwMode="auto">
            <a:xfrm>
              <a:off x="288" y="974"/>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14" name="Line 25"/>
            <p:cNvSpPr>
              <a:spLocks noChangeShapeType="1"/>
            </p:cNvSpPr>
            <p:nvPr/>
          </p:nvSpPr>
          <p:spPr bwMode="auto">
            <a:xfrm>
              <a:off x="288" y="974"/>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5" name="Rectangle 26"/>
            <p:cNvSpPr>
              <a:spLocks noChangeArrowheads="1"/>
            </p:cNvSpPr>
            <p:nvPr/>
          </p:nvSpPr>
          <p:spPr bwMode="auto">
            <a:xfrm>
              <a:off x="944" y="974"/>
              <a:ext cx="13"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16" name="Line 27"/>
            <p:cNvSpPr>
              <a:spLocks noChangeShapeType="1"/>
            </p:cNvSpPr>
            <p:nvPr/>
          </p:nvSpPr>
          <p:spPr bwMode="auto">
            <a:xfrm>
              <a:off x="944" y="974"/>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7" name="Rectangle 28"/>
            <p:cNvSpPr>
              <a:spLocks noChangeArrowheads="1"/>
            </p:cNvSpPr>
            <p:nvPr/>
          </p:nvSpPr>
          <p:spPr bwMode="auto">
            <a:xfrm>
              <a:off x="288"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18" name="Line 29"/>
            <p:cNvSpPr>
              <a:spLocks noChangeShapeType="1"/>
            </p:cNvSpPr>
            <p:nvPr/>
          </p:nvSpPr>
          <p:spPr bwMode="auto">
            <a:xfrm>
              <a:off x="288"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19" name="Line 30"/>
            <p:cNvSpPr>
              <a:spLocks noChangeShapeType="1"/>
            </p:cNvSpPr>
            <p:nvPr/>
          </p:nvSpPr>
          <p:spPr bwMode="auto">
            <a:xfrm>
              <a:off x="288"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0" name="Rectangle 31"/>
            <p:cNvSpPr>
              <a:spLocks noChangeArrowheads="1"/>
            </p:cNvSpPr>
            <p:nvPr/>
          </p:nvSpPr>
          <p:spPr bwMode="auto">
            <a:xfrm>
              <a:off x="288"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21" name="Line 32"/>
            <p:cNvSpPr>
              <a:spLocks noChangeShapeType="1"/>
            </p:cNvSpPr>
            <p:nvPr/>
          </p:nvSpPr>
          <p:spPr bwMode="auto">
            <a:xfrm>
              <a:off x="288"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2" name="Line 33"/>
            <p:cNvSpPr>
              <a:spLocks noChangeShapeType="1"/>
            </p:cNvSpPr>
            <p:nvPr/>
          </p:nvSpPr>
          <p:spPr bwMode="auto">
            <a:xfrm>
              <a:off x="288"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3" name="Rectangle 34"/>
            <p:cNvSpPr>
              <a:spLocks noChangeArrowheads="1"/>
            </p:cNvSpPr>
            <p:nvPr/>
          </p:nvSpPr>
          <p:spPr bwMode="auto">
            <a:xfrm>
              <a:off x="302" y="1203"/>
              <a:ext cx="64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24" name="Line 35"/>
            <p:cNvSpPr>
              <a:spLocks noChangeShapeType="1"/>
            </p:cNvSpPr>
            <p:nvPr/>
          </p:nvSpPr>
          <p:spPr bwMode="auto">
            <a:xfrm>
              <a:off x="302" y="1203"/>
              <a:ext cx="64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5" name="Rectangle 36"/>
            <p:cNvSpPr>
              <a:spLocks noChangeArrowheads="1"/>
            </p:cNvSpPr>
            <p:nvPr/>
          </p:nvSpPr>
          <p:spPr bwMode="auto">
            <a:xfrm>
              <a:off x="944" y="1203"/>
              <a:ext cx="13"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26" name="Line 37"/>
            <p:cNvSpPr>
              <a:spLocks noChangeShapeType="1"/>
            </p:cNvSpPr>
            <p:nvPr/>
          </p:nvSpPr>
          <p:spPr bwMode="auto">
            <a:xfrm>
              <a:off x="944" y="1203"/>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7" name="Line 38"/>
            <p:cNvSpPr>
              <a:spLocks noChangeShapeType="1"/>
            </p:cNvSpPr>
            <p:nvPr/>
          </p:nvSpPr>
          <p:spPr bwMode="auto">
            <a:xfrm>
              <a:off x="944"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28" name="Rectangle 39"/>
            <p:cNvSpPr>
              <a:spLocks noChangeArrowheads="1"/>
            </p:cNvSpPr>
            <p:nvPr/>
          </p:nvSpPr>
          <p:spPr bwMode="auto">
            <a:xfrm>
              <a:off x="944" y="1203"/>
              <a:ext cx="13"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29" name="Line 40"/>
            <p:cNvSpPr>
              <a:spLocks noChangeShapeType="1"/>
            </p:cNvSpPr>
            <p:nvPr/>
          </p:nvSpPr>
          <p:spPr bwMode="auto">
            <a:xfrm>
              <a:off x="944" y="1203"/>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0" name="Line 41"/>
            <p:cNvSpPr>
              <a:spLocks noChangeShapeType="1"/>
            </p:cNvSpPr>
            <p:nvPr/>
          </p:nvSpPr>
          <p:spPr bwMode="auto">
            <a:xfrm>
              <a:off x="944"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1" name="Rectangle 42"/>
            <p:cNvSpPr>
              <a:spLocks noChangeArrowheads="1"/>
            </p:cNvSpPr>
            <p:nvPr/>
          </p:nvSpPr>
          <p:spPr bwMode="auto">
            <a:xfrm>
              <a:off x="957" y="1003"/>
              <a:ext cx="1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432" name="Rectangle 43"/>
            <p:cNvSpPr>
              <a:spLocks noChangeArrowheads="1"/>
            </p:cNvSpPr>
            <p:nvPr/>
          </p:nvSpPr>
          <p:spPr bwMode="auto">
            <a:xfrm>
              <a:off x="1138" y="1003"/>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433" name="Rectangle 44"/>
            <p:cNvSpPr>
              <a:spLocks noChangeArrowheads="1"/>
            </p:cNvSpPr>
            <p:nvPr/>
          </p:nvSpPr>
          <p:spPr bwMode="auto">
            <a:xfrm>
              <a:off x="1222" y="1003"/>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tx2"/>
                  </a:solidFill>
                  <a:latin typeface="楷体_GB2312" panose="02010609030101010101" pitchFamily="49" charset="-122"/>
                  <a:ea typeface="楷体_GB2312" panose="02010609030101010101" pitchFamily="49" charset="-122"/>
                </a:rPr>
                <a:t>应用</a:t>
              </a:r>
              <a:endParaRPr lang="zh-CN" altLang="en-US" sz="2400">
                <a:solidFill>
                  <a:schemeClr val="tx2"/>
                </a:solidFill>
                <a:latin typeface="楷体_GB2312" panose="02010609030101010101" pitchFamily="49" charset="-122"/>
                <a:ea typeface="楷体_GB2312" panose="02010609030101010101" pitchFamily="49" charset="-122"/>
              </a:endParaRPr>
            </a:p>
          </p:txBody>
        </p:sp>
        <p:sp>
          <p:nvSpPr>
            <p:cNvPr id="101434" name="Rectangle 45"/>
            <p:cNvSpPr>
              <a:spLocks noChangeArrowheads="1"/>
            </p:cNvSpPr>
            <p:nvPr/>
          </p:nvSpPr>
          <p:spPr bwMode="auto">
            <a:xfrm>
              <a:off x="1598" y="1003"/>
              <a:ext cx="1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B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435" name="Rectangle 46"/>
            <p:cNvSpPr>
              <a:spLocks noChangeArrowheads="1"/>
            </p:cNvSpPr>
            <p:nvPr/>
          </p:nvSpPr>
          <p:spPr bwMode="auto">
            <a:xfrm>
              <a:off x="1124"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36" name="Line 47"/>
            <p:cNvSpPr>
              <a:spLocks noChangeShapeType="1"/>
            </p:cNvSpPr>
            <p:nvPr/>
          </p:nvSpPr>
          <p:spPr bwMode="auto">
            <a:xfrm>
              <a:off x="1124"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7" name="Line 48"/>
            <p:cNvSpPr>
              <a:spLocks noChangeShapeType="1"/>
            </p:cNvSpPr>
            <p:nvPr/>
          </p:nvSpPr>
          <p:spPr bwMode="auto">
            <a:xfrm>
              <a:off x="1124"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8" name="Rectangle 49"/>
            <p:cNvSpPr>
              <a:spLocks noChangeArrowheads="1"/>
            </p:cNvSpPr>
            <p:nvPr/>
          </p:nvSpPr>
          <p:spPr bwMode="auto">
            <a:xfrm>
              <a:off x="1124"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39" name="Line 50"/>
            <p:cNvSpPr>
              <a:spLocks noChangeShapeType="1"/>
            </p:cNvSpPr>
            <p:nvPr/>
          </p:nvSpPr>
          <p:spPr bwMode="auto">
            <a:xfrm>
              <a:off x="1124"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0" name="Line 51"/>
            <p:cNvSpPr>
              <a:spLocks noChangeShapeType="1"/>
            </p:cNvSpPr>
            <p:nvPr/>
          </p:nvSpPr>
          <p:spPr bwMode="auto">
            <a:xfrm>
              <a:off x="1124"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1" name="Rectangle 52"/>
            <p:cNvSpPr>
              <a:spLocks noChangeArrowheads="1"/>
            </p:cNvSpPr>
            <p:nvPr/>
          </p:nvSpPr>
          <p:spPr bwMode="auto">
            <a:xfrm>
              <a:off x="1138" y="960"/>
              <a:ext cx="642"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42" name="Line 53"/>
            <p:cNvSpPr>
              <a:spLocks noChangeShapeType="1"/>
            </p:cNvSpPr>
            <p:nvPr/>
          </p:nvSpPr>
          <p:spPr bwMode="auto">
            <a:xfrm>
              <a:off x="1138" y="960"/>
              <a:ext cx="64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3" name="Rectangle 54"/>
            <p:cNvSpPr>
              <a:spLocks noChangeArrowheads="1"/>
            </p:cNvSpPr>
            <p:nvPr/>
          </p:nvSpPr>
          <p:spPr bwMode="auto">
            <a:xfrm>
              <a:off x="1780"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44" name="Line 55"/>
            <p:cNvSpPr>
              <a:spLocks noChangeShapeType="1"/>
            </p:cNvSpPr>
            <p:nvPr/>
          </p:nvSpPr>
          <p:spPr bwMode="auto">
            <a:xfrm>
              <a:off x="1780"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5" name="Line 56"/>
            <p:cNvSpPr>
              <a:spLocks noChangeShapeType="1"/>
            </p:cNvSpPr>
            <p:nvPr/>
          </p:nvSpPr>
          <p:spPr bwMode="auto">
            <a:xfrm>
              <a:off x="1780"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6" name="Rectangle 57"/>
            <p:cNvSpPr>
              <a:spLocks noChangeArrowheads="1"/>
            </p:cNvSpPr>
            <p:nvPr/>
          </p:nvSpPr>
          <p:spPr bwMode="auto">
            <a:xfrm>
              <a:off x="1780"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47" name="Line 58"/>
            <p:cNvSpPr>
              <a:spLocks noChangeShapeType="1"/>
            </p:cNvSpPr>
            <p:nvPr/>
          </p:nvSpPr>
          <p:spPr bwMode="auto">
            <a:xfrm>
              <a:off x="1780"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8" name="Line 59"/>
            <p:cNvSpPr>
              <a:spLocks noChangeShapeType="1"/>
            </p:cNvSpPr>
            <p:nvPr/>
          </p:nvSpPr>
          <p:spPr bwMode="auto">
            <a:xfrm>
              <a:off x="1780"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49" name="Rectangle 60"/>
            <p:cNvSpPr>
              <a:spLocks noChangeArrowheads="1"/>
            </p:cNvSpPr>
            <p:nvPr/>
          </p:nvSpPr>
          <p:spPr bwMode="auto">
            <a:xfrm>
              <a:off x="1124" y="974"/>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50" name="Line 61"/>
            <p:cNvSpPr>
              <a:spLocks noChangeShapeType="1"/>
            </p:cNvSpPr>
            <p:nvPr/>
          </p:nvSpPr>
          <p:spPr bwMode="auto">
            <a:xfrm>
              <a:off x="1124" y="974"/>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51" name="Rectangle 62"/>
            <p:cNvSpPr>
              <a:spLocks noChangeArrowheads="1"/>
            </p:cNvSpPr>
            <p:nvPr/>
          </p:nvSpPr>
          <p:spPr bwMode="auto">
            <a:xfrm>
              <a:off x="1780" y="974"/>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52" name="Line 63"/>
            <p:cNvSpPr>
              <a:spLocks noChangeShapeType="1"/>
            </p:cNvSpPr>
            <p:nvPr/>
          </p:nvSpPr>
          <p:spPr bwMode="auto">
            <a:xfrm>
              <a:off x="1780" y="974"/>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53" name="Rectangle 64"/>
            <p:cNvSpPr>
              <a:spLocks noChangeArrowheads="1"/>
            </p:cNvSpPr>
            <p:nvPr/>
          </p:nvSpPr>
          <p:spPr bwMode="auto">
            <a:xfrm>
              <a:off x="1124"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54" name="Line 65"/>
            <p:cNvSpPr>
              <a:spLocks noChangeShapeType="1"/>
            </p:cNvSpPr>
            <p:nvPr/>
          </p:nvSpPr>
          <p:spPr bwMode="auto">
            <a:xfrm>
              <a:off x="1124"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55" name="Line 66"/>
            <p:cNvSpPr>
              <a:spLocks noChangeShapeType="1"/>
            </p:cNvSpPr>
            <p:nvPr/>
          </p:nvSpPr>
          <p:spPr bwMode="auto">
            <a:xfrm>
              <a:off x="1124"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56" name="Rectangle 67"/>
            <p:cNvSpPr>
              <a:spLocks noChangeArrowheads="1"/>
            </p:cNvSpPr>
            <p:nvPr/>
          </p:nvSpPr>
          <p:spPr bwMode="auto">
            <a:xfrm>
              <a:off x="1124"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57" name="Line 68"/>
            <p:cNvSpPr>
              <a:spLocks noChangeShapeType="1"/>
            </p:cNvSpPr>
            <p:nvPr/>
          </p:nvSpPr>
          <p:spPr bwMode="auto">
            <a:xfrm>
              <a:off x="1124"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58" name="Line 69"/>
            <p:cNvSpPr>
              <a:spLocks noChangeShapeType="1"/>
            </p:cNvSpPr>
            <p:nvPr/>
          </p:nvSpPr>
          <p:spPr bwMode="auto">
            <a:xfrm>
              <a:off x="1124"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59" name="Rectangle 70"/>
            <p:cNvSpPr>
              <a:spLocks noChangeArrowheads="1"/>
            </p:cNvSpPr>
            <p:nvPr/>
          </p:nvSpPr>
          <p:spPr bwMode="auto">
            <a:xfrm>
              <a:off x="1138" y="1203"/>
              <a:ext cx="64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60" name="Line 71"/>
            <p:cNvSpPr>
              <a:spLocks noChangeShapeType="1"/>
            </p:cNvSpPr>
            <p:nvPr/>
          </p:nvSpPr>
          <p:spPr bwMode="auto">
            <a:xfrm>
              <a:off x="1138" y="1203"/>
              <a:ext cx="64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61" name="Rectangle 72"/>
            <p:cNvSpPr>
              <a:spLocks noChangeArrowheads="1"/>
            </p:cNvSpPr>
            <p:nvPr/>
          </p:nvSpPr>
          <p:spPr bwMode="auto">
            <a:xfrm>
              <a:off x="1780"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62" name="Line 73"/>
            <p:cNvSpPr>
              <a:spLocks noChangeShapeType="1"/>
            </p:cNvSpPr>
            <p:nvPr/>
          </p:nvSpPr>
          <p:spPr bwMode="auto">
            <a:xfrm>
              <a:off x="1780"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63" name="Line 74"/>
            <p:cNvSpPr>
              <a:spLocks noChangeShapeType="1"/>
            </p:cNvSpPr>
            <p:nvPr/>
          </p:nvSpPr>
          <p:spPr bwMode="auto">
            <a:xfrm>
              <a:off x="1780"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64" name="Rectangle 75"/>
            <p:cNvSpPr>
              <a:spLocks noChangeArrowheads="1"/>
            </p:cNvSpPr>
            <p:nvPr/>
          </p:nvSpPr>
          <p:spPr bwMode="auto">
            <a:xfrm>
              <a:off x="1780"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65" name="Line 76"/>
            <p:cNvSpPr>
              <a:spLocks noChangeShapeType="1"/>
            </p:cNvSpPr>
            <p:nvPr/>
          </p:nvSpPr>
          <p:spPr bwMode="auto">
            <a:xfrm>
              <a:off x="1780"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66" name="Line 77"/>
            <p:cNvSpPr>
              <a:spLocks noChangeShapeType="1"/>
            </p:cNvSpPr>
            <p:nvPr/>
          </p:nvSpPr>
          <p:spPr bwMode="auto">
            <a:xfrm>
              <a:off x="1780"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67" name="Rectangle 78"/>
            <p:cNvSpPr>
              <a:spLocks noChangeArrowheads="1"/>
            </p:cNvSpPr>
            <p:nvPr/>
          </p:nvSpPr>
          <p:spPr bwMode="auto">
            <a:xfrm>
              <a:off x="1794" y="1003"/>
              <a:ext cx="1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468" name="Rectangle 79"/>
            <p:cNvSpPr>
              <a:spLocks noChangeArrowheads="1"/>
            </p:cNvSpPr>
            <p:nvPr/>
          </p:nvSpPr>
          <p:spPr bwMode="auto">
            <a:xfrm>
              <a:off x="1974" y="1003"/>
              <a:ext cx="8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469" name="Rectangle 80"/>
            <p:cNvSpPr>
              <a:spLocks noChangeArrowheads="1"/>
            </p:cNvSpPr>
            <p:nvPr/>
          </p:nvSpPr>
          <p:spPr bwMode="auto">
            <a:xfrm>
              <a:off x="2058" y="1003"/>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tx2"/>
                  </a:solidFill>
                  <a:latin typeface="楷体_GB2312" panose="02010609030101010101" pitchFamily="49" charset="-122"/>
                  <a:ea typeface="楷体_GB2312" panose="02010609030101010101" pitchFamily="49" charset="-122"/>
                </a:rPr>
                <a:t>应用</a:t>
              </a:r>
              <a:endParaRPr lang="zh-CN" altLang="en-US" sz="2400">
                <a:solidFill>
                  <a:schemeClr val="tx2"/>
                </a:solidFill>
                <a:latin typeface="楷体_GB2312" panose="02010609030101010101" pitchFamily="49" charset="-122"/>
                <a:ea typeface="楷体_GB2312" panose="02010609030101010101" pitchFamily="49" charset="-122"/>
              </a:endParaRPr>
            </a:p>
          </p:txBody>
        </p:sp>
        <p:sp>
          <p:nvSpPr>
            <p:cNvPr id="101470" name="Rectangle 81"/>
            <p:cNvSpPr>
              <a:spLocks noChangeArrowheads="1"/>
            </p:cNvSpPr>
            <p:nvPr/>
          </p:nvSpPr>
          <p:spPr bwMode="auto">
            <a:xfrm>
              <a:off x="2434" y="1003"/>
              <a:ext cx="1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C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471" name="Rectangle 82"/>
            <p:cNvSpPr>
              <a:spLocks noChangeArrowheads="1"/>
            </p:cNvSpPr>
            <p:nvPr/>
          </p:nvSpPr>
          <p:spPr bwMode="auto">
            <a:xfrm>
              <a:off x="1961" y="960"/>
              <a:ext cx="13"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72" name="Line 83"/>
            <p:cNvSpPr>
              <a:spLocks noChangeShapeType="1"/>
            </p:cNvSpPr>
            <p:nvPr/>
          </p:nvSpPr>
          <p:spPr bwMode="auto">
            <a:xfrm>
              <a:off x="1961" y="960"/>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73" name="Line 84"/>
            <p:cNvSpPr>
              <a:spLocks noChangeShapeType="1"/>
            </p:cNvSpPr>
            <p:nvPr/>
          </p:nvSpPr>
          <p:spPr bwMode="auto">
            <a:xfrm>
              <a:off x="1961"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74" name="Rectangle 85"/>
            <p:cNvSpPr>
              <a:spLocks noChangeArrowheads="1"/>
            </p:cNvSpPr>
            <p:nvPr/>
          </p:nvSpPr>
          <p:spPr bwMode="auto">
            <a:xfrm>
              <a:off x="1961" y="960"/>
              <a:ext cx="13"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75" name="Line 86"/>
            <p:cNvSpPr>
              <a:spLocks noChangeShapeType="1"/>
            </p:cNvSpPr>
            <p:nvPr/>
          </p:nvSpPr>
          <p:spPr bwMode="auto">
            <a:xfrm>
              <a:off x="1961" y="960"/>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76" name="Line 87"/>
            <p:cNvSpPr>
              <a:spLocks noChangeShapeType="1"/>
            </p:cNvSpPr>
            <p:nvPr/>
          </p:nvSpPr>
          <p:spPr bwMode="auto">
            <a:xfrm>
              <a:off x="1961"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77" name="Rectangle 88"/>
            <p:cNvSpPr>
              <a:spLocks noChangeArrowheads="1"/>
            </p:cNvSpPr>
            <p:nvPr/>
          </p:nvSpPr>
          <p:spPr bwMode="auto">
            <a:xfrm>
              <a:off x="1974" y="960"/>
              <a:ext cx="628"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78" name="Line 89"/>
            <p:cNvSpPr>
              <a:spLocks noChangeShapeType="1"/>
            </p:cNvSpPr>
            <p:nvPr/>
          </p:nvSpPr>
          <p:spPr bwMode="auto">
            <a:xfrm>
              <a:off x="1974" y="960"/>
              <a:ext cx="62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79" name="Rectangle 90"/>
            <p:cNvSpPr>
              <a:spLocks noChangeArrowheads="1"/>
            </p:cNvSpPr>
            <p:nvPr/>
          </p:nvSpPr>
          <p:spPr bwMode="auto">
            <a:xfrm>
              <a:off x="2602"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80" name="Line 91"/>
            <p:cNvSpPr>
              <a:spLocks noChangeShapeType="1"/>
            </p:cNvSpPr>
            <p:nvPr/>
          </p:nvSpPr>
          <p:spPr bwMode="auto">
            <a:xfrm>
              <a:off x="2602"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81" name="Line 92"/>
            <p:cNvSpPr>
              <a:spLocks noChangeShapeType="1"/>
            </p:cNvSpPr>
            <p:nvPr/>
          </p:nvSpPr>
          <p:spPr bwMode="auto">
            <a:xfrm>
              <a:off x="2602"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82" name="Rectangle 93"/>
            <p:cNvSpPr>
              <a:spLocks noChangeArrowheads="1"/>
            </p:cNvSpPr>
            <p:nvPr/>
          </p:nvSpPr>
          <p:spPr bwMode="auto">
            <a:xfrm>
              <a:off x="2602"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83" name="Line 94"/>
            <p:cNvSpPr>
              <a:spLocks noChangeShapeType="1"/>
            </p:cNvSpPr>
            <p:nvPr/>
          </p:nvSpPr>
          <p:spPr bwMode="auto">
            <a:xfrm>
              <a:off x="2602"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84" name="Line 95"/>
            <p:cNvSpPr>
              <a:spLocks noChangeShapeType="1"/>
            </p:cNvSpPr>
            <p:nvPr/>
          </p:nvSpPr>
          <p:spPr bwMode="auto">
            <a:xfrm>
              <a:off x="2602"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85" name="Rectangle 96"/>
            <p:cNvSpPr>
              <a:spLocks noChangeArrowheads="1"/>
            </p:cNvSpPr>
            <p:nvPr/>
          </p:nvSpPr>
          <p:spPr bwMode="auto">
            <a:xfrm>
              <a:off x="1961" y="974"/>
              <a:ext cx="13"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86" name="Line 97"/>
            <p:cNvSpPr>
              <a:spLocks noChangeShapeType="1"/>
            </p:cNvSpPr>
            <p:nvPr/>
          </p:nvSpPr>
          <p:spPr bwMode="auto">
            <a:xfrm>
              <a:off x="1961" y="974"/>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87" name="Rectangle 98"/>
            <p:cNvSpPr>
              <a:spLocks noChangeArrowheads="1"/>
            </p:cNvSpPr>
            <p:nvPr/>
          </p:nvSpPr>
          <p:spPr bwMode="auto">
            <a:xfrm>
              <a:off x="2602" y="974"/>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88" name="Line 99"/>
            <p:cNvSpPr>
              <a:spLocks noChangeShapeType="1"/>
            </p:cNvSpPr>
            <p:nvPr/>
          </p:nvSpPr>
          <p:spPr bwMode="auto">
            <a:xfrm>
              <a:off x="2602" y="974"/>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89" name="Rectangle 100"/>
            <p:cNvSpPr>
              <a:spLocks noChangeArrowheads="1"/>
            </p:cNvSpPr>
            <p:nvPr/>
          </p:nvSpPr>
          <p:spPr bwMode="auto">
            <a:xfrm>
              <a:off x="1961" y="1203"/>
              <a:ext cx="13"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90" name="Line 101"/>
            <p:cNvSpPr>
              <a:spLocks noChangeShapeType="1"/>
            </p:cNvSpPr>
            <p:nvPr/>
          </p:nvSpPr>
          <p:spPr bwMode="auto">
            <a:xfrm>
              <a:off x="1961" y="1203"/>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91" name="Line 102"/>
            <p:cNvSpPr>
              <a:spLocks noChangeShapeType="1"/>
            </p:cNvSpPr>
            <p:nvPr/>
          </p:nvSpPr>
          <p:spPr bwMode="auto">
            <a:xfrm>
              <a:off x="1961"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92" name="Rectangle 103"/>
            <p:cNvSpPr>
              <a:spLocks noChangeArrowheads="1"/>
            </p:cNvSpPr>
            <p:nvPr/>
          </p:nvSpPr>
          <p:spPr bwMode="auto">
            <a:xfrm>
              <a:off x="1961" y="1203"/>
              <a:ext cx="13"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93" name="Line 104"/>
            <p:cNvSpPr>
              <a:spLocks noChangeShapeType="1"/>
            </p:cNvSpPr>
            <p:nvPr/>
          </p:nvSpPr>
          <p:spPr bwMode="auto">
            <a:xfrm>
              <a:off x="1961" y="1203"/>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94" name="Line 105"/>
            <p:cNvSpPr>
              <a:spLocks noChangeShapeType="1"/>
            </p:cNvSpPr>
            <p:nvPr/>
          </p:nvSpPr>
          <p:spPr bwMode="auto">
            <a:xfrm>
              <a:off x="1961"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95" name="Rectangle 106"/>
            <p:cNvSpPr>
              <a:spLocks noChangeArrowheads="1"/>
            </p:cNvSpPr>
            <p:nvPr/>
          </p:nvSpPr>
          <p:spPr bwMode="auto">
            <a:xfrm>
              <a:off x="1974" y="1203"/>
              <a:ext cx="628"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96" name="Line 107"/>
            <p:cNvSpPr>
              <a:spLocks noChangeShapeType="1"/>
            </p:cNvSpPr>
            <p:nvPr/>
          </p:nvSpPr>
          <p:spPr bwMode="auto">
            <a:xfrm>
              <a:off x="1974" y="1203"/>
              <a:ext cx="62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97" name="Rectangle 108"/>
            <p:cNvSpPr>
              <a:spLocks noChangeArrowheads="1"/>
            </p:cNvSpPr>
            <p:nvPr/>
          </p:nvSpPr>
          <p:spPr bwMode="auto">
            <a:xfrm>
              <a:off x="2602"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498" name="Line 109"/>
            <p:cNvSpPr>
              <a:spLocks noChangeShapeType="1"/>
            </p:cNvSpPr>
            <p:nvPr/>
          </p:nvSpPr>
          <p:spPr bwMode="auto">
            <a:xfrm>
              <a:off x="2602"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99" name="Line 110"/>
            <p:cNvSpPr>
              <a:spLocks noChangeShapeType="1"/>
            </p:cNvSpPr>
            <p:nvPr/>
          </p:nvSpPr>
          <p:spPr bwMode="auto">
            <a:xfrm>
              <a:off x="2602"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00" name="Rectangle 111"/>
            <p:cNvSpPr>
              <a:spLocks noChangeArrowheads="1"/>
            </p:cNvSpPr>
            <p:nvPr/>
          </p:nvSpPr>
          <p:spPr bwMode="auto">
            <a:xfrm>
              <a:off x="2602"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01" name="Line 112"/>
            <p:cNvSpPr>
              <a:spLocks noChangeShapeType="1"/>
            </p:cNvSpPr>
            <p:nvPr/>
          </p:nvSpPr>
          <p:spPr bwMode="auto">
            <a:xfrm>
              <a:off x="2602"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02" name="Line 113"/>
            <p:cNvSpPr>
              <a:spLocks noChangeShapeType="1"/>
            </p:cNvSpPr>
            <p:nvPr/>
          </p:nvSpPr>
          <p:spPr bwMode="auto">
            <a:xfrm>
              <a:off x="2602"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03" name="Rectangle 114"/>
            <p:cNvSpPr>
              <a:spLocks noChangeArrowheads="1"/>
            </p:cNvSpPr>
            <p:nvPr/>
          </p:nvSpPr>
          <p:spPr bwMode="auto">
            <a:xfrm>
              <a:off x="2616" y="1003"/>
              <a:ext cx="1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504" name="Rectangle 115"/>
            <p:cNvSpPr>
              <a:spLocks noChangeArrowheads="1"/>
            </p:cNvSpPr>
            <p:nvPr/>
          </p:nvSpPr>
          <p:spPr bwMode="auto">
            <a:xfrm>
              <a:off x="2811" y="1003"/>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505" name="Rectangle 116"/>
            <p:cNvSpPr>
              <a:spLocks noChangeArrowheads="1"/>
            </p:cNvSpPr>
            <p:nvPr/>
          </p:nvSpPr>
          <p:spPr bwMode="auto">
            <a:xfrm>
              <a:off x="2895" y="1003"/>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tx2"/>
                  </a:solidFill>
                  <a:latin typeface="楷体_GB2312" panose="02010609030101010101" pitchFamily="49" charset="-122"/>
                  <a:ea typeface="楷体_GB2312" panose="02010609030101010101" pitchFamily="49" charset="-122"/>
                </a:rPr>
                <a:t>应用</a:t>
              </a:r>
              <a:endParaRPr lang="zh-CN" altLang="en-US" sz="2400">
                <a:solidFill>
                  <a:schemeClr val="tx2"/>
                </a:solidFill>
                <a:latin typeface="楷体_GB2312" panose="02010609030101010101" pitchFamily="49" charset="-122"/>
                <a:ea typeface="楷体_GB2312" panose="02010609030101010101" pitchFamily="49" charset="-122"/>
              </a:endParaRPr>
            </a:p>
          </p:txBody>
        </p:sp>
        <p:sp>
          <p:nvSpPr>
            <p:cNvPr id="101506" name="Rectangle 117"/>
            <p:cNvSpPr>
              <a:spLocks noChangeArrowheads="1"/>
            </p:cNvSpPr>
            <p:nvPr/>
          </p:nvSpPr>
          <p:spPr bwMode="auto">
            <a:xfrm>
              <a:off x="3271" y="1003"/>
              <a:ext cx="1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D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507" name="Rectangle 118"/>
            <p:cNvSpPr>
              <a:spLocks noChangeArrowheads="1"/>
            </p:cNvSpPr>
            <p:nvPr/>
          </p:nvSpPr>
          <p:spPr bwMode="auto">
            <a:xfrm>
              <a:off x="2797"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08" name="Line 119"/>
            <p:cNvSpPr>
              <a:spLocks noChangeShapeType="1"/>
            </p:cNvSpPr>
            <p:nvPr/>
          </p:nvSpPr>
          <p:spPr bwMode="auto">
            <a:xfrm>
              <a:off x="2797"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09" name="Line 120"/>
            <p:cNvSpPr>
              <a:spLocks noChangeShapeType="1"/>
            </p:cNvSpPr>
            <p:nvPr/>
          </p:nvSpPr>
          <p:spPr bwMode="auto">
            <a:xfrm>
              <a:off x="2797"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10" name="Rectangle 121"/>
            <p:cNvSpPr>
              <a:spLocks noChangeArrowheads="1"/>
            </p:cNvSpPr>
            <p:nvPr/>
          </p:nvSpPr>
          <p:spPr bwMode="auto">
            <a:xfrm>
              <a:off x="2797"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11" name="Line 122"/>
            <p:cNvSpPr>
              <a:spLocks noChangeShapeType="1"/>
            </p:cNvSpPr>
            <p:nvPr/>
          </p:nvSpPr>
          <p:spPr bwMode="auto">
            <a:xfrm>
              <a:off x="2797"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12" name="Line 123"/>
            <p:cNvSpPr>
              <a:spLocks noChangeShapeType="1"/>
            </p:cNvSpPr>
            <p:nvPr/>
          </p:nvSpPr>
          <p:spPr bwMode="auto">
            <a:xfrm>
              <a:off x="2797"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13" name="Rectangle 124"/>
            <p:cNvSpPr>
              <a:spLocks noChangeArrowheads="1"/>
            </p:cNvSpPr>
            <p:nvPr/>
          </p:nvSpPr>
          <p:spPr bwMode="auto">
            <a:xfrm>
              <a:off x="2811" y="960"/>
              <a:ext cx="627"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14" name="Line 125"/>
            <p:cNvSpPr>
              <a:spLocks noChangeShapeType="1"/>
            </p:cNvSpPr>
            <p:nvPr/>
          </p:nvSpPr>
          <p:spPr bwMode="auto">
            <a:xfrm>
              <a:off x="2811" y="960"/>
              <a:ext cx="62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15" name="Rectangle 126"/>
            <p:cNvSpPr>
              <a:spLocks noChangeArrowheads="1"/>
            </p:cNvSpPr>
            <p:nvPr/>
          </p:nvSpPr>
          <p:spPr bwMode="auto">
            <a:xfrm>
              <a:off x="3438" y="96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16" name="Line 127"/>
            <p:cNvSpPr>
              <a:spLocks noChangeShapeType="1"/>
            </p:cNvSpPr>
            <p:nvPr/>
          </p:nvSpPr>
          <p:spPr bwMode="auto">
            <a:xfrm>
              <a:off x="3438" y="96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17" name="Line 128"/>
            <p:cNvSpPr>
              <a:spLocks noChangeShapeType="1"/>
            </p:cNvSpPr>
            <p:nvPr/>
          </p:nvSpPr>
          <p:spPr bwMode="auto">
            <a:xfrm>
              <a:off x="3438"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18" name="Rectangle 129"/>
            <p:cNvSpPr>
              <a:spLocks noChangeArrowheads="1"/>
            </p:cNvSpPr>
            <p:nvPr/>
          </p:nvSpPr>
          <p:spPr bwMode="auto">
            <a:xfrm>
              <a:off x="3438" y="96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19" name="Line 130"/>
            <p:cNvSpPr>
              <a:spLocks noChangeShapeType="1"/>
            </p:cNvSpPr>
            <p:nvPr/>
          </p:nvSpPr>
          <p:spPr bwMode="auto">
            <a:xfrm>
              <a:off x="3438" y="96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20" name="Line 131"/>
            <p:cNvSpPr>
              <a:spLocks noChangeShapeType="1"/>
            </p:cNvSpPr>
            <p:nvPr/>
          </p:nvSpPr>
          <p:spPr bwMode="auto">
            <a:xfrm>
              <a:off x="3438"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21" name="Rectangle 132"/>
            <p:cNvSpPr>
              <a:spLocks noChangeArrowheads="1"/>
            </p:cNvSpPr>
            <p:nvPr/>
          </p:nvSpPr>
          <p:spPr bwMode="auto">
            <a:xfrm>
              <a:off x="2797" y="974"/>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22" name="Line 133"/>
            <p:cNvSpPr>
              <a:spLocks noChangeShapeType="1"/>
            </p:cNvSpPr>
            <p:nvPr/>
          </p:nvSpPr>
          <p:spPr bwMode="auto">
            <a:xfrm>
              <a:off x="2797" y="974"/>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23" name="Rectangle 134"/>
            <p:cNvSpPr>
              <a:spLocks noChangeArrowheads="1"/>
            </p:cNvSpPr>
            <p:nvPr/>
          </p:nvSpPr>
          <p:spPr bwMode="auto">
            <a:xfrm>
              <a:off x="3438" y="974"/>
              <a:ext cx="15"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24" name="Line 135"/>
            <p:cNvSpPr>
              <a:spLocks noChangeShapeType="1"/>
            </p:cNvSpPr>
            <p:nvPr/>
          </p:nvSpPr>
          <p:spPr bwMode="auto">
            <a:xfrm>
              <a:off x="3438" y="974"/>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25" name="Rectangle 136"/>
            <p:cNvSpPr>
              <a:spLocks noChangeArrowheads="1"/>
            </p:cNvSpPr>
            <p:nvPr/>
          </p:nvSpPr>
          <p:spPr bwMode="auto">
            <a:xfrm>
              <a:off x="2797"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26" name="Line 137"/>
            <p:cNvSpPr>
              <a:spLocks noChangeShapeType="1"/>
            </p:cNvSpPr>
            <p:nvPr/>
          </p:nvSpPr>
          <p:spPr bwMode="auto">
            <a:xfrm>
              <a:off x="2797"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27" name="Line 138"/>
            <p:cNvSpPr>
              <a:spLocks noChangeShapeType="1"/>
            </p:cNvSpPr>
            <p:nvPr/>
          </p:nvSpPr>
          <p:spPr bwMode="auto">
            <a:xfrm>
              <a:off x="2797"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28" name="Rectangle 139"/>
            <p:cNvSpPr>
              <a:spLocks noChangeArrowheads="1"/>
            </p:cNvSpPr>
            <p:nvPr/>
          </p:nvSpPr>
          <p:spPr bwMode="auto">
            <a:xfrm>
              <a:off x="2797"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29" name="Line 140"/>
            <p:cNvSpPr>
              <a:spLocks noChangeShapeType="1"/>
            </p:cNvSpPr>
            <p:nvPr/>
          </p:nvSpPr>
          <p:spPr bwMode="auto">
            <a:xfrm>
              <a:off x="2797"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0" name="Line 141"/>
            <p:cNvSpPr>
              <a:spLocks noChangeShapeType="1"/>
            </p:cNvSpPr>
            <p:nvPr/>
          </p:nvSpPr>
          <p:spPr bwMode="auto">
            <a:xfrm>
              <a:off x="2797"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1" name="Rectangle 142"/>
            <p:cNvSpPr>
              <a:spLocks noChangeArrowheads="1"/>
            </p:cNvSpPr>
            <p:nvPr/>
          </p:nvSpPr>
          <p:spPr bwMode="auto">
            <a:xfrm>
              <a:off x="2811" y="1203"/>
              <a:ext cx="627"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32" name="Line 143"/>
            <p:cNvSpPr>
              <a:spLocks noChangeShapeType="1"/>
            </p:cNvSpPr>
            <p:nvPr/>
          </p:nvSpPr>
          <p:spPr bwMode="auto">
            <a:xfrm>
              <a:off x="2811" y="1203"/>
              <a:ext cx="627"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3" name="Rectangle 144"/>
            <p:cNvSpPr>
              <a:spLocks noChangeArrowheads="1"/>
            </p:cNvSpPr>
            <p:nvPr/>
          </p:nvSpPr>
          <p:spPr bwMode="auto">
            <a:xfrm>
              <a:off x="3438" y="1203"/>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34" name="Line 145"/>
            <p:cNvSpPr>
              <a:spLocks noChangeShapeType="1"/>
            </p:cNvSpPr>
            <p:nvPr/>
          </p:nvSpPr>
          <p:spPr bwMode="auto">
            <a:xfrm>
              <a:off x="3438" y="1203"/>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5" name="Line 146"/>
            <p:cNvSpPr>
              <a:spLocks noChangeShapeType="1"/>
            </p:cNvSpPr>
            <p:nvPr/>
          </p:nvSpPr>
          <p:spPr bwMode="auto">
            <a:xfrm>
              <a:off x="3438"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6" name="Rectangle 147"/>
            <p:cNvSpPr>
              <a:spLocks noChangeArrowheads="1"/>
            </p:cNvSpPr>
            <p:nvPr/>
          </p:nvSpPr>
          <p:spPr bwMode="auto">
            <a:xfrm>
              <a:off x="3438" y="1203"/>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37" name="Line 148"/>
            <p:cNvSpPr>
              <a:spLocks noChangeShapeType="1"/>
            </p:cNvSpPr>
            <p:nvPr/>
          </p:nvSpPr>
          <p:spPr bwMode="auto">
            <a:xfrm>
              <a:off x="3438" y="1203"/>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8" name="Line 149"/>
            <p:cNvSpPr>
              <a:spLocks noChangeShapeType="1"/>
            </p:cNvSpPr>
            <p:nvPr/>
          </p:nvSpPr>
          <p:spPr bwMode="auto">
            <a:xfrm>
              <a:off x="3438"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39" name="Rectangle 150"/>
            <p:cNvSpPr>
              <a:spLocks noChangeArrowheads="1"/>
            </p:cNvSpPr>
            <p:nvPr/>
          </p:nvSpPr>
          <p:spPr bwMode="auto">
            <a:xfrm>
              <a:off x="3453" y="1003"/>
              <a:ext cx="1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540" name="Rectangle 151"/>
            <p:cNvSpPr>
              <a:spLocks noChangeArrowheads="1"/>
            </p:cNvSpPr>
            <p:nvPr/>
          </p:nvSpPr>
          <p:spPr bwMode="auto">
            <a:xfrm>
              <a:off x="3634" y="1003"/>
              <a:ext cx="8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541" name="Rectangle 152"/>
            <p:cNvSpPr>
              <a:spLocks noChangeArrowheads="1"/>
            </p:cNvSpPr>
            <p:nvPr/>
          </p:nvSpPr>
          <p:spPr bwMode="auto">
            <a:xfrm>
              <a:off x="3731" y="1003"/>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tx2"/>
                  </a:solidFill>
                  <a:latin typeface="楷体_GB2312" panose="02010609030101010101" pitchFamily="49" charset="-122"/>
                  <a:ea typeface="楷体_GB2312" panose="02010609030101010101" pitchFamily="49" charset="-122"/>
                </a:rPr>
                <a:t>应用</a:t>
              </a:r>
              <a:endParaRPr lang="zh-CN" altLang="en-US" sz="2400">
                <a:solidFill>
                  <a:schemeClr val="tx2"/>
                </a:solidFill>
                <a:latin typeface="楷体_GB2312" panose="02010609030101010101" pitchFamily="49" charset="-122"/>
                <a:ea typeface="楷体_GB2312" panose="02010609030101010101" pitchFamily="49" charset="-122"/>
              </a:endParaRPr>
            </a:p>
          </p:txBody>
        </p:sp>
        <p:sp>
          <p:nvSpPr>
            <p:cNvPr id="101542" name="Rectangle 153"/>
            <p:cNvSpPr>
              <a:spLocks noChangeArrowheads="1"/>
            </p:cNvSpPr>
            <p:nvPr/>
          </p:nvSpPr>
          <p:spPr bwMode="auto">
            <a:xfrm>
              <a:off x="4107" y="1003"/>
              <a:ext cx="8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E</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543" name="Rectangle 154"/>
            <p:cNvSpPr>
              <a:spLocks noChangeArrowheads="1"/>
            </p:cNvSpPr>
            <p:nvPr/>
          </p:nvSpPr>
          <p:spPr bwMode="auto">
            <a:xfrm>
              <a:off x="3620"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44" name="Line 155"/>
            <p:cNvSpPr>
              <a:spLocks noChangeShapeType="1"/>
            </p:cNvSpPr>
            <p:nvPr/>
          </p:nvSpPr>
          <p:spPr bwMode="auto">
            <a:xfrm>
              <a:off x="3620"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45" name="Line 156"/>
            <p:cNvSpPr>
              <a:spLocks noChangeShapeType="1"/>
            </p:cNvSpPr>
            <p:nvPr/>
          </p:nvSpPr>
          <p:spPr bwMode="auto">
            <a:xfrm>
              <a:off x="3620"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46" name="Rectangle 157"/>
            <p:cNvSpPr>
              <a:spLocks noChangeArrowheads="1"/>
            </p:cNvSpPr>
            <p:nvPr/>
          </p:nvSpPr>
          <p:spPr bwMode="auto">
            <a:xfrm>
              <a:off x="3620"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47" name="Line 158"/>
            <p:cNvSpPr>
              <a:spLocks noChangeShapeType="1"/>
            </p:cNvSpPr>
            <p:nvPr/>
          </p:nvSpPr>
          <p:spPr bwMode="auto">
            <a:xfrm>
              <a:off x="3620"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48" name="Line 159"/>
            <p:cNvSpPr>
              <a:spLocks noChangeShapeType="1"/>
            </p:cNvSpPr>
            <p:nvPr/>
          </p:nvSpPr>
          <p:spPr bwMode="auto">
            <a:xfrm>
              <a:off x="3620"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49" name="Rectangle 160"/>
            <p:cNvSpPr>
              <a:spLocks noChangeArrowheads="1"/>
            </p:cNvSpPr>
            <p:nvPr/>
          </p:nvSpPr>
          <p:spPr bwMode="auto">
            <a:xfrm>
              <a:off x="3634" y="960"/>
              <a:ext cx="65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50" name="Line 161"/>
            <p:cNvSpPr>
              <a:spLocks noChangeShapeType="1"/>
            </p:cNvSpPr>
            <p:nvPr/>
          </p:nvSpPr>
          <p:spPr bwMode="auto">
            <a:xfrm>
              <a:off x="3634" y="960"/>
              <a:ext cx="65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51" name="Rectangle 162"/>
            <p:cNvSpPr>
              <a:spLocks noChangeArrowheads="1"/>
            </p:cNvSpPr>
            <p:nvPr/>
          </p:nvSpPr>
          <p:spPr bwMode="auto">
            <a:xfrm>
              <a:off x="4289"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52" name="Line 163"/>
            <p:cNvSpPr>
              <a:spLocks noChangeShapeType="1"/>
            </p:cNvSpPr>
            <p:nvPr/>
          </p:nvSpPr>
          <p:spPr bwMode="auto">
            <a:xfrm>
              <a:off x="4289"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53" name="Line 164"/>
            <p:cNvSpPr>
              <a:spLocks noChangeShapeType="1"/>
            </p:cNvSpPr>
            <p:nvPr/>
          </p:nvSpPr>
          <p:spPr bwMode="auto">
            <a:xfrm>
              <a:off x="4289"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54" name="Rectangle 165"/>
            <p:cNvSpPr>
              <a:spLocks noChangeArrowheads="1"/>
            </p:cNvSpPr>
            <p:nvPr/>
          </p:nvSpPr>
          <p:spPr bwMode="auto">
            <a:xfrm>
              <a:off x="4289" y="96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55" name="Line 166"/>
            <p:cNvSpPr>
              <a:spLocks noChangeShapeType="1"/>
            </p:cNvSpPr>
            <p:nvPr/>
          </p:nvSpPr>
          <p:spPr bwMode="auto">
            <a:xfrm>
              <a:off x="4289" y="96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56" name="Line 167"/>
            <p:cNvSpPr>
              <a:spLocks noChangeShapeType="1"/>
            </p:cNvSpPr>
            <p:nvPr/>
          </p:nvSpPr>
          <p:spPr bwMode="auto">
            <a:xfrm>
              <a:off x="4289" y="96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57" name="Rectangle 168"/>
            <p:cNvSpPr>
              <a:spLocks noChangeArrowheads="1"/>
            </p:cNvSpPr>
            <p:nvPr/>
          </p:nvSpPr>
          <p:spPr bwMode="auto">
            <a:xfrm>
              <a:off x="3620" y="974"/>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58" name="Line 169"/>
            <p:cNvSpPr>
              <a:spLocks noChangeShapeType="1"/>
            </p:cNvSpPr>
            <p:nvPr/>
          </p:nvSpPr>
          <p:spPr bwMode="auto">
            <a:xfrm>
              <a:off x="3620" y="974"/>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59" name="Rectangle 170"/>
            <p:cNvSpPr>
              <a:spLocks noChangeArrowheads="1"/>
            </p:cNvSpPr>
            <p:nvPr/>
          </p:nvSpPr>
          <p:spPr bwMode="auto">
            <a:xfrm>
              <a:off x="4289" y="974"/>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60" name="Line 171"/>
            <p:cNvSpPr>
              <a:spLocks noChangeShapeType="1"/>
            </p:cNvSpPr>
            <p:nvPr/>
          </p:nvSpPr>
          <p:spPr bwMode="auto">
            <a:xfrm>
              <a:off x="4289" y="974"/>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61" name="Rectangle 172"/>
            <p:cNvSpPr>
              <a:spLocks noChangeArrowheads="1"/>
            </p:cNvSpPr>
            <p:nvPr/>
          </p:nvSpPr>
          <p:spPr bwMode="auto">
            <a:xfrm>
              <a:off x="3620"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62" name="Line 173"/>
            <p:cNvSpPr>
              <a:spLocks noChangeShapeType="1"/>
            </p:cNvSpPr>
            <p:nvPr/>
          </p:nvSpPr>
          <p:spPr bwMode="auto">
            <a:xfrm>
              <a:off x="3620"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63" name="Line 174"/>
            <p:cNvSpPr>
              <a:spLocks noChangeShapeType="1"/>
            </p:cNvSpPr>
            <p:nvPr/>
          </p:nvSpPr>
          <p:spPr bwMode="auto">
            <a:xfrm>
              <a:off x="3620"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64" name="Rectangle 175"/>
            <p:cNvSpPr>
              <a:spLocks noChangeArrowheads="1"/>
            </p:cNvSpPr>
            <p:nvPr/>
          </p:nvSpPr>
          <p:spPr bwMode="auto">
            <a:xfrm>
              <a:off x="3620"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65" name="Line 176"/>
            <p:cNvSpPr>
              <a:spLocks noChangeShapeType="1"/>
            </p:cNvSpPr>
            <p:nvPr/>
          </p:nvSpPr>
          <p:spPr bwMode="auto">
            <a:xfrm>
              <a:off x="3620"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66" name="Line 177"/>
            <p:cNvSpPr>
              <a:spLocks noChangeShapeType="1"/>
            </p:cNvSpPr>
            <p:nvPr/>
          </p:nvSpPr>
          <p:spPr bwMode="auto">
            <a:xfrm>
              <a:off x="3620"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67" name="Rectangle 178"/>
            <p:cNvSpPr>
              <a:spLocks noChangeArrowheads="1"/>
            </p:cNvSpPr>
            <p:nvPr/>
          </p:nvSpPr>
          <p:spPr bwMode="auto">
            <a:xfrm>
              <a:off x="3634" y="1203"/>
              <a:ext cx="65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68" name="Line 179"/>
            <p:cNvSpPr>
              <a:spLocks noChangeShapeType="1"/>
            </p:cNvSpPr>
            <p:nvPr/>
          </p:nvSpPr>
          <p:spPr bwMode="auto">
            <a:xfrm>
              <a:off x="3634" y="1203"/>
              <a:ext cx="65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69" name="Rectangle 180"/>
            <p:cNvSpPr>
              <a:spLocks noChangeArrowheads="1"/>
            </p:cNvSpPr>
            <p:nvPr/>
          </p:nvSpPr>
          <p:spPr bwMode="auto">
            <a:xfrm>
              <a:off x="4289"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70" name="Line 181"/>
            <p:cNvSpPr>
              <a:spLocks noChangeShapeType="1"/>
            </p:cNvSpPr>
            <p:nvPr/>
          </p:nvSpPr>
          <p:spPr bwMode="auto">
            <a:xfrm>
              <a:off x="4289"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71" name="Line 182"/>
            <p:cNvSpPr>
              <a:spLocks noChangeShapeType="1"/>
            </p:cNvSpPr>
            <p:nvPr/>
          </p:nvSpPr>
          <p:spPr bwMode="auto">
            <a:xfrm>
              <a:off x="4289"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72" name="Rectangle 183"/>
            <p:cNvSpPr>
              <a:spLocks noChangeArrowheads="1"/>
            </p:cNvSpPr>
            <p:nvPr/>
          </p:nvSpPr>
          <p:spPr bwMode="auto">
            <a:xfrm>
              <a:off x="4289" y="1203"/>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73" name="Line 184"/>
            <p:cNvSpPr>
              <a:spLocks noChangeShapeType="1"/>
            </p:cNvSpPr>
            <p:nvPr/>
          </p:nvSpPr>
          <p:spPr bwMode="auto">
            <a:xfrm>
              <a:off x="4289" y="1203"/>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74" name="Line 185"/>
            <p:cNvSpPr>
              <a:spLocks noChangeShapeType="1"/>
            </p:cNvSpPr>
            <p:nvPr/>
          </p:nvSpPr>
          <p:spPr bwMode="auto">
            <a:xfrm>
              <a:off x="4289" y="1203"/>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75" name="Rectangle 186"/>
            <p:cNvSpPr>
              <a:spLocks noChangeArrowheads="1"/>
            </p:cNvSpPr>
            <p:nvPr/>
          </p:nvSpPr>
          <p:spPr bwMode="auto">
            <a:xfrm>
              <a:off x="609" y="1604"/>
              <a:ext cx="8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576" name="Rectangle 187"/>
            <p:cNvSpPr>
              <a:spLocks noChangeArrowheads="1"/>
            </p:cNvSpPr>
            <p:nvPr/>
          </p:nvSpPr>
          <p:spPr bwMode="auto">
            <a:xfrm>
              <a:off x="693" y="1604"/>
              <a:ext cx="50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tx2"/>
                  </a:solidFill>
                  <a:latin typeface="楷体_GB2312" panose="02010609030101010101" pitchFamily="49" charset="-122"/>
                  <a:ea typeface="楷体_GB2312" panose="02010609030101010101" pitchFamily="49" charset="-122"/>
                </a:rPr>
                <a:t>外模式</a:t>
              </a:r>
              <a:endParaRPr lang="zh-CN" altLang="en-US" sz="2400">
                <a:solidFill>
                  <a:schemeClr val="tx2"/>
                </a:solidFill>
                <a:latin typeface="楷体_GB2312" panose="02010609030101010101" pitchFamily="49" charset="-122"/>
                <a:ea typeface="楷体_GB2312" panose="02010609030101010101" pitchFamily="49" charset="-122"/>
              </a:endParaRPr>
            </a:p>
          </p:txBody>
        </p:sp>
        <p:sp>
          <p:nvSpPr>
            <p:cNvPr id="101577" name="Rectangle 188"/>
            <p:cNvSpPr>
              <a:spLocks noChangeArrowheads="1"/>
            </p:cNvSpPr>
            <p:nvPr/>
          </p:nvSpPr>
          <p:spPr bwMode="auto">
            <a:xfrm>
              <a:off x="1236" y="1604"/>
              <a:ext cx="1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1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578" name="Rectangle 189"/>
            <p:cNvSpPr>
              <a:spLocks noChangeArrowheads="1"/>
            </p:cNvSpPr>
            <p:nvPr/>
          </p:nvSpPr>
          <p:spPr bwMode="auto">
            <a:xfrm>
              <a:off x="594" y="1561"/>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79" name="Line 190"/>
            <p:cNvSpPr>
              <a:spLocks noChangeShapeType="1"/>
            </p:cNvSpPr>
            <p:nvPr/>
          </p:nvSpPr>
          <p:spPr bwMode="auto">
            <a:xfrm>
              <a:off x="594" y="1561"/>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80" name="Line 191"/>
            <p:cNvSpPr>
              <a:spLocks noChangeShapeType="1"/>
            </p:cNvSpPr>
            <p:nvPr/>
          </p:nvSpPr>
          <p:spPr bwMode="auto">
            <a:xfrm>
              <a:off x="594"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81" name="Rectangle 192"/>
            <p:cNvSpPr>
              <a:spLocks noChangeArrowheads="1"/>
            </p:cNvSpPr>
            <p:nvPr/>
          </p:nvSpPr>
          <p:spPr bwMode="auto">
            <a:xfrm>
              <a:off x="594" y="1561"/>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82" name="Line 193"/>
            <p:cNvSpPr>
              <a:spLocks noChangeShapeType="1"/>
            </p:cNvSpPr>
            <p:nvPr/>
          </p:nvSpPr>
          <p:spPr bwMode="auto">
            <a:xfrm>
              <a:off x="594" y="1561"/>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83" name="Line 194"/>
            <p:cNvSpPr>
              <a:spLocks noChangeShapeType="1"/>
            </p:cNvSpPr>
            <p:nvPr/>
          </p:nvSpPr>
          <p:spPr bwMode="auto">
            <a:xfrm>
              <a:off x="594"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84" name="Rectangle 195"/>
            <p:cNvSpPr>
              <a:spLocks noChangeArrowheads="1"/>
            </p:cNvSpPr>
            <p:nvPr/>
          </p:nvSpPr>
          <p:spPr bwMode="auto">
            <a:xfrm>
              <a:off x="609" y="1561"/>
              <a:ext cx="79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85" name="Line 196"/>
            <p:cNvSpPr>
              <a:spLocks noChangeShapeType="1"/>
            </p:cNvSpPr>
            <p:nvPr/>
          </p:nvSpPr>
          <p:spPr bwMode="auto">
            <a:xfrm>
              <a:off x="609" y="1561"/>
              <a:ext cx="79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86" name="Rectangle 197"/>
            <p:cNvSpPr>
              <a:spLocks noChangeArrowheads="1"/>
            </p:cNvSpPr>
            <p:nvPr/>
          </p:nvSpPr>
          <p:spPr bwMode="auto">
            <a:xfrm>
              <a:off x="1404" y="1561"/>
              <a:ext cx="13"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87" name="Line 198"/>
            <p:cNvSpPr>
              <a:spLocks noChangeShapeType="1"/>
            </p:cNvSpPr>
            <p:nvPr/>
          </p:nvSpPr>
          <p:spPr bwMode="auto">
            <a:xfrm>
              <a:off x="1404" y="1561"/>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88" name="Line 199"/>
            <p:cNvSpPr>
              <a:spLocks noChangeShapeType="1"/>
            </p:cNvSpPr>
            <p:nvPr/>
          </p:nvSpPr>
          <p:spPr bwMode="auto">
            <a:xfrm>
              <a:off x="1404"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89" name="Rectangle 200"/>
            <p:cNvSpPr>
              <a:spLocks noChangeArrowheads="1"/>
            </p:cNvSpPr>
            <p:nvPr/>
          </p:nvSpPr>
          <p:spPr bwMode="auto">
            <a:xfrm>
              <a:off x="1404" y="1561"/>
              <a:ext cx="13"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90" name="Line 201"/>
            <p:cNvSpPr>
              <a:spLocks noChangeShapeType="1"/>
            </p:cNvSpPr>
            <p:nvPr/>
          </p:nvSpPr>
          <p:spPr bwMode="auto">
            <a:xfrm>
              <a:off x="1404" y="1561"/>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91" name="Line 202"/>
            <p:cNvSpPr>
              <a:spLocks noChangeShapeType="1"/>
            </p:cNvSpPr>
            <p:nvPr/>
          </p:nvSpPr>
          <p:spPr bwMode="auto">
            <a:xfrm>
              <a:off x="1404"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92" name="Rectangle 203"/>
            <p:cNvSpPr>
              <a:spLocks noChangeArrowheads="1"/>
            </p:cNvSpPr>
            <p:nvPr/>
          </p:nvSpPr>
          <p:spPr bwMode="auto">
            <a:xfrm>
              <a:off x="594" y="1576"/>
              <a:ext cx="15"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93" name="Line 204"/>
            <p:cNvSpPr>
              <a:spLocks noChangeShapeType="1"/>
            </p:cNvSpPr>
            <p:nvPr/>
          </p:nvSpPr>
          <p:spPr bwMode="auto">
            <a:xfrm>
              <a:off x="594" y="1576"/>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94" name="Rectangle 205"/>
            <p:cNvSpPr>
              <a:spLocks noChangeArrowheads="1"/>
            </p:cNvSpPr>
            <p:nvPr/>
          </p:nvSpPr>
          <p:spPr bwMode="auto">
            <a:xfrm>
              <a:off x="1404" y="1576"/>
              <a:ext cx="13"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95" name="Line 206"/>
            <p:cNvSpPr>
              <a:spLocks noChangeShapeType="1"/>
            </p:cNvSpPr>
            <p:nvPr/>
          </p:nvSpPr>
          <p:spPr bwMode="auto">
            <a:xfrm>
              <a:off x="1404" y="1576"/>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96" name="Rectangle 207"/>
            <p:cNvSpPr>
              <a:spLocks noChangeArrowheads="1"/>
            </p:cNvSpPr>
            <p:nvPr/>
          </p:nvSpPr>
          <p:spPr bwMode="auto">
            <a:xfrm>
              <a:off x="594" y="1805"/>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597" name="Line 208"/>
            <p:cNvSpPr>
              <a:spLocks noChangeShapeType="1"/>
            </p:cNvSpPr>
            <p:nvPr/>
          </p:nvSpPr>
          <p:spPr bwMode="auto">
            <a:xfrm>
              <a:off x="594" y="1805"/>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98" name="Line 209"/>
            <p:cNvSpPr>
              <a:spLocks noChangeShapeType="1"/>
            </p:cNvSpPr>
            <p:nvPr/>
          </p:nvSpPr>
          <p:spPr bwMode="auto">
            <a:xfrm>
              <a:off x="594"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99" name="Rectangle 210"/>
            <p:cNvSpPr>
              <a:spLocks noChangeArrowheads="1"/>
            </p:cNvSpPr>
            <p:nvPr/>
          </p:nvSpPr>
          <p:spPr bwMode="auto">
            <a:xfrm>
              <a:off x="594" y="1805"/>
              <a:ext cx="1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00" name="Line 211"/>
            <p:cNvSpPr>
              <a:spLocks noChangeShapeType="1"/>
            </p:cNvSpPr>
            <p:nvPr/>
          </p:nvSpPr>
          <p:spPr bwMode="auto">
            <a:xfrm>
              <a:off x="594" y="1805"/>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01" name="Line 212"/>
            <p:cNvSpPr>
              <a:spLocks noChangeShapeType="1"/>
            </p:cNvSpPr>
            <p:nvPr/>
          </p:nvSpPr>
          <p:spPr bwMode="auto">
            <a:xfrm>
              <a:off x="594"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02" name="Rectangle 213"/>
            <p:cNvSpPr>
              <a:spLocks noChangeArrowheads="1"/>
            </p:cNvSpPr>
            <p:nvPr/>
          </p:nvSpPr>
          <p:spPr bwMode="auto">
            <a:xfrm>
              <a:off x="609" y="1805"/>
              <a:ext cx="795"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03" name="Line 214"/>
            <p:cNvSpPr>
              <a:spLocks noChangeShapeType="1"/>
            </p:cNvSpPr>
            <p:nvPr/>
          </p:nvSpPr>
          <p:spPr bwMode="auto">
            <a:xfrm>
              <a:off x="609" y="1805"/>
              <a:ext cx="79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04" name="Rectangle 215"/>
            <p:cNvSpPr>
              <a:spLocks noChangeArrowheads="1"/>
            </p:cNvSpPr>
            <p:nvPr/>
          </p:nvSpPr>
          <p:spPr bwMode="auto">
            <a:xfrm>
              <a:off x="1404" y="1805"/>
              <a:ext cx="13"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05" name="Line 216"/>
            <p:cNvSpPr>
              <a:spLocks noChangeShapeType="1"/>
            </p:cNvSpPr>
            <p:nvPr/>
          </p:nvSpPr>
          <p:spPr bwMode="auto">
            <a:xfrm>
              <a:off x="1404" y="1805"/>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06" name="Line 217"/>
            <p:cNvSpPr>
              <a:spLocks noChangeShapeType="1"/>
            </p:cNvSpPr>
            <p:nvPr/>
          </p:nvSpPr>
          <p:spPr bwMode="auto">
            <a:xfrm>
              <a:off x="1404"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07" name="Rectangle 218"/>
            <p:cNvSpPr>
              <a:spLocks noChangeArrowheads="1"/>
            </p:cNvSpPr>
            <p:nvPr/>
          </p:nvSpPr>
          <p:spPr bwMode="auto">
            <a:xfrm>
              <a:off x="1404" y="1805"/>
              <a:ext cx="13"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08" name="Line 219"/>
            <p:cNvSpPr>
              <a:spLocks noChangeShapeType="1"/>
            </p:cNvSpPr>
            <p:nvPr/>
          </p:nvSpPr>
          <p:spPr bwMode="auto">
            <a:xfrm>
              <a:off x="1404" y="1805"/>
              <a:ext cx="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09" name="Line 220"/>
            <p:cNvSpPr>
              <a:spLocks noChangeShapeType="1"/>
            </p:cNvSpPr>
            <p:nvPr/>
          </p:nvSpPr>
          <p:spPr bwMode="auto">
            <a:xfrm>
              <a:off x="1404"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10" name="Rectangle 221"/>
            <p:cNvSpPr>
              <a:spLocks noChangeArrowheads="1"/>
            </p:cNvSpPr>
            <p:nvPr/>
          </p:nvSpPr>
          <p:spPr bwMode="auto">
            <a:xfrm>
              <a:off x="1417" y="1604"/>
              <a:ext cx="42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611" name="Rectangle 222"/>
            <p:cNvSpPr>
              <a:spLocks noChangeArrowheads="1"/>
            </p:cNvSpPr>
            <p:nvPr/>
          </p:nvSpPr>
          <p:spPr bwMode="auto">
            <a:xfrm>
              <a:off x="1849" y="1604"/>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612" name="Rectangle 223"/>
            <p:cNvSpPr>
              <a:spLocks noChangeArrowheads="1"/>
            </p:cNvSpPr>
            <p:nvPr/>
          </p:nvSpPr>
          <p:spPr bwMode="auto">
            <a:xfrm>
              <a:off x="1947" y="1604"/>
              <a:ext cx="50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tx2"/>
                  </a:solidFill>
                  <a:latin typeface="楷体_GB2312" panose="02010609030101010101" pitchFamily="49" charset="-122"/>
                  <a:ea typeface="楷体_GB2312" panose="02010609030101010101" pitchFamily="49" charset="-122"/>
                </a:rPr>
                <a:t>外模式</a:t>
              </a:r>
              <a:endParaRPr lang="zh-CN" altLang="en-US" sz="2400">
                <a:solidFill>
                  <a:schemeClr val="tx2"/>
                </a:solidFill>
                <a:latin typeface="楷体_GB2312" panose="02010609030101010101" pitchFamily="49" charset="-122"/>
                <a:ea typeface="楷体_GB2312" panose="02010609030101010101" pitchFamily="49" charset="-122"/>
              </a:endParaRPr>
            </a:p>
          </p:txBody>
        </p:sp>
        <p:sp>
          <p:nvSpPr>
            <p:cNvPr id="101613" name="Rectangle 224"/>
            <p:cNvSpPr>
              <a:spLocks noChangeArrowheads="1"/>
            </p:cNvSpPr>
            <p:nvPr/>
          </p:nvSpPr>
          <p:spPr bwMode="auto">
            <a:xfrm>
              <a:off x="2491" y="1604"/>
              <a:ext cx="17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2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614" name="Rectangle 225"/>
            <p:cNvSpPr>
              <a:spLocks noChangeArrowheads="1"/>
            </p:cNvSpPr>
            <p:nvPr/>
          </p:nvSpPr>
          <p:spPr bwMode="auto">
            <a:xfrm>
              <a:off x="1835" y="156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15" name="Line 226"/>
            <p:cNvSpPr>
              <a:spLocks noChangeShapeType="1"/>
            </p:cNvSpPr>
            <p:nvPr/>
          </p:nvSpPr>
          <p:spPr bwMode="auto">
            <a:xfrm>
              <a:off x="1835" y="156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16" name="Line 227"/>
            <p:cNvSpPr>
              <a:spLocks noChangeShapeType="1"/>
            </p:cNvSpPr>
            <p:nvPr/>
          </p:nvSpPr>
          <p:spPr bwMode="auto">
            <a:xfrm>
              <a:off x="1835"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17" name="Rectangle 228"/>
            <p:cNvSpPr>
              <a:spLocks noChangeArrowheads="1"/>
            </p:cNvSpPr>
            <p:nvPr/>
          </p:nvSpPr>
          <p:spPr bwMode="auto">
            <a:xfrm>
              <a:off x="1835" y="156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18" name="Line 229"/>
            <p:cNvSpPr>
              <a:spLocks noChangeShapeType="1"/>
            </p:cNvSpPr>
            <p:nvPr/>
          </p:nvSpPr>
          <p:spPr bwMode="auto">
            <a:xfrm>
              <a:off x="1835" y="156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19" name="Line 230"/>
            <p:cNvSpPr>
              <a:spLocks noChangeShapeType="1"/>
            </p:cNvSpPr>
            <p:nvPr/>
          </p:nvSpPr>
          <p:spPr bwMode="auto">
            <a:xfrm>
              <a:off x="1835"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20" name="Rectangle 231"/>
            <p:cNvSpPr>
              <a:spLocks noChangeArrowheads="1"/>
            </p:cNvSpPr>
            <p:nvPr/>
          </p:nvSpPr>
          <p:spPr bwMode="auto">
            <a:xfrm>
              <a:off x="1849" y="1561"/>
              <a:ext cx="809"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21" name="Line 232"/>
            <p:cNvSpPr>
              <a:spLocks noChangeShapeType="1"/>
            </p:cNvSpPr>
            <p:nvPr/>
          </p:nvSpPr>
          <p:spPr bwMode="auto">
            <a:xfrm>
              <a:off x="1849" y="1561"/>
              <a:ext cx="80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22" name="Rectangle 233"/>
            <p:cNvSpPr>
              <a:spLocks noChangeArrowheads="1"/>
            </p:cNvSpPr>
            <p:nvPr/>
          </p:nvSpPr>
          <p:spPr bwMode="auto">
            <a:xfrm>
              <a:off x="2658" y="156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23" name="Line 234"/>
            <p:cNvSpPr>
              <a:spLocks noChangeShapeType="1"/>
            </p:cNvSpPr>
            <p:nvPr/>
          </p:nvSpPr>
          <p:spPr bwMode="auto">
            <a:xfrm>
              <a:off x="2658" y="156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24" name="Line 235"/>
            <p:cNvSpPr>
              <a:spLocks noChangeShapeType="1"/>
            </p:cNvSpPr>
            <p:nvPr/>
          </p:nvSpPr>
          <p:spPr bwMode="auto">
            <a:xfrm>
              <a:off x="2658"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25" name="Rectangle 236"/>
            <p:cNvSpPr>
              <a:spLocks noChangeArrowheads="1"/>
            </p:cNvSpPr>
            <p:nvPr/>
          </p:nvSpPr>
          <p:spPr bwMode="auto">
            <a:xfrm>
              <a:off x="2658" y="156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26" name="Line 237"/>
            <p:cNvSpPr>
              <a:spLocks noChangeShapeType="1"/>
            </p:cNvSpPr>
            <p:nvPr/>
          </p:nvSpPr>
          <p:spPr bwMode="auto">
            <a:xfrm>
              <a:off x="2658" y="156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27" name="Line 238"/>
            <p:cNvSpPr>
              <a:spLocks noChangeShapeType="1"/>
            </p:cNvSpPr>
            <p:nvPr/>
          </p:nvSpPr>
          <p:spPr bwMode="auto">
            <a:xfrm>
              <a:off x="2658"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28" name="Rectangle 239"/>
            <p:cNvSpPr>
              <a:spLocks noChangeArrowheads="1"/>
            </p:cNvSpPr>
            <p:nvPr/>
          </p:nvSpPr>
          <p:spPr bwMode="auto">
            <a:xfrm>
              <a:off x="1835" y="1576"/>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29" name="Line 240"/>
            <p:cNvSpPr>
              <a:spLocks noChangeShapeType="1"/>
            </p:cNvSpPr>
            <p:nvPr/>
          </p:nvSpPr>
          <p:spPr bwMode="auto">
            <a:xfrm>
              <a:off x="1835" y="1576"/>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30" name="Rectangle 241"/>
            <p:cNvSpPr>
              <a:spLocks noChangeArrowheads="1"/>
            </p:cNvSpPr>
            <p:nvPr/>
          </p:nvSpPr>
          <p:spPr bwMode="auto">
            <a:xfrm>
              <a:off x="2658" y="1576"/>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31" name="Line 242"/>
            <p:cNvSpPr>
              <a:spLocks noChangeShapeType="1"/>
            </p:cNvSpPr>
            <p:nvPr/>
          </p:nvSpPr>
          <p:spPr bwMode="auto">
            <a:xfrm>
              <a:off x="2658" y="1576"/>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32" name="Rectangle 243"/>
            <p:cNvSpPr>
              <a:spLocks noChangeArrowheads="1"/>
            </p:cNvSpPr>
            <p:nvPr/>
          </p:nvSpPr>
          <p:spPr bwMode="auto">
            <a:xfrm>
              <a:off x="1835" y="1805"/>
              <a:ext cx="14"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33" name="Line 244"/>
            <p:cNvSpPr>
              <a:spLocks noChangeShapeType="1"/>
            </p:cNvSpPr>
            <p:nvPr/>
          </p:nvSpPr>
          <p:spPr bwMode="auto">
            <a:xfrm>
              <a:off x="1835" y="180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34" name="Line 245"/>
            <p:cNvSpPr>
              <a:spLocks noChangeShapeType="1"/>
            </p:cNvSpPr>
            <p:nvPr/>
          </p:nvSpPr>
          <p:spPr bwMode="auto">
            <a:xfrm>
              <a:off x="1835"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35" name="Rectangle 246"/>
            <p:cNvSpPr>
              <a:spLocks noChangeArrowheads="1"/>
            </p:cNvSpPr>
            <p:nvPr/>
          </p:nvSpPr>
          <p:spPr bwMode="auto">
            <a:xfrm>
              <a:off x="1835" y="1805"/>
              <a:ext cx="14"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36" name="Line 247"/>
            <p:cNvSpPr>
              <a:spLocks noChangeShapeType="1"/>
            </p:cNvSpPr>
            <p:nvPr/>
          </p:nvSpPr>
          <p:spPr bwMode="auto">
            <a:xfrm>
              <a:off x="1835" y="180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37" name="Line 248"/>
            <p:cNvSpPr>
              <a:spLocks noChangeShapeType="1"/>
            </p:cNvSpPr>
            <p:nvPr/>
          </p:nvSpPr>
          <p:spPr bwMode="auto">
            <a:xfrm>
              <a:off x="1835"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38" name="Rectangle 249"/>
            <p:cNvSpPr>
              <a:spLocks noChangeArrowheads="1"/>
            </p:cNvSpPr>
            <p:nvPr/>
          </p:nvSpPr>
          <p:spPr bwMode="auto">
            <a:xfrm>
              <a:off x="1849" y="1805"/>
              <a:ext cx="809"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39" name="Line 250"/>
            <p:cNvSpPr>
              <a:spLocks noChangeShapeType="1"/>
            </p:cNvSpPr>
            <p:nvPr/>
          </p:nvSpPr>
          <p:spPr bwMode="auto">
            <a:xfrm>
              <a:off x="1849" y="1805"/>
              <a:ext cx="80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40" name="Rectangle 251"/>
            <p:cNvSpPr>
              <a:spLocks noChangeArrowheads="1"/>
            </p:cNvSpPr>
            <p:nvPr/>
          </p:nvSpPr>
          <p:spPr bwMode="auto">
            <a:xfrm>
              <a:off x="2658" y="1805"/>
              <a:ext cx="14"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41" name="Line 252"/>
            <p:cNvSpPr>
              <a:spLocks noChangeShapeType="1"/>
            </p:cNvSpPr>
            <p:nvPr/>
          </p:nvSpPr>
          <p:spPr bwMode="auto">
            <a:xfrm>
              <a:off x="2658" y="180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42" name="Line 253"/>
            <p:cNvSpPr>
              <a:spLocks noChangeShapeType="1"/>
            </p:cNvSpPr>
            <p:nvPr/>
          </p:nvSpPr>
          <p:spPr bwMode="auto">
            <a:xfrm>
              <a:off x="2658"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43" name="Rectangle 254"/>
            <p:cNvSpPr>
              <a:spLocks noChangeArrowheads="1"/>
            </p:cNvSpPr>
            <p:nvPr/>
          </p:nvSpPr>
          <p:spPr bwMode="auto">
            <a:xfrm>
              <a:off x="2658" y="1805"/>
              <a:ext cx="14"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44" name="Line 255"/>
            <p:cNvSpPr>
              <a:spLocks noChangeShapeType="1"/>
            </p:cNvSpPr>
            <p:nvPr/>
          </p:nvSpPr>
          <p:spPr bwMode="auto">
            <a:xfrm>
              <a:off x="2658" y="180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45" name="Line 256"/>
            <p:cNvSpPr>
              <a:spLocks noChangeShapeType="1"/>
            </p:cNvSpPr>
            <p:nvPr/>
          </p:nvSpPr>
          <p:spPr bwMode="auto">
            <a:xfrm>
              <a:off x="2658"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46" name="Rectangle 257"/>
            <p:cNvSpPr>
              <a:spLocks noChangeArrowheads="1"/>
            </p:cNvSpPr>
            <p:nvPr/>
          </p:nvSpPr>
          <p:spPr bwMode="auto">
            <a:xfrm>
              <a:off x="2672" y="1604"/>
              <a:ext cx="42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647" name="Rectangle 258"/>
            <p:cNvSpPr>
              <a:spLocks noChangeArrowheads="1"/>
            </p:cNvSpPr>
            <p:nvPr/>
          </p:nvSpPr>
          <p:spPr bwMode="auto">
            <a:xfrm>
              <a:off x="3104" y="1604"/>
              <a:ext cx="8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648" name="Rectangle 259"/>
            <p:cNvSpPr>
              <a:spLocks noChangeArrowheads="1"/>
            </p:cNvSpPr>
            <p:nvPr/>
          </p:nvSpPr>
          <p:spPr bwMode="auto">
            <a:xfrm>
              <a:off x="3202" y="1604"/>
              <a:ext cx="50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tx2"/>
                  </a:solidFill>
                  <a:latin typeface="楷体_GB2312" panose="02010609030101010101" pitchFamily="49" charset="-122"/>
                  <a:ea typeface="楷体_GB2312" panose="02010609030101010101" pitchFamily="49" charset="-122"/>
                </a:rPr>
                <a:t>外模式</a:t>
              </a:r>
              <a:endParaRPr lang="zh-CN" altLang="en-US" sz="2400">
                <a:solidFill>
                  <a:schemeClr val="tx2"/>
                </a:solidFill>
                <a:latin typeface="楷体_GB2312" panose="02010609030101010101" pitchFamily="49" charset="-122"/>
                <a:ea typeface="楷体_GB2312" panose="02010609030101010101" pitchFamily="49" charset="-122"/>
              </a:endParaRPr>
            </a:p>
          </p:txBody>
        </p:sp>
        <p:sp>
          <p:nvSpPr>
            <p:cNvPr id="101649" name="Rectangle 260"/>
            <p:cNvSpPr>
              <a:spLocks noChangeArrowheads="1"/>
            </p:cNvSpPr>
            <p:nvPr/>
          </p:nvSpPr>
          <p:spPr bwMode="auto">
            <a:xfrm>
              <a:off x="3746" y="1604"/>
              <a:ext cx="8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3</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650" name="Rectangle 261"/>
            <p:cNvSpPr>
              <a:spLocks noChangeArrowheads="1"/>
            </p:cNvSpPr>
            <p:nvPr/>
          </p:nvSpPr>
          <p:spPr bwMode="auto">
            <a:xfrm>
              <a:off x="3090" y="156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51" name="Line 262"/>
            <p:cNvSpPr>
              <a:spLocks noChangeShapeType="1"/>
            </p:cNvSpPr>
            <p:nvPr/>
          </p:nvSpPr>
          <p:spPr bwMode="auto">
            <a:xfrm>
              <a:off x="3090" y="156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52" name="Line 263"/>
            <p:cNvSpPr>
              <a:spLocks noChangeShapeType="1"/>
            </p:cNvSpPr>
            <p:nvPr/>
          </p:nvSpPr>
          <p:spPr bwMode="auto">
            <a:xfrm>
              <a:off x="3090"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53" name="Rectangle 264"/>
            <p:cNvSpPr>
              <a:spLocks noChangeArrowheads="1"/>
            </p:cNvSpPr>
            <p:nvPr/>
          </p:nvSpPr>
          <p:spPr bwMode="auto">
            <a:xfrm>
              <a:off x="3090" y="156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54" name="Line 265"/>
            <p:cNvSpPr>
              <a:spLocks noChangeShapeType="1"/>
            </p:cNvSpPr>
            <p:nvPr/>
          </p:nvSpPr>
          <p:spPr bwMode="auto">
            <a:xfrm>
              <a:off x="3090" y="156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55" name="Line 266"/>
            <p:cNvSpPr>
              <a:spLocks noChangeShapeType="1"/>
            </p:cNvSpPr>
            <p:nvPr/>
          </p:nvSpPr>
          <p:spPr bwMode="auto">
            <a:xfrm>
              <a:off x="3090"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56" name="Rectangle 267"/>
            <p:cNvSpPr>
              <a:spLocks noChangeArrowheads="1"/>
            </p:cNvSpPr>
            <p:nvPr/>
          </p:nvSpPr>
          <p:spPr bwMode="auto">
            <a:xfrm>
              <a:off x="3104" y="1561"/>
              <a:ext cx="82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57" name="Line 268"/>
            <p:cNvSpPr>
              <a:spLocks noChangeShapeType="1"/>
            </p:cNvSpPr>
            <p:nvPr/>
          </p:nvSpPr>
          <p:spPr bwMode="auto">
            <a:xfrm>
              <a:off x="3104" y="1561"/>
              <a:ext cx="82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58" name="Rectangle 269"/>
            <p:cNvSpPr>
              <a:spLocks noChangeArrowheads="1"/>
            </p:cNvSpPr>
            <p:nvPr/>
          </p:nvSpPr>
          <p:spPr bwMode="auto">
            <a:xfrm>
              <a:off x="3926" y="156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59" name="Line 270"/>
            <p:cNvSpPr>
              <a:spLocks noChangeShapeType="1"/>
            </p:cNvSpPr>
            <p:nvPr/>
          </p:nvSpPr>
          <p:spPr bwMode="auto">
            <a:xfrm>
              <a:off x="3926" y="156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60" name="Line 271"/>
            <p:cNvSpPr>
              <a:spLocks noChangeShapeType="1"/>
            </p:cNvSpPr>
            <p:nvPr/>
          </p:nvSpPr>
          <p:spPr bwMode="auto">
            <a:xfrm>
              <a:off x="3926"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61" name="Rectangle 272"/>
            <p:cNvSpPr>
              <a:spLocks noChangeArrowheads="1"/>
            </p:cNvSpPr>
            <p:nvPr/>
          </p:nvSpPr>
          <p:spPr bwMode="auto">
            <a:xfrm>
              <a:off x="3926" y="156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62" name="Line 273"/>
            <p:cNvSpPr>
              <a:spLocks noChangeShapeType="1"/>
            </p:cNvSpPr>
            <p:nvPr/>
          </p:nvSpPr>
          <p:spPr bwMode="auto">
            <a:xfrm>
              <a:off x="3926" y="156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63" name="Line 274"/>
            <p:cNvSpPr>
              <a:spLocks noChangeShapeType="1"/>
            </p:cNvSpPr>
            <p:nvPr/>
          </p:nvSpPr>
          <p:spPr bwMode="auto">
            <a:xfrm>
              <a:off x="3926" y="156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64" name="Rectangle 275"/>
            <p:cNvSpPr>
              <a:spLocks noChangeArrowheads="1"/>
            </p:cNvSpPr>
            <p:nvPr/>
          </p:nvSpPr>
          <p:spPr bwMode="auto">
            <a:xfrm>
              <a:off x="3090" y="1576"/>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65" name="Line 276"/>
            <p:cNvSpPr>
              <a:spLocks noChangeShapeType="1"/>
            </p:cNvSpPr>
            <p:nvPr/>
          </p:nvSpPr>
          <p:spPr bwMode="auto">
            <a:xfrm>
              <a:off x="3090" y="1576"/>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66" name="Rectangle 277"/>
            <p:cNvSpPr>
              <a:spLocks noChangeArrowheads="1"/>
            </p:cNvSpPr>
            <p:nvPr/>
          </p:nvSpPr>
          <p:spPr bwMode="auto">
            <a:xfrm>
              <a:off x="3926" y="1576"/>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67" name="Line 278"/>
            <p:cNvSpPr>
              <a:spLocks noChangeShapeType="1"/>
            </p:cNvSpPr>
            <p:nvPr/>
          </p:nvSpPr>
          <p:spPr bwMode="auto">
            <a:xfrm>
              <a:off x="3926" y="1576"/>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68" name="Rectangle 279"/>
            <p:cNvSpPr>
              <a:spLocks noChangeArrowheads="1"/>
            </p:cNvSpPr>
            <p:nvPr/>
          </p:nvSpPr>
          <p:spPr bwMode="auto">
            <a:xfrm>
              <a:off x="3090" y="1805"/>
              <a:ext cx="14"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69" name="Line 280"/>
            <p:cNvSpPr>
              <a:spLocks noChangeShapeType="1"/>
            </p:cNvSpPr>
            <p:nvPr/>
          </p:nvSpPr>
          <p:spPr bwMode="auto">
            <a:xfrm>
              <a:off x="3090" y="180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70" name="Line 281"/>
            <p:cNvSpPr>
              <a:spLocks noChangeShapeType="1"/>
            </p:cNvSpPr>
            <p:nvPr/>
          </p:nvSpPr>
          <p:spPr bwMode="auto">
            <a:xfrm>
              <a:off x="3090"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71" name="Rectangle 282"/>
            <p:cNvSpPr>
              <a:spLocks noChangeArrowheads="1"/>
            </p:cNvSpPr>
            <p:nvPr/>
          </p:nvSpPr>
          <p:spPr bwMode="auto">
            <a:xfrm>
              <a:off x="3090" y="1805"/>
              <a:ext cx="14"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72" name="Line 283"/>
            <p:cNvSpPr>
              <a:spLocks noChangeShapeType="1"/>
            </p:cNvSpPr>
            <p:nvPr/>
          </p:nvSpPr>
          <p:spPr bwMode="auto">
            <a:xfrm>
              <a:off x="3090" y="180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73" name="Line 284"/>
            <p:cNvSpPr>
              <a:spLocks noChangeShapeType="1"/>
            </p:cNvSpPr>
            <p:nvPr/>
          </p:nvSpPr>
          <p:spPr bwMode="auto">
            <a:xfrm>
              <a:off x="3090"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74" name="Rectangle 285"/>
            <p:cNvSpPr>
              <a:spLocks noChangeArrowheads="1"/>
            </p:cNvSpPr>
            <p:nvPr/>
          </p:nvSpPr>
          <p:spPr bwMode="auto">
            <a:xfrm>
              <a:off x="3104" y="1805"/>
              <a:ext cx="822"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75" name="Line 286"/>
            <p:cNvSpPr>
              <a:spLocks noChangeShapeType="1"/>
            </p:cNvSpPr>
            <p:nvPr/>
          </p:nvSpPr>
          <p:spPr bwMode="auto">
            <a:xfrm>
              <a:off x="3104" y="1805"/>
              <a:ext cx="822"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76" name="Line 288"/>
            <p:cNvSpPr>
              <a:spLocks noChangeShapeType="1"/>
            </p:cNvSpPr>
            <p:nvPr/>
          </p:nvSpPr>
          <p:spPr bwMode="auto">
            <a:xfrm>
              <a:off x="3926" y="180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77" name="Line 289"/>
            <p:cNvSpPr>
              <a:spLocks noChangeShapeType="1"/>
            </p:cNvSpPr>
            <p:nvPr/>
          </p:nvSpPr>
          <p:spPr bwMode="auto">
            <a:xfrm>
              <a:off x="3926"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78" name="Line 291"/>
            <p:cNvSpPr>
              <a:spLocks noChangeShapeType="1"/>
            </p:cNvSpPr>
            <p:nvPr/>
          </p:nvSpPr>
          <p:spPr bwMode="auto">
            <a:xfrm>
              <a:off x="3926" y="1805"/>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79" name="Line 292"/>
            <p:cNvSpPr>
              <a:spLocks noChangeShapeType="1"/>
            </p:cNvSpPr>
            <p:nvPr/>
          </p:nvSpPr>
          <p:spPr bwMode="auto">
            <a:xfrm>
              <a:off x="3926" y="1805"/>
              <a:ext cx="0" cy="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80" name="Rectangle 296"/>
            <p:cNvSpPr>
              <a:spLocks noChangeArrowheads="1"/>
            </p:cNvSpPr>
            <p:nvPr/>
          </p:nvSpPr>
          <p:spPr bwMode="auto">
            <a:xfrm>
              <a:off x="2015" y="2629"/>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681" name="Rectangle 297"/>
            <p:cNvSpPr>
              <a:spLocks noChangeArrowheads="1"/>
            </p:cNvSpPr>
            <p:nvPr/>
          </p:nvSpPr>
          <p:spPr bwMode="auto">
            <a:xfrm>
              <a:off x="2099" y="2629"/>
              <a:ext cx="33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tx2"/>
                  </a:solidFill>
                  <a:latin typeface="楷体_GB2312" panose="02010609030101010101" pitchFamily="49" charset="-122"/>
                  <a:ea typeface="楷体_GB2312" panose="02010609030101010101" pitchFamily="49" charset="-122"/>
                </a:rPr>
                <a:t>模式</a:t>
              </a:r>
              <a:endParaRPr lang="zh-CN" altLang="en-US" sz="2400">
                <a:solidFill>
                  <a:schemeClr val="tx2"/>
                </a:solidFill>
                <a:latin typeface="楷体_GB2312" panose="02010609030101010101" pitchFamily="49" charset="-122"/>
                <a:ea typeface="楷体_GB2312" panose="02010609030101010101" pitchFamily="49" charset="-122"/>
              </a:endParaRPr>
            </a:p>
          </p:txBody>
        </p:sp>
        <p:sp>
          <p:nvSpPr>
            <p:cNvPr id="101682" name="Rectangle 298"/>
            <p:cNvSpPr>
              <a:spLocks noChangeArrowheads="1"/>
            </p:cNvSpPr>
            <p:nvPr/>
          </p:nvSpPr>
          <p:spPr bwMode="auto">
            <a:xfrm>
              <a:off x="2000" y="2586"/>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83" name="Line 299"/>
            <p:cNvSpPr>
              <a:spLocks noChangeShapeType="1"/>
            </p:cNvSpPr>
            <p:nvPr/>
          </p:nvSpPr>
          <p:spPr bwMode="auto">
            <a:xfrm>
              <a:off x="2000" y="2586"/>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84" name="Line 300"/>
            <p:cNvSpPr>
              <a:spLocks noChangeShapeType="1"/>
            </p:cNvSpPr>
            <p:nvPr/>
          </p:nvSpPr>
          <p:spPr bwMode="auto">
            <a:xfrm>
              <a:off x="2000" y="2586"/>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85" name="Rectangle 301"/>
            <p:cNvSpPr>
              <a:spLocks noChangeArrowheads="1"/>
            </p:cNvSpPr>
            <p:nvPr/>
          </p:nvSpPr>
          <p:spPr bwMode="auto">
            <a:xfrm>
              <a:off x="2000" y="2586"/>
              <a:ext cx="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86" name="Line 302"/>
            <p:cNvSpPr>
              <a:spLocks noChangeShapeType="1"/>
            </p:cNvSpPr>
            <p:nvPr/>
          </p:nvSpPr>
          <p:spPr bwMode="auto">
            <a:xfrm>
              <a:off x="2000" y="2586"/>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87" name="Line 303"/>
            <p:cNvSpPr>
              <a:spLocks noChangeShapeType="1"/>
            </p:cNvSpPr>
            <p:nvPr/>
          </p:nvSpPr>
          <p:spPr bwMode="auto">
            <a:xfrm>
              <a:off x="2000" y="2586"/>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88" name="Rectangle 304"/>
            <p:cNvSpPr>
              <a:spLocks noChangeArrowheads="1"/>
            </p:cNvSpPr>
            <p:nvPr/>
          </p:nvSpPr>
          <p:spPr bwMode="auto">
            <a:xfrm>
              <a:off x="2015" y="2586"/>
              <a:ext cx="51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89" name="Line 305"/>
            <p:cNvSpPr>
              <a:spLocks noChangeShapeType="1"/>
            </p:cNvSpPr>
            <p:nvPr/>
          </p:nvSpPr>
          <p:spPr bwMode="auto">
            <a:xfrm>
              <a:off x="2015" y="2586"/>
              <a:ext cx="5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90" name="Rectangle 306"/>
            <p:cNvSpPr>
              <a:spLocks noChangeArrowheads="1"/>
            </p:cNvSpPr>
            <p:nvPr/>
          </p:nvSpPr>
          <p:spPr bwMode="auto">
            <a:xfrm>
              <a:off x="2530" y="2586"/>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91" name="Line 307"/>
            <p:cNvSpPr>
              <a:spLocks noChangeShapeType="1"/>
            </p:cNvSpPr>
            <p:nvPr/>
          </p:nvSpPr>
          <p:spPr bwMode="auto">
            <a:xfrm>
              <a:off x="2530" y="2586"/>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92" name="Line 308"/>
            <p:cNvSpPr>
              <a:spLocks noChangeShapeType="1"/>
            </p:cNvSpPr>
            <p:nvPr/>
          </p:nvSpPr>
          <p:spPr bwMode="auto">
            <a:xfrm>
              <a:off x="2530" y="2586"/>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93" name="Rectangle 309"/>
            <p:cNvSpPr>
              <a:spLocks noChangeArrowheads="1"/>
            </p:cNvSpPr>
            <p:nvPr/>
          </p:nvSpPr>
          <p:spPr bwMode="auto">
            <a:xfrm>
              <a:off x="2530" y="2586"/>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94" name="Line 310"/>
            <p:cNvSpPr>
              <a:spLocks noChangeShapeType="1"/>
            </p:cNvSpPr>
            <p:nvPr/>
          </p:nvSpPr>
          <p:spPr bwMode="auto">
            <a:xfrm>
              <a:off x="2530" y="2586"/>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95" name="Line 311"/>
            <p:cNvSpPr>
              <a:spLocks noChangeShapeType="1"/>
            </p:cNvSpPr>
            <p:nvPr/>
          </p:nvSpPr>
          <p:spPr bwMode="auto">
            <a:xfrm>
              <a:off x="2530" y="2586"/>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96" name="Rectangle 312"/>
            <p:cNvSpPr>
              <a:spLocks noChangeArrowheads="1"/>
            </p:cNvSpPr>
            <p:nvPr/>
          </p:nvSpPr>
          <p:spPr bwMode="auto">
            <a:xfrm>
              <a:off x="2000" y="2601"/>
              <a:ext cx="15"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97" name="Line 313"/>
            <p:cNvSpPr>
              <a:spLocks noChangeShapeType="1"/>
            </p:cNvSpPr>
            <p:nvPr/>
          </p:nvSpPr>
          <p:spPr bwMode="auto">
            <a:xfrm>
              <a:off x="2000" y="2601"/>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698" name="Rectangle 314"/>
            <p:cNvSpPr>
              <a:spLocks noChangeArrowheads="1"/>
            </p:cNvSpPr>
            <p:nvPr/>
          </p:nvSpPr>
          <p:spPr bwMode="auto">
            <a:xfrm>
              <a:off x="2530" y="2601"/>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699" name="Line 315"/>
            <p:cNvSpPr>
              <a:spLocks noChangeShapeType="1"/>
            </p:cNvSpPr>
            <p:nvPr/>
          </p:nvSpPr>
          <p:spPr bwMode="auto">
            <a:xfrm>
              <a:off x="2530" y="2601"/>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00" name="Rectangle 316"/>
            <p:cNvSpPr>
              <a:spLocks noChangeArrowheads="1"/>
            </p:cNvSpPr>
            <p:nvPr/>
          </p:nvSpPr>
          <p:spPr bwMode="auto">
            <a:xfrm>
              <a:off x="2000" y="283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01" name="Line 317"/>
            <p:cNvSpPr>
              <a:spLocks noChangeShapeType="1"/>
            </p:cNvSpPr>
            <p:nvPr/>
          </p:nvSpPr>
          <p:spPr bwMode="auto">
            <a:xfrm>
              <a:off x="2000" y="283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02" name="Line 318"/>
            <p:cNvSpPr>
              <a:spLocks noChangeShapeType="1"/>
            </p:cNvSpPr>
            <p:nvPr/>
          </p:nvSpPr>
          <p:spPr bwMode="auto">
            <a:xfrm>
              <a:off x="2000" y="283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03" name="Rectangle 319"/>
            <p:cNvSpPr>
              <a:spLocks noChangeArrowheads="1"/>
            </p:cNvSpPr>
            <p:nvPr/>
          </p:nvSpPr>
          <p:spPr bwMode="auto">
            <a:xfrm>
              <a:off x="2000" y="2830"/>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04" name="Line 320"/>
            <p:cNvSpPr>
              <a:spLocks noChangeShapeType="1"/>
            </p:cNvSpPr>
            <p:nvPr/>
          </p:nvSpPr>
          <p:spPr bwMode="auto">
            <a:xfrm>
              <a:off x="2000" y="2830"/>
              <a:ext cx="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05" name="Line 321"/>
            <p:cNvSpPr>
              <a:spLocks noChangeShapeType="1"/>
            </p:cNvSpPr>
            <p:nvPr/>
          </p:nvSpPr>
          <p:spPr bwMode="auto">
            <a:xfrm>
              <a:off x="2000" y="283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06" name="Rectangle 322"/>
            <p:cNvSpPr>
              <a:spLocks noChangeArrowheads="1"/>
            </p:cNvSpPr>
            <p:nvPr/>
          </p:nvSpPr>
          <p:spPr bwMode="auto">
            <a:xfrm>
              <a:off x="2015" y="2830"/>
              <a:ext cx="5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07" name="Line 323"/>
            <p:cNvSpPr>
              <a:spLocks noChangeShapeType="1"/>
            </p:cNvSpPr>
            <p:nvPr/>
          </p:nvSpPr>
          <p:spPr bwMode="auto">
            <a:xfrm>
              <a:off x="2015" y="2830"/>
              <a:ext cx="51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08" name="Rectangle 324"/>
            <p:cNvSpPr>
              <a:spLocks noChangeArrowheads="1"/>
            </p:cNvSpPr>
            <p:nvPr/>
          </p:nvSpPr>
          <p:spPr bwMode="auto">
            <a:xfrm>
              <a:off x="2530" y="283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09" name="Line 325"/>
            <p:cNvSpPr>
              <a:spLocks noChangeShapeType="1"/>
            </p:cNvSpPr>
            <p:nvPr/>
          </p:nvSpPr>
          <p:spPr bwMode="auto">
            <a:xfrm>
              <a:off x="2530" y="283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10" name="Line 326"/>
            <p:cNvSpPr>
              <a:spLocks noChangeShapeType="1"/>
            </p:cNvSpPr>
            <p:nvPr/>
          </p:nvSpPr>
          <p:spPr bwMode="auto">
            <a:xfrm>
              <a:off x="2530" y="283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11" name="Rectangle 327"/>
            <p:cNvSpPr>
              <a:spLocks noChangeArrowheads="1"/>
            </p:cNvSpPr>
            <p:nvPr/>
          </p:nvSpPr>
          <p:spPr bwMode="auto">
            <a:xfrm>
              <a:off x="2530" y="2830"/>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12" name="Line 328"/>
            <p:cNvSpPr>
              <a:spLocks noChangeShapeType="1"/>
            </p:cNvSpPr>
            <p:nvPr/>
          </p:nvSpPr>
          <p:spPr bwMode="auto">
            <a:xfrm>
              <a:off x="2530" y="2830"/>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13" name="Line 329"/>
            <p:cNvSpPr>
              <a:spLocks noChangeShapeType="1"/>
            </p:cNvSpPr>
            <p:nvPr/>
          </p:nvSpPr>
          <p:spPr bwMode="auto">
            <a:xfrm>
              <a:off x="2530" y="2830"/>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14" name="Rectangle 333"/>
            <p:cNvSpPr>
              <a:spLocks noChangeArrowheads="1"/>
            </p:cNvSpPr>
            <p:nvPr/>
          </p:nvSpPr>
          <p:spPr bwMode="auto">
            <a:xfrm>
              <a:off x="1956" y="3231"/>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tx2"/>
                  </a:solidFill>
                  <a:latin typeface="楷体_GB2312" panose="02010609030101010101" pitchFamily="49" charset="-122"/>
                  <a:ea typeface="楷体_GB2312" panose="02010609030101010101" pitchFamily="49" charset="-122"/>
                </a:rPr>
                <a:t> </a:t>
              </a:r>
              <a:endParaRPr lang="en-US" altLang="zh-CN" sz="2400">
                <a:solidFill>
                  <a:schemeClr val="tx2"/>
                </a:solidFill>
                <a:latin typeface="楷体_GB2312" panose="02010609030101010101" pitchFamily="49" charset="-122"/>
                <a:ea typeface="楷体_GB2312" panose="02010609030101010101" pitchFamily="49" charset="-122"/>
              </a:endParaRPr>
            </a:p>
          </p:txBody>
        </p:sp>
        <p:sp>
          <p:nvSpPr>
            <p:cNvPr id="101715" name="Rectangle 334"/>
            <p:cNvSpPr>
              <a:spLocks noChangeArrowheads="1"/>
            </p:cNvSpPr>
            <p:nvPr/>
          </p:nvSpPr>
          <p:spPr bwMode="auto">
            <a:xfrm>
              <a:off x="2040" y="3231"/>
              <a:ext cx="50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tx2"/>
                  </a:solidFill>
                  <a:latin typeface="楷体_GB2312" panose="02010609030101010101" pitchFamily="49" charset="-122"/>
                  <a:ea typeface="楷体_GB2312" panose="02010609030101010101" pitchFamily="49" charset="-122"/>
                </a:rPr>
                <a:t>内模式</a:t>
              </a:r>
              <a:endParaRPr lang="zh-CN" altLang="en-US" sz="2400">
                <a:solidFill>
                  <a:schemeClr val="tx2"/>
                </a:solidFill>
                <a:latin typeface="楷体_GB2312" panose="02010609030101010101" pitchFamily="49" charset="-122"/>
                <a:ea typeface="楷体_GB2312" panose="02010609030101010101" pitchFamily="49" charset="-122"/>
              </a:endParaRPr>
            </a:p>
          </p:txBody>
        </p:sp>
        <p:sp>
          <p:nvSpPr>
            <p:cNvPr id="101716" name="Rectangle 335"/>
            <p:cNvSpPr>
              <a:spLocks noChangeArrowheads="1"/>
            </p:cNvSpPr>
            <p:nvPr/>
          </p:nvSpPr>
          <p:spPr bwMode="auto">
            <a:xfrm>
              <a:off x="1942" y="3188"/>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17" name="Line 336"/>
            <p:cNvSpPr>
              <a:spLocks noChangeShapeType="1"/>
            </p:cNvSpPr>
            <p:nvPr/>
          </p:nvSpPr>
          <p:spPr bwMode="auto">
            <a:xfrm>
              <a:off x="1942" y="3188"/>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18" name="Line 337"/>
            <p:cNvSpPr>
              <a:spLocks noChangeShapeType="1"/>
            </p:cNvSpPr>
            <p:nvPr/>
          </p:nvSpPr>
          <p:spPr bwMode="auto">
            <a:xfrm>
              <a:off x="1942" y="3188"/>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19" name="Rectangle 338"/>
            <p:cNvSpPr>
              <a:spLocks noChangeArrowheads="1"/>
            </p:cNvSpPr>
            <p:nvPr/>
          </p:nvSpPr>
          <p:spPr bwMode="auto">
            <a:xfrm>
              <a:off x="1942" y="3188"/>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20" name="Line 339"/>
            <p:cNvSpPr>
              <a:spLocks noChangeShapeType="1"/>
            </p:cNvSpPr>
            <p:nvPr/>
          </p:nvSpPr>
          <p:spPr bwMode="auto">
            <a:xfrm>
              <a:off x="1942" y="3188"/>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21" name="Line 340"/>
            <p:cNvSpPr>
              <a:spLocks noChangeShapeType="1"/>
            </p:cNvSpPr>
            <p:nvPr/>
          </p:nvSpPr>
          <p:spPr bwMode="auto">
            <a:xfrm>
              <a:off x="1942" y="3188"/>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22" name="Rectangle 341"/>
            <p:cNvSpPr>
              <a:spLocks noChangeArrowheads="1"/>
            </p:cNvSpPr>
            <p:nvPr/>
          </p:nvSpPr>
          <p:spPr bwMode="auto">
            <a:xfrm>
              <a:off x="1956" y="3188"/>
              <a:ext cx="683"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23" name="Line 342"/>
            <p:cNvSpPr>
              <a:spLocks noChangeShapeType="1"/>
            </p:cNvSpPr>
            <p:nvPr/>
          </p:nvSpPr>
          <p:spPr bwMode="auto">
            <a:xfrm>
              <a:off x="1956" y="3188"/>
              <a:ext cx="68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24" name="Rectangle 343"/>
            <p:cNvSpPr>
              <a:spLocks noChangeArrowheads="1"/>
            </p:cNvSpPr>
            <p:nvPr/>
          </p:nvSpPr>
          <p:spPr bwMode="auto">
            <a:xfrm>
              <a:off x="2639" y="3188"/>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25" name="Line 344"/>
            <p:cNvSpPr>
              <a:spLocks noChangeShapeType="1"/>
            </p:cNvSpPr>
            <p:nvPr/>
          </p:nvSpPr>
          <p:spPr bwMode="auto">
            <a:xfrm>
              <a:off x="2639" y="3188"/>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26" name="Line 345"/>
            <p:cNvSpPr>
              <a:spLocks noChangeShapeType="1"/>
            </p:cNvSpPr>
            <p:nvPr/>
          </p:nvSpPr>
          <p:spPr bwMode="auto">
            <a:xfrm>
              <a:off x="2639" y="3188"/>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27" name="Rectangle 346"/>
            <p:cNvSpPr>
              <a:spLocks noChangeArrowheads="1"/>
            </p:cNvSpPr>
            <p:nvPr/>
          </p:nvSpPr>
          <p:spPr bwMode="auto">
            <a:xfrm>
              <a:off x="2639" y="3188"/>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28" name="Line 347"/>
            <p:cNvSpPr>
              <a:spLocks noChangeShapeType="1"/>
            </p:cNvSpPr>
            <p:nvPr/>
          </p:nvSpPr>
          <p:spPr bwMode="auto">
            <a:xfrm>
              <a:off x="2639" y="3188"/>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29" name="Line 348"/>
            <p:cNvSpPr>
              <a:spLocks noChangeShapeType="1"/>
            </p:cNvSpPr>
            <p:nvPr/>
          </p:nvSpPr>
          <p:spPr bwMode="auto">
            <a:xfrm>
              <a:off x="2639" y="3188"/>
              <a:ext cx="0" cy="1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30" name="Rectangle 349"/>
            <p:cNvSpPr>
              <a:spLocks noChangeArrowheads="1"/>
            </p:cNvSpPr>
            <p:nvPr/>
          </p:nvSpPr>
          <p:spPr bwMode="auto">
            <a:xfrm>
              <a:off x="1942" y="3202"/>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31" name="Line 350"/>
            <p:cNvSpPr>
              <a:spLocks noChangeShapeType="1"/>
            </p:cNvSpPr>
            <p:nvPr/>
          </p:nvSpPr>
          <p:spPr bwMode="auto">
            <a:xfrm>
              <a:off x="1942" y="3202"/>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32" name="Rectangle 351"/>
            <p:cNvSpPr>
              <a:spLocks noChangeArrowheads="1"/>
            </p:cNvSpPr>
            <p:nvPr/>
          </p:nvSpPr>
          <p:spPr bwMode="auto">
            <a:xfrm>
              <a:off x="2639" y="3202"/>
              <a:ext cx="14" cy="22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33" name="Line 352"/>
            <p:cNvSpPr>
              <a:spLocks noChangeShapeType="1"/>
            </p:cNvSpPr>
            <p:nvPr/>
          </p:nvSpPr>
          <p:spPr bwMode="auto">
            <a:xfrm>
              <a:off x="2639" y="3202"/>
              <a:ext cx="0" cy="22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34" name="Rectangle 353"/>
            <p:cNvSpPr>
              <a:spLocks noChangeArrowheads="1"/>
            </p:cNvSpPr>
            <p:nvPr/>
          </p:nvSpPr>
          <p:spPr bwMode="auto">
            <a:xfrm>
              <a:off x="1942" y="343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35" name="Line 354"/>
            <p:cNvSpPr>
              <a:spLocks noChangeShapeType="1"/>
            </p:cNvSpPr>
            <p:nvPr/>
          </p:nvSpPr>
          <p:spPr bwMode="auto">
            <a:xfrm>
              <a:off x="1942" y="343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36" name="Line 355"/>
            <p:cNvSpPr>
              <a:spLocks noChangeShapeType="1"/>
            </p:cNvSpPr>
            <p:nvPr/>
          </p:nvSpPr>
          <p:spPr bwMode="auto">
            <a:xfrm>
              <a:off x="1942" y="343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37" name="Rectangle 356"/>
            <p:cNvSpPr>
              <a:spLocks noChangeArrowheads="1"/>
            </p:cNvSpPr>
            <p:nvPr/>
          </p:nvSpPr>
          <p:spPr bwMode="auto">
            <a:xfrm>
              <a:off x="1942" y="343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38" name="Line 357"/>
            <p:cNvSpPr>
              <a:spLocks noChangeShapeType="1"/>
            </p:cNvSpPr>
            <p:nvPr/>
          </p:nvSpPr>
          <p:spPr bwMode="auto">
            <a:xfrm>
              <a:off x="1942" y="343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39" name="Line 358"/>
            <p:cNvSpPr>
              <a:spLocks noChangeShapeType="1"/>
            </p:cNvSpPr>
            <p:nvPr/>
          </p:nvSpPr>
          <p:spPr bwMode="auto">
            <a:xfrm>
              <a:off x="1942" y="343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40" name="Rectangle 359"/>
            <p:cNvSpPr>
              <a:spLocks noChangeArrowheads="1"/>
            </p:cNvSpPr>
            <p:nvPr/>
          </p:nvSpPr>
          <p:spPr bwMode="auto">
            <a:xfrm>
              <a:off x="1956" y="3431"/>
              <a:ext cx="683"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41" name="Line 360"/>
            <p:cNvSpPr>
              <a:spLocks noChangeShapeType="1"/>
            </p:cNvSpPr>
            <p:nvPr/>
          </p:nvSpPr>
          <p:spPr bwMode="auto">
            <a:xfrm>
              <a:off x="1956" y="3431"/>
              <a:ext cx="68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42" name="Rectangle 361"/>
            <p:cNvSpPr>
              <a:spLocks noChangeArrowheads="1"/>
            </p:cNvSpPr>
            <p:nvPr/>
          </p:nvSpPr>
          <p:spPr bwMode="auto">
            <a:xfrm>
              <a:off x="2639" y="343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43" name="Line 362"/>
            <p:cNvSpPr>
              <a:spLocks noChangeShapeType="1"/>
            </p:cNvSpPr>
            <p:nvPr/>
          </p:nvSpPr>
          <p:spPr bwMode="auto">
            <a:xfrm>
              <a:off x="2639" y="343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44" name="Line 363"/>
            <p:cNvSpPr>
              <a:spLocks noChangeShapeType="1"/>
            </p:cNvSpPr>
            <p:nvPr/>
          </p:nvSpPr>
          <p:spPr bwMode="auto">
            <a:xfrm>
              <a:off x="2639" y="343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45" name="Rectangle 364"/>
            <p:cNvSpPr>
              <a:spLocks noChangeArrowheads="1"/>
            </p:cNvSpPr>
            <p:nvPr/>
          </p:nvSpPr>
          <p:spPr bwMode="auto">
            <a:xfrm>
              <a:off x="2639" y="3431"/>
              <a:ext cx="1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746" name="Line 365"/>
            <p:cNvSpPr>
              <a:spLocks noChangeShapeType="1"/>
            </p:cNvSpPr>
            <p:nvPr/>
          </p:nvSpPr>
          <p:spPr bwMode="auto">
            <a:xfrm>
              <a:off x="2639" y="3431"/>
              <a:ext cx="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47" name="Line 366"/>
            <p:cNvSpPr>
              <a:spLocks noChangeShapeType="1"/>
            </p:cNvSpPr>
            <p:nvPr/>
          </p:nvSpPr>
          <p:spPr bwMode="auto">
            <a:xfrm>
              <a:off x="2639" y="3431"/>
              <a:ext cx="0"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48" name="Freeform 367"/>
            <p:cNvSpPr>
              <a:spLocks/>
            </p:cNvSpPr>
            <p:nvPr/>
          </p:nvSpPr>
          <p:spPr bwMode="auto">
            <a:xfrm>
              <a:off x="1858" y="3717"/>
              <a:ext cx="878" cy="459"/>
            </a:xfrm>
            <a:custGeom>
              <a:avLst/>
              <a:gdLst>
                <a:gd name="T0" fmla="*/ 1303 w 840"/>
                <a:gd name="T1" fmla="*/ 0 h 444"/>
                <a:gd name="T2" fmla="*/ 801 w 840"/>
                <a:gd name="T3" fmla="*/ 0 h 444"/>
                <a:gd name="T4" fmla="*/ 376 w 840"/>
                <a:gd name="T5" fmla="*/ 14 h 444"/>
                <a:gd name="T6" fmla="*/ 210 w 840"/>
                <a:gd name="T7" fmla="*/ 63 h 444"/>
                <a:gd name="T8" fmla="*/ 80 w 840"/>
                <a:gd name="T9" fmla="*/ 99 h 444"/>
                <a:gd name="T10" fmla="*/ 46 w 840"/>
                <a:gd name="T11" fmla="*/ 99 h 444"/>
                <a:gd name="T12" fmla="*/ 0 w 840"/>
                <a:gd name="T13" fmla="*/ 132 h 444"/>
                <a:gd name="T14" fmla="*/ 0 w 840"/>
                <a:gd name="T15" fmla="*/ 924 h 444"/>
                <a:gd name="T16" fmla="*/ 46 w 840"/>
                <a:gd name="T17" fmla="*/ 957 h 444"/>
                <a:gd name="T18" fmla="*/ 80 w 840"/>
                <a:gd name="T19" fmla="*/ 989 h 444"/>
                <a:gd name="T20" fmla="*/ 210 w 840"/>
                <a:gd name="T21" fmla="*/ 989 h 444"/>
                <a:gd name="T22" fmla="*/ 376 w 840"/>
                <a:gd name="T23" fmla="*/ 1022 h 444"/>
                <a:gd name="T24" fmla="*/ 801 w 840"/>
                <a:gd name="T25" fmla="*/ 1053 h 444"/>
                <a:gd name="T26" fmla="*/ 1303 w 840"/>
                <a:gd name="T27" fmla="*/ 1053 h 444"/>
                <a:gd name="T28" fmla="*/ 1854 w 840"/>
                <a:gd name="T29" fmla="*/ 1053 h 444"/>
                <a:gd name="T30" fmla="*/ 2277 w 840"/>
                <a:gd name="T31" fmla="*/ 1022 h 444"/>
                <a:gd name="T32" fmla="*/ 2448 w 840"/>
                <a:gd name="T33" fmla="*/ 989 h 444"/>
                <a:gd name="T34" fmla="*/ 2568 w 840"/>
                <a:gd name="T35" fmla="*/ 989 h 444"/>
                <a:gd name="T36" fmla="*/ 2616 w 840"/>
                <a:gd name="T37" fmla="*/ 957 h 444"/>
                <a:gd name="T38" fmla="*/ 2656 w 840"/>
                <a:gd name="T39" fmla="*/ 924 h 444"/>
                <a:gd name="T40" fmla="*/ 2656 w 840"/>
                <a:gd name="T41" fmla="*/ 132 h 444"/>
                <a:gd name="T42" fmla="*/ 2616 w 840"/>
                <a:gd name="T43" fmla="*/ 99 h 444"/>
                <a:gd name="T44" fmla="*/ 2568 w 840"/>
                <a:gd name="T45" fmla="*/ 99 h 444"/>
                <a:gd name="T46" fmla="*/ 2448 w 840"/>
                <a:gd name="T47" fmla="*/ 63 h 444"/>
                <a:gd name="T48" fmla="*/ 2277 w 840"/>
                <a:gd name="T49" fmla="*/ 14 h 444"/>
                <a:gd name="T50" fmla="*/ 1854 w 840"/>
                <a:gd name="T51" fmla="*/ 0 h 444"/>
                <a:gd name="T52" fmla="*/ 1303 w 840"/>
                <a:gd name="T53" fmla="*/ 0 h 4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40" h="444">
                  <a:moveTo>
                    <a:pt x="414" y="0"/>
                  </a:moveTo>
                  <a:lnTo>
                    <a:pt x="254" y="0"/>
                  </a:lnTo>
                  <a:lnTo>
                    <a:pt x="120" y="14"/>
                  </a:lnTo>
                  <a:lnTo>
                    <a:pt x="67" y="28"/>
                  </a:lnTo>
                  <a:lnTo>
                    <a:pt x="27" y="42"/>
                  </a:lnTo>
                  <a:lnTo>
                    <a:pt x="14" y="42"/>
                  </a:lnTo>
                  <a:lnTo>
                    <a:pt x="0" y="56"/>
                  </a:lnTo>
                  <a:lnTo>
                    <a:pt x="0" y="389"/>
                  </a:lnTo>
                  <a:lnTo>
                    <a:pt x="14" y="403"/>
                  </a:lnTo>
                  <a:lnTo>
                    <a:pt x="27" y="417"/>
                  </a:lnTo>
                  <a:lnTo>
                    <a:pt x="67" y="417"/>
                  </a:lnTo>
                  <a:lnTo>
                    <a:pt x="120" y="431"/>
                  </a:lnTo>
                  <a:lnTo>
                    <a:pt x="254" y="444"/>
                  </a:lnTo>
                  <a:lnTo>
                    <a:pt x="414" y="444"/>
                  </a:lnTo>
                  <a:lnTo>
                    <a:pt x="587" y="444"/>
                  </a:lnTo>
                  <a:lnTo>
                    <a:pt x="720" y="431"/>
                  </a:lnTo>
                  <a:lnTo>
                    <a:pt x="774" y="417"/>
                  </a:lnTo>
                  <a:lnTo>
                    <a:pt x="814" y="417"/>
                  </a:lnTo>
                  <a:lnTo>
                    <a:pt x="827" y="403"/>
                  </a:lnTo>
                  <a:lnTo>
                    <a:pt x="840" y="389"/>
                  </a:lnTo>
                  <a:lnTo>
                    <a:pt x="840" y="56"/>
                  </a:lnTo>
                  <a:lnTo>
                    <a:pt x="827" y="42"/>
                  </a:lnTo>
                  <a:lnTo>
                    <a:pt x="814" y="42"/>
                  </a:lnTo>
                  <a:lnTo>
                    <a:pt x="774" y="28"/>
                  </a:lnTo>
                  <a:lnTo>
                    <a:pt x="720" y="14"/>
                  </a:lnTo>
                  <a:lnTo>
                    <a:pt x="587" y="0"/>
                  </a:lnTo>
                  <a:lnTo>
                    <a:pt x="4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49" name="Freeform 368"/>
            <p:cNvSpPr>
              <a:spLocks/>
            </p:cNvSpPr>
            <p:nvPr/>
          </p:nvSpPr>
          <p:spPr bwMode="auto">
            <a:xfrm>
              <a:off x="1858" y="3717"/>
              <a:ext cx="878" cy="115"/>
            </a:xfrm>
            <a:custGeom>
              <a:avLst/>
              <a:gdLst>
                <a:gd name="T0" fmla="*/ 0 w 840"/>
                <a:gd name="T1" fmla="*/ 138 h 111"/>
                <a:gd name="T2" fmla="*/ 46 w 840"/>
                <a:gd name="T3" fmla="*/ 177 h 111"/>
                <a:gd name="T4" fmla="*/ 80 w 840"/>
                <a:gd name="T5" fmla="*/ 209 h 111"/>
                <a:gd name="T6" fmla="*/ 210 w 840"/>
                <a:gd name="T7" fmla="*/ 209 h 111"/>
                <a:gd name="T8" fmla="*/ 376 w 840"/>
                <a:gd name="T9" fmla="*/ 247 h 111"/>
                <a:gd name="T10" fmla="*/ 801 w 840"/>
                <a:gd name="T11" fmla="*/ 278 h 111"/>
                <a:gd name="T12" fmla="*/ 1303 w 840"/>
                <a:gd name="T13" fmla="*/ 278 h 111"/>
                <a:gd name="T14" fmla="*/ 1854 w 840"/>
                <a:gd name="T15" fmla="*/ 278 h 111"/>
                <a:gd name="T16" fmla="*/ 2277 w 840"/>
                <a:gd name="T17" fmla="*/ 247 h 111"/>
                <a:gd name="T18" fmla="*/ 2448 w 840"/>
                <a:gd name="T19" fmla="*/ 209 h 111"/>
                <a:gd name="T20" fmla="*/ 2568 w 840"/>
                <a:gd name="T21" fmla="*/ 209 h 111"/>
                <a:gd name="T22" fmla="*/ 2616 w 840"/>
                <a:gd name="T23" fmla="*/ 177 h 111"/>
                <a:gd name="T24" fmla="*/ 2656 w 840"/>
                <a:gd name="T25" fmla="*/ 138 h 111"/>
                <a:gd name="T26" fmla="*/ 2616 w 840"/>
                <a:gd name="T27" fmla="*/ 108 h 111"/>
                <a:gd name="T28" fmla="*/ 2568 w 840"/>
                <a:gd name="T29" fmla="*/ 108 h 111"/>
                <a:gd name="T30" fmla="*/ 2448 w 840"/>
                <a:gd name="T31" fmla="*/ 66 h 111"/>
                <a:gd name="T32" fmla="*/ 2277 w 840"/>
                <a:gd name="T33" fmla="*/ 40 h 111"/>
                <a:gd name="T34" fmla="*/ 1854 w 840"/>
                <a:gd name="T35" fmla="*/ 0 h 111"/>
                <a:gd name="T36" fmla="*/ 1303 w 840"/>
                <a:gd name="T37" fmla="*/ 0 h 111"/>
                <a:gd name="T38" fmla="*/ 801 w 840"/>
                <a:gd name="T39" fmla="*/ 0 h 111"/>
                <a:gd name="T40" fmla="*/ 376 w 840"/>
                <a:gd name="T41" fmla="*/ 40 h 111"/>
                <a:gd name="T42" fmla="*/ 210 w 840"/>
                <a:gd name="T43" fmla="*/ 66 h 111"/>
                <a:gd name="T44" fmla="*/ 80 w 840"/>
                <a:gd name="T45" fmla="*/ 108 h 111"/>
                <a:gd name="T46" fmla="*/ 46 w 840"/>
                <a:gd name="T47" fmla="*/ 108 h 111"/>
                <a:gd name="T48" fmla="*/ 0 w 840"/>
                <a:gd name="T49" fmla="*/ 138 h 11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40" h="111">
                  <a:moveTo>
                    <a:pt x="0" y="56"/>
                  </a:moveTo>
                  <a:lnTo>
                    <a:pt x="14" y="70"/>
                  </a:lnTo>
                  <a:lnTo>
                    <a:pt x="27" y="84"/>
                  </a:lnTo>
                  <a:lnTo>
                    <a:pt x="67" y="84"/>
                  </a:lnTo>
                  <a:lnTo>
                    <a:pt x="120" y="98"/>
                  </a:lnTo>
                  <a:lnTo>
                    <a:pt x="254" y="111"/>
                  </a:lnTo>
                  <a:lnTo>
                    <a:pt x="414" y="111"/>
                  </a:lnTo>
                  <a:lnTo>
                    <a:pt x="587" y="111"/>
                  </a:lnTo>
                  <a:lnTo>
                    <a:pt x="720" y="98"/>
                  </a:lnTo>
                  <a:lnTo>
                    <a:pt x="774" y="84"/>
                  </a:lnTo>
                  <a:lnTo>
                    <a:pt x="814" y="84"/>
                  </a:lnTo>
                  <a:lnTo>
                    <a:pt x="827" y="70"/>
                  </a:lnTo>
                  <a:lnTo>
                    <a:pt x="840" y="56"/>
                  </a:lnTo>
                  <a:lnTo>
                    <a:pt x="827" y="42"/>
                  </a:lnTo>
                  <a:lnTo>
                    <a:pt x="814" y="42"/>
                  </a:lnTo>
                  <a:lnTo>
                    <a:pt x="774" y="28"/>
                  </a:lnTo>
                  <a:lnTo>
                    <a:pt x="720" y="14"/>
                  </a:lnTo>
                  <a:lnTo>
                    <a:pt x="587" y="0"/>
                  </a:lnTo>
                  <a:lnTo>
                    <a:pt x="414" y="0"/>
                  </a:lnTo>
                  <a:lnTo>
                    <a:pt x="254" y="0"/>
                  </a:lnTo>
                  <a:lnTo>
                    <a:pt x="120" y="14"/>
                  </a:lnTo>
                  <a:lnTo>
                    <a:pt x="67" y="28"/>
                  </a:lnTo>
                  <a:lnTo>
                    <a:pt x="27" y="42"/>
                  </a:lnTo>
                  <a:lnTo>
                    <a:pt x="14" y="42"/>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50" name="Freeform 369"/>
            <p:cNvSpPr>
              <a:spLocks/>
            </p:cNvSpPr>
            <p:nvPr/>
          </p:nvSpPr>
          <p:spPr bwMode="auto">
            <a:xfrm>
              <a:off x="1856" y="3717"/>
              <a:ext cx="878" cy="459"/>
            </a:xfrm>
            <a:custGeom>
              <a:avLst/>
              <a:gdLst>
                <a:gd name="T0" fmla="*/ 1303 w 840"/>
                <a:gd name="T1" fmla="*/ 0 h 444"/>
                <a:gd name="T2" fmla="*/ 801 w 840"/>
                <a:gd name="T3" fmla="*/ 0 h 444"/>
                <a:gd name="T4" fmla="*/ 376 w 840"/>
                <a:gd name="T5" fmla="*/ 14 h 444"/>
                <a:gd name="T6" fmla="*/ 210 w 840"/>
                <a:gd name="T7" fmla="*/ 63 h 444"/>
                <a:gd name="T8" fmla="*/ 80 w 840"/>
                <a:gd name="T9" fmla="*/ 99 h 444"/>
                <a:gd name="T10" fmla="*/ 46 w 840"/>
                <a:gd name="T11" fmla="*/ 99 h 444"/>
                <a:gd name="T12" fmla="*/ 0 w 840"/>
                <a:gd name="T13" fmla="*/ 132 h 444"/>
                <a:gd name="T14" fmla="*/ 0 w 840"/>
                <a:gd name="T15" fmla="*/ 924 h 444"/>
                <a:gd name="T16" fmla="*/ 46 w 840"/>
                <a:gd name="T17" fmla="*/ 957 h 444"/>
                <a:gd name="T18" fmla="*/ 80 w 840"/>
                <a:gd name="T19" fmla="*/ 989 h 444"/>
                <a:gd name="T20" fmla="*/ 210 w 840"/>
                <a:gd name="T21" fmla="*/ 989 h 444"/>
                <a:gd name="T22" fmla="*/ 376 w 840"/>
                <a:gd name="T23" fmla="*/ 1022 h 444"/>
                <a:gd name="T24" fmla="*/ 801 w 840"/>
                <a:gd name="T25" fmla="*/ 1053 h 444"/>
                <a:gd name="T26" fmla="*/ 1303 w 840"/>
                <a:gd name="T27" fmla="*/ 1053 h 444"/>
                <a:gd name="T28" fmla="*/ 1854 w 840"/>
                <a:gd name="T29" fmla="*/ 1053 h 444"/>
                <a:gd name="T30" fmla="*/ 2277 w 840"/>
                <a:gd name="T31" fmla="*/ 1022 h 444"/>
                <a:gd name="T32" fmla="*/ 2448 w 840"/>
                <a:gd name="T33" fmla="*/ 989 h 444"/>
                <a:gd name="T34" fmla="*/ 2568 w 840"/>
                <a:gd name="T35" fmla="*/ 989 h 444"/>
                <a:gd name="T36" fmla="*/ 2616 w 840"/>
                <a:gd name="T37" fmla="*/ 957 h 444"/>
                <a:gd name="T38" fmla="*/ 2656 w 840"/>
                <a:gd name="T39" fmla="*/ 924 h 444"/>
                <a:gd name="T40" fmla="*/ 2656 w 840"/>
                <a:gd name="T41" fmla="*/ 132 h 444"/>
                <a:gd name="T42" fmla="*/ 2616 w 840"/>
                <a:gd name="T43" fmla="*/ 99 h 444"/>
                <a:gd name="T44" fmla="*/ 2568 w 840"/>
                <a:gd name="T45" fmla="*/ 99 h 444"/>
                <a:gd name="T46" fmla="*/ 2448 w 840"/>
                <a:gd name="T47" fmla="*/ 63 h 444"/>
                <a:gd name="T48" fmla="*/ 2277 w 840"/>
                <a:gd name="T49" fmla="*/ 14 h 444"/>
                <a:gd name="T50" fmla="*/ 1854 w 840"/>
                <a:gd name="T51" fmla="*/ 0 h 444"/>
                <a:gd name="T52" fmla="*/ 1303 w 840"/>
                <a:gd name="T53" fmla="*/ 0 h 4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40" h="444">
                  <a:moveTo>
                    <a:pt x="414" y="0"/>
                  </a:moveTo>
                  <a:lnTo>
                    <a:pt x="254" y="0"/>
                  </a:lnTo>
                  <a:lnTo>
                    <a:pt x="120" y="14"/>
                  </a:lnTo>
                  <a:lnTo>
                    <a:pt x="67" y="28"/>
                  </a:lnTo>
                  <a:lnTo>
                    <a:pt x="27" y="42"/>
                  </a:lnTo>
                  <a:lnTo>
                    <a:pt x="14" y="42"/>
                  </a:lnTo>
                  <a:lnTo>
                    <a:pt x="0" y="56"/>
                  </a:lnTo>
                  <a:lnTo>
                    <a:pt x="0" y="389"/>
                  </a:lnTo>
                  <a:lnTo>
                    <a:pt x="14" y="403"/>
                  </a:lnTo>
                  <a:lnTo>
                    <a:pt x="27" y="417"/>
                  </a:lnTo>
                  <a:lnTo>
                    <a:pt x="67" y="417"/>
                  </a:lnTo>
                  <a:lnTo>
                    <a:pt x="120" y="431"/>
                  </a:lnTo>
                  <a:lnTo>
                    <a:pt x="254" y="444"/>
                  </a:lnTo>
                  <a:lnTo>
                    <a:pt x="414" y="444"/>
                  </a:lnTo>
                  <a:lnTo>
                    <a:pt x="587" y="444"/>
                  </a:lnTo>
                  <a:lnTo>
                    <a:pt x="720" y="431"/>
                  </a:lnTo>
                  <a:lnTo>
                    <a:pt x="774" y="417"/>
                  </a:lnTo>
                  <a:lnTo>
                    <a:pt x="814" y="417"/>
                  </a:lnTo>
                  <a:lnTo>
                    <a:pt x="827" y="403"/>
                  </a:lnTo>
                  <a:lnTo>
                    <a:pt x="840" y="389"/>
                  </a:lnTo>
                  <a:lnTo>
                    <a:pt x="840" y="56"/>
                  </a:lnTo>
                  <a:lnTo>
                    <a:pt x="827" y="42"/>
                  </a:lnTo>
                  <a:lnTo>
                    <a:pt x="814" y="42"/>
                  </a:lnTo>
                  <a:lnTo>
                    <a:pt x="774" y="28"/>
                  </a:lnTo>
                  <a:lnTo>
                    <a:pt x="720" y="14"/>
                  </a:lnTo>
                  <a:lnTo>
                    <a:pt x="587" y="0"/>
                  </a:lnTo>
                  <a:lnTo>
                    <a:pt x="414" y="0"/>
                  </a:lnTo>
                  <a:close/>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751" name="Freeform 370"/>
            <p:cNvSpPr>
              <a:spLocks/>
            </p:cNvSpPr>
            <p:nvPr/>
          </p:nvSpPr>
          <p:spPr bwMode="auto">
            <a:xfrm>
              <a:off x="1858" y="3775"/>
              <a:ext cx="878" cy="57"/>
            </a:xfrm>
            <a:custGeom>
              <a:avLst/>
              <a:gdLst>
                <a:gd name="T0" fmla="*/ 0 w 840"/>
                <a:gd name="T1" fmla="*/ 0 h 55"/>
                <a:gd name="T2" fmla="*/ 46 w 840"/>
                <a:gd name="T3" fmla="*/ 40 h 55"/>
                <a:gd name="T4" fmla="*/ 80 w 840"/>
                <a:gd name="T5" fmla="*/ 66 h 55"/>
                <a:gd name="T6" fmla="*/ 210 w 840"/>
                <a:gd name="T7" fmla="*/ 66 h 55"/>
                <a:gd name="T8" fmla="*/ 376 w 840"/>
                <a:gd name="T9" fmla="*/ 109 h 55"/>
                <a:gd name="T10" fmla="*/ 801 w 840"/>
                <a:gd name="T11" fmla="*/ 137 h 55"/>
                <a:gd name="T12" fmla="*/ 1303 w 840"/>
                <a:gd name="T13" fmla="*/ 137 h 55"/>
                <a:gd name="T14" fmla="*/ 1854 w 840"/>
                <a:gd name="T15" fmla="*/ 137 h 55"/>
                <a:gd name="T16" fmla="*/ 2277 w 840"/>
                <a:gd name="T17" fmla="*/ 109 h 55"/>
                <a:gd name="T18" fmla="*/ 2448 w 840"/>
                <a:gd name="T19" fmla="*/ 66 h 55"/>
                <a:gd name="T20" fmla="*/ 2568 w 840"/>
                <a:gd name="T21" fmla="*/ 66 h 55"/>
                <a:gd name="T22" fmla="*/ 2616 w 840"/>
                <a:gd name="T23" fmla="*/ 40 h 55"/>
                <a:gd name="T24" fmla="*/ 2656 w 840"/>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40" h="55">
                  <a:moveTo>
                    <a:pt x="0" y="0"/>
                  </a:moveTo>
                  <a:lnTo>
                    <a:pt x="14" y="14"/>
                  </a:lnTo>
                  <a:lnTo>
                    <a:pt x="27" y="28"/>
                  </a:lnTo>
                  <a:lnTo>
                    <a:pt x="67" y="28"/>
                  </a:lnTo>
                  <a:lnTo>
                    <a:pt x="120" y="42"/>
                  </a:lnTo>
                  <a:lnTo>
                    <a:pt x="254" y="55"/>
                  </a:lnTo>
                  <a:lnTo>
                    <a:pt x="414" y="55"/>
                  </a:lnTo>
                  <a:lnTo>
                    <a:pt x="587" y="55"/>
                  </a:lnTo>
                  <a:lnTo>
                    <a:pt x="720" y="42"/>
                  </a:lnTo>
                  <a:lnTo>
                    <a:pt x="774" y="28"/>
                  </a:lnTo>
                  <a:lnTo>
                    <a:pt x="814" y="28"/>
                  </a:lnTo>
                  <a:lnTo>
                    <a:pt x="827" y="14"/>
                  </a:lnTo>
                  <a:lnTo>
                    <a:pt x="840" y="0"/>
                  </a:lnTo>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752" name="Line 371"/>
            <p:cNvSpPr>
              <a:spLocks noChangeShapeType="1"/>
            </p:cNvSpPr>
            <p:nvPr/>
          </p:nvSpPr>
          <p:spPr bwMode="auto">
            <a:xfrm>
              <a:off x="720" y="1303"/>
              <a:ext cx="111" cy="18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53" name="Freeform 372"/>
            <p:cNvSpPr>
              <a:spLocks/>
            </p:cNvSpPr>
            <p:nvPr/>
          </p:nvSpPr>
          <p:spPr bwMode="auto">
            <a:xfrm>
              <a:off x="678" y="1203"/>
              <a:ext cx="140" cy="157"/>
            </a:xfrm>
            <a:custGeom>
              <a:avLst/>
              <a:gdLst>
                <a:gd name="T0" fmla="*/ 419 w 134"/>
                <a:gd name="T1" fmla="*/ 193 h 152"/>
                <a:gd name="T2" fmla="*/ 0 w 134"/>
                <a:gd name="T3" fmla="*/ 0 h 152"/>
                <a:gd name="T4" fmla="*/ 0 w 134"/>
                <a:gd name="T5" fmla="*/ 351 h 152"/>
                <a:gd name="T6" fmla="*/ 419 w 134"/>
                <a:gd name="T7" fmla="*/ 193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4" h="152">
                  <a:moveTo>
                    <a:pt x="134" y="83"/>
                  </a:moveTo>
                  <a:lnTo>
                    <a:pt x="0" y="0"/>
                  </a:lnTo>
                  <a:lnTo>
                    <a:pt x="0" y="152"/>
                  </a:lnTo>
                  <a:lnTo>
                    <a:pt x="134"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54" name="Freeform 373"/>
            <p:cNvSpPr>
              <a:spLocks/>
            </p:cNvSpPr>
            <p:nvPr/>
          </p:nvSpPr>
          <p:spPr bwMode="auto">
            <a:xfrm>
              <a:off x="734" y="1432"/>
              <a:ext cx="139" cy="157"/>
            </a:xfrm>
            <a:custGeom>
              <a:avLst/>
              <a:gdLst>
                <a:gd name="T0" fmla="*/ 0 w 133"/>
                <a:gd name="T1" fmla="*/ 159 h 152"/>
                <a:gd name="T2" fmla="*/ 420 w 133"/>
                <a:gd name="T3" fmla="*/ 351 h 152"/>
                <a:gd name="T4" fmla="*/ 420 w 133"/>
                <a:gd name="T5" fmla="*/ 0 h 152"/>
                <a:gd name="T6" fmla="*/ 0 w 133"/>
                <a:gd name="T7" fmla="*/ 159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3" h="152">
                  <a:moveTo>
                    <a:pt x="0" y="69"/>
                  </a:moveTo>
                  <a:lnTo>
                    <a:pt x="133" y="152"/>
                  </a:lnTo>
                  <a:lnTo>
                    <a:pt x="133"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55" name="Line 374"/>
            <p:cNvSpPr>
              <a:spLocks noChangeShapeType="1"/>
            </p:cNvSpPr>
            <p:nvPr/>
          </p:nvSpPr>
          <p:spPr bwMode="auto">
            <a:xfrm flipH="1">
              <a:off x="1208" y="1303"/>
              <a:ext cx="112" cy="18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56" name="Freeform 375"/>
            <p:cNvSpPr>
              <a:spLocks/>
            </p:cNvSpPr>
            <p:nvPr/>
          </p:nvSpPr>
          <p:spPr bwMode="auto">
            <a:xfrm>
              <a:off x="1236" y="1203"/>
              <a:ext cx="126" cy="171"/>
            </a:xfrm>
            <a:custGeom>
              <a:avLst/>
              <a:gdLst>
                <a:gd name="T0" fmla="*/ 425 w 120"/>
                <a:gd name="T1" fmla="*/ 360 h 166"/>
                <a:gd name="T2" fmla="*/ 425 w 120"/>
                <a:gd name="T3" fmla="*/ 0 h 166"/>
                <a:gd name="T4" fmla="*/ 0 w 120"/>
                <a:gd name="T5" fmla="*/ 181 h 166"/>
                <a:gd name="T6" fmla="*/ 425 w 120"/>
                <a:gd name="T7" fmla="*/ 360 h 1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66">
                  <a:moveTo>
                    <a:pt x="120" y="166"/>
                  </a:moveTo>
                  <a:lnTo>
                    <a:pt x="120" y="0"/>
                  </a:lnTo>
                  <a:lnTo>
                    <a:pt x="0" y="83"/>
                  </a:lnTo>
                  <a:lnTo>
                    <a:pt x="120"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57" name="Freeform 376"/>
            <p:cNvSpPr>
              <a:spLocks/>
            </p:cNvSpPr>
            <p:nvPr/>
          </p:nvSpPr>
          <p:spPr bwMode="auto">
            <a:xfrm>
              <a:off x="1166" y="1418"/>
              <a:ext cx="126" cy="171"/>
            </a:xfrm>
            <a:custGeom>
              <a:avLst/>
              <a:gdLst>
                <a:gd name="T0" fmla="*/ 0 w 120"/>
                <a:gd name="T1" fmla="*/ 0 h 166"/>
                <a:gd name="T2" fmla="*/ 0 w 120"/>
                <a:gd name="T3" fmla="*/ 360 h 166"/>
                <a:gd name="T4" fmla="*/ 425 w 120"/>
                <a:gd name="T5" fmla="*/ 181 h 166"/>
                <a:gd name="T6" fmla="*/ 0 w 120"/>
                <a:gd name="T7" fmla="*/ 0 h 1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66">
                  <a:moveTo>
                    <a:pt x="0" y="0"/>
                  </a:moveTo>
                  <a:lnTo>
                    <a:pt x="0" y="166"/>
                  </a:lnTo>
                  <a:lnTo>
                    <a:pt x="120" y="8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58" name="Line 377"/>
            <p:cNvSpPr>
              <a:spLocks noChangeShapeType="1"/>
            </p:cNvSpPr>
            <p:nvPr/>
          </p:nvSpPr>
          <p:spPr bwMode="auto">
            <a:xfrm>
              <a:off x="3160" y="1303"/>
              <a:ext cx="111" cy="18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59" name="Freeform 378"/>
            <p:cNvSpPr>
              <a:spLocks/>
            </p:cNvSpPr>
            <p:nvPr/>
          </p:nvSpPr>
          <p:spPr bwMode="auto">
            <a:xfrm>
              <a:off x="3118" y="1203"/>
              <a:ext cx="139" cy="157"/>
            </a:xfrm>
            <a:custGeom>
              <a:avLst/>
              <a:gdLst>
                <a:gd name="T0" fmla="*/ 420 w 133"/>
                <a:gd name="T1" fmla="*/ 193 h 152"/>
                <a:gd name="T2" fmla="*/ 0 w 133"/>
                <a:gd name="T3" fmla="*/ 0 h 152"/>
                <a:gd name="T4" fmla="*/ 0 w 133"/>
                <a:gd name="T5" fmla="*/ 351 h 152"/>
                <a:gd name="T6" fmla="*/ 420 w 133"/>
                <a:gd name="T7" fmla="*/ 193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3" h="152">
                  <a:moveTo>
                    <a:pt x="133" y="83"/>
                  </a:moveTo>
                  <a:lnTo>
                    <a:pt x="0" y="0"/>
                  </a:lnTo>
                  <a:lnTo>
                    <a:pt x="0" y="152"/>
                  </a:lnTo>
                  <a:lnTo>
                    <a:pt x="133"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60" name="Freeform 379"/>
            <p:cNvSpPr>
              <a:spLocks/>
            </p:cNvSpPr>
            <p:nvPr/>
          </p:nvSpPr>
          <p:spPr bwMode="auto">
            <a:xfrm>
              <a:off x="3174" y="1432"/>
              <a:ext cx="139" cy="157"/>
            </a:xfrm>
            <a:custGeom>
              <a:avLst/>
              <a:gdLst>
                <a:gd name="T0" fmla="*/ 0 w 133"/>
                <a:gd name="T1" fmla="*/ 159 h 152"/>
                <a:gd name="T2" fmla="*/ 420 w 133"/>
                <a:gd name="T3" fmla="*/ 351 h 152"/>
                <a:gd name="T4" fmla="*/ 420 w 133"/>
                <a:gd name="T5" fmla="*/ 0 h 152"/>
                <a:gd name="T6" fmla="*/ 0 w 133"/>
                <a:gd name="T7" fmla="*/ 159 h 15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3" h="152">
                  <a:moveTo>
                    <a:pt x="0" y="69"/>
                  </a:moveTo>
                  <a:lnTo>
                    <a:pt x="133" y="152"/>
                  </a:lnTo>
                  <a:lnTo>
                    <a:pt x="133"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61" name="Line 380"/>
            <p:cNvSpPr>
              <a:spLocks noChangeShapeType="1"/>
            </p:cNvSpPr>
            <p:nvPr/>
          </p:nvSpPr>
          <p:spPr bwMode="auto">
            <a:xfrm flipH="1">
              <a:off x="3647" y="1303"/>
              <a:ext cx="112" cy="18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62" name="Freeform 381"/>
            <p:cNvSpPr>
              <a:spLocks/>
            </p:cNvSpPr>
            <p:nvPr/>
          </p:nvSpPr>
          <p:spPr bwMode="auto">
            <a:xfrm>
              <a:off x="3675" y="1203"/>
              <a:ext cx="126" cy="171"/>
            </a:xfrm>
            <a:custGeom>
              <a:avLst/>
              <a:gdLst>
                <a:gd name="T0" fmla="*/ 425 w 120"/>
                <a:gd name="T1" fmla="*/ 360 h 166"/>
                <a:gd name="T2" fmla="*/ 425 w 120"/>
                <a:gd name="T3" fmla="*/ 0 h 166"/>
                <a:gd name="T4" fmla="*/ 0 w 120"/>
                <a:gd name="T5" fmla="*/ 181 h 166"/>
                <a:gd name="T6" fmla="*/ 425 w 120"/>
                <a:gd name="T7" fmla="*/ 360 h 1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66">
                  <a:moveTo>
                    <a:pt x="120" y="166"/>
                  </a:moveTo>
                  <a:lnTo>
                    <a:pt x="120" y="0"/>
                  </a:lnTo>
                  <a:lnTo>
                    <a:pt x="0" y="83"/>
                  </a:lnTo>
                  <a:lnTo>
                    <a:pt x="120"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63" name="Freeform 382"/>
            <p:cNvSpPr>
              <a:spLocks/>
            </p:cNvSpPr>
            <p:nvPr/>
          </p:nvSpPr>
          <p:spPr bwMode="auto">
            <a:xfrm>
              <a:off x="3605" y="1418"/>
              <a:ext cx="126" cy="171"/>
            </a:xfrm>
            <a:custGeom>
              <a:avLst/>
              <a:gdLst>
                <a:gd name="T0" fmla="*/ 0 w 120"/>
                <a:gd name="T1" fmla="*/ 0 h 166"/>
                <a:gd name="T2" fmla="*/ 0 w 120"/>
                <a:gd name="T3" fmla="*/ 360 h 166"/>
                <a:gd name="T4" fmla="*/ 425 w 120"/>
                <a:gd name="T5" fmla="*/ 181 h 166"/>
                <a:gd name="T6" fmla="*/ 0 w 120"/>
                <a:gd name="T7" fmla="*/ 0 h 1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166">
                  <a:moveTo>
                    <a:pt x="0" y="0"/>
                  </a:moveTo>
                  <a:lnTo>
                    <a:pt x="0" y="166"/>
                  </a:lnTo>
                  <a:lnTo>
                    <a:pt x="120" y="8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64" name="Line 383"/>
            <p:cNvSpPr>
              <a:spLocks noChangeShapeType="1"/>
            </p:cNvSpPr>
            <p:nvPr/>
          </p:nvSpPr>
          <p:spPr bwMode="auto">
            <a:xfrm>
              <a:off x="2240" y="1318"/>
              <a:ext cx="0" cy="156"/>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65" name="Freeform 384"/>
            <p:cNvSpPr>
              <a:spLocks/>
            </p:cNvSpPr>
            <p:nvPr/>
          </p:nvSpPr>
          <p:spPr bwMode="auto">
            <a:xfrm>
              <a:off x="2170" y="1203"/>
              <a:ext cx="154" cy="143"/>
            </a:xfrm>
            <a:custGeom>
              <a:avLst/>
              <a:gdLst>
                <a:gd name="T0" fmla="*/ 491 w 147"/>
                <a:gd name="T1" fmla="*/ 289 h 139"/>
                <a:gd name="T2" fmla="*/ 223 w 147"/>
                <a:gd name="T3" fmla="*/ 0 h 139"/>
                <a:gd name="T4" fmla="*/ 0 w 147"/>
                <a:gd name="T5" fmla="*/ 289 h 139"/>
                <a:gd name="T6" fmla="*/ 491 w 147"/>
                <a:gd name="T7" fmla="*/ 289 h 1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7" h="139">
                  <a:moveTo>
                    <a:pt x="147" y="139"/>
                  </a:moveTo>
                  <a:lnTo>
                    <a:pt x="67" y="0"/>
                  </a:lnTo>
                  <a:lnTo>
                    <a:pt x="0" y="139"/>
                  </a:lnTo>
                  <a:lnTo>
                    <a:pt x="147"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66" name="Freeform 385"/>
            <p:cNvSpPr>
              <a:spLocks/>
            </p:cNvSpPr>
            <p:nvPr/>
          </p:nvSpPr>
          <p:spPr bwMode="auto">
            <a:xfrm>
              <a:off x="2156" y="1447"/>
              <a:ext cx="153" cy="142"/>
            </a:xfrm>
            <a:custGeom>
              <a:avLst/>
              <a:gdLst>
                <a:gd name="T0" fmla="*/ 0 w 146"/>
                <a:gd name="T1" fmla="*/ 0 h 138"/>
                <a:gd name="T2" fmla="*/ 269 w 146"/>
                <a:gd name="T3" fmla="*/ 288 h 138"/>
                <a:gd name="T4" fmla="*/ 494 w 146"/>
                <a:gd name="T5" fmla="*/ 0 h 138"/>
                <a:gd name="T6" fmla="*/ 0 w 146"/>
                <a:gd name="T7" fmla="*/ 0 h 1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 h="138">
                  <a:moveTo>
                    <a:pt x="0" y="0"/>
                  </a:moveTo>
                  <a:lnTo>
                    <a:pt x="80" y="138"/>
                  </a:lnTo>
                  <a:lnTo>
                    <a:pt x="14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67" name="Line 386"/>
            <p:cNvSpPr>
              <a:spLocks noChangeShapeType="1"/>
            </p:cNvSpPr>
            <p:nvPr/>
          </p:nvSpPr>
          <p:spPr bwMode="auto">
            <a:xfrm>
              <a:off x="2240" y="1920"/>
              <a:ext cx="16" cy="528"/>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68" name="Freeform 387"/>
            <p:cNvSpPr>
              <a:spLocks/>
            </p:cNvSpPr>
            <p:nvPr/>
          </p:nvSpPr>
          <p:spPr bwMode="auto">
            <a:xfrm>
              <a:off x="2170" y="1805"/>
              <a:ext cx="154" cy="142"/>
            </a:xfrm>
            <a:custGeom>
              <a:avLst/>
              <a:gdLst>
                <a:gd name="T0" fmla="*/ 491 w 147"/>
                <a:gd name="T1" fmla="*/ 288 h 138"/>
                <a:gd name="T2" fmla="*/ 223 w 147"/>
                <a:gd name="T3" fmla="*/ 0 h 138"/>
                <a:gd name="T4" fmla="*/ 0 w 147"/>
                <a:gd name="T5" fmla="*/ 288 h 138"/>
                <a:gd name="T6" fmla="*/ 491 w 147"/>
                <a:gd name="T7" fmla="*/ 288 h 1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7" h="138">
                  <a:moveTo>
                    <a:pt x="147" y="138"/>
                  </a:moveTo>
                  <a:lnTo>
                    <a:pt x="67" y="0"/>
                  </a:lnTo>
                  <a:lnTo>
                    <a:pt x="0" y="138"/>
                  </a:lnTo>
                  <a:lnTo>
                    <a:pt x="147"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69" name="Freeform 388"/>
            <p:cNvSpPr>
              <a:spLocks/>
            </p:cNvSpPr>
            <p:nvPr/>
          </p:nvSpPr>
          <p:spPr bwMode="auto">
            <a:xfrm>
              <a:off x="2188" y="2449"/>
              <a:ext cx="153" cy="143"/>
            </a:xfrm>
            <a:custGeom>
              <a:avLst/>
              <a:gdLst>
                <a:gd name="T0" fmla="*/ 0 w 146"/>
                <a:gd name="T1" fmla="*/ 0 h 139"/>
                <a:gd name="T2" fmla="*/ 269 w 146"/>
                <a:gd name="T3" fmla="*/ 289 h 139"/>
                <a:gd name="T4" fmla="*/ 494 w 146"/>
                <a:gd name="T5" fmla="*/ 0 h 139"/>
                <a:gd name="T6" fmla="*/ 0 w 146"/>
                <a:gd name="T7" fmla="*/ 0 h 1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 h="139">
                  <a:moveTo>
                    <a:pt x="0" y="0"/>
                  </a:moveTo>
                  <a:lnTo>
                    <a:pt x="80" y="139"/>
                  </a:lnTo>
                  <a:lnTo>
                    <a:pt x="14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70" name="Line 389"/>
            <p:cNvSpPr>
              <a:spLocks noChangeShapeType="1"/>
            </p:cNvSpPr>
            <p:nvPr/>
          </p:nvSpPr>
          <p:spPr bwMode="auto">
            <a:xfrm>
              <a:off x="971" y="2091"/>
              <a:ext cx="2634" cy="0"/>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71" name="Line 390"/>
            <p:cNvSpPr>
              <a:spLocks noChangeShapeType="1"/>
            </p:cNvSpPr>
            <p:nvPr/>
          </p:nvSpPr>
          <p:spPr bwMode="auto">
            <a:xfrm flipV="1">
              <a:off x="971" y="1920"/>
              <a:ext cx="0" cy="17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72" name="Freeform 391"/>
            <p:cNvSpPr>
              <a:spLocks/>
            </p:cNvSpPr>
            <p:nvPr/>
          </p:nvSpPr>
          <p:spPr bwMode="auto">
            <a:xfrm>
              <a:off x="902" y="1805"/>
              <a:ext cx="152" cy="142"/>
            </a:xfrm>
            <a:custGeom>
              <a:avLst/>
              <a:gdLst>
                <a:gd name="T0" fmla="*/ 415 w 146"/>
                <a:gd name="T1" fmla="*/ 288 h 138"/>
                <a:gd name="T2" fmla="*/ 188 w 146"/>
                <a:gd name="T3" fmla="*/ 0 h 138"/>
                <a:gd name="T4" fmla="*/ 0 w 146"/>
                <a:gd name="T5" fmla="*/ 288 h 138"/>
                <a:gd name="T6" fmla="*/ 415 w 146"/>
                <a:gd name="T7" fmla="*/ 288 h 1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 h="138">
                  <a:moveTo>
                    <a:pt x="146" y="138"/>
                  </a:moveTo>
                  <a:lnTo>
                    <a:pt x="66" y="0"/>
                  </a:lnTo>
                  <a:lnTo>
                    <a:pt x="0" y="138"/>
                  </a:lnTo>
                  <a:lnTo>
                    <a:pt x="146"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73" name="Line 392"/>
            <p:cNvSpPr>
              <a:spLocks noChangeShapeType="1"/>
            </p:cNvSpPr>
            <p:nvPr/>
          </p:nvSpPr>
          <p:spPr bwMode="auto">
            <a:xfrm flipV="1">
              <a:off x="3605" y="1920"/>
              <a:ext cx="0" cy="17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74" name="Freeform 393"/>
            <p:cNvSpPr>
              <a:spLocks/>
            </p:cNvSpPr>
            <p:nvPr/>
          </p:nvSpPr>
          <p:spPr bwMode="auto">
            <a:xfrm>
              <a:off x="3536" y="1805"/>
              <a:ext cx="153" cy="142"/>
            </a:xfrm>
            <a:custGeom>
              <a:avLst/>
              <a:gdLst>
                <a:gd name="T0" fmla="*/ 494 w 146"/>
                <a:gd name="T1" fmla="*/ 288 h 138"/>
                <a:gd name="T2" fmla="*/ 222 w 146"/>
                <a:gd name="T3" fmla="*/ 0 h 138"/>
                <a:gd name="T4" fmla="*/ 0 w 146"/>
                <a:gd name="T5" fmla="*/ 288 h 138"/>
                <a:gd name="T6" fmla="*/ 494 w 146"/>
                <a:gd name="T7" fmla="*/ 288 h 1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 h="138">
                  <a:moveTo>
                    <a:pt x="146" y="138"/>
                  </a:moveTo>
                  <a:lnTo>
                    <a:pt x="66" y="0"/>
                  </a:lnTo>
                  <a:lnTo>
                    <a:pt x="0" y="138"/>
                  </a:lnTo>
                  <a:lnTo>
                    <a:pt x="146"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75" name="Line 394"/>
            <p:cNvSpPr>
              <a:spLocks noChangeShapeType="1"/>
            </p:cNvSpPr>
            <p:nvPr/>
          </p:nvSpPr>
          <p:spPr bwMode="auto">
            <a:xfrm>
              <a:off x="2249" y="2930"/>
              <a:ext cx="0" cy="172"/>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76" name="Freeform 395"/>
            <p:cNvSpPr>
              <a:spLocks/>
            </p:cNvSpPr>
            <p:nvPr/>
          </p:nvSpPr>
          <p:spPr bwMode="auto">
            <a:xfrm>
              <a:off x="2179" y="2815"/>
              <a:ext cx="154" cy="144"/>
            </a:xfrm>
            <a:custGeom>
              <a:avLst/>
              <a:gdLst>
                <a:gd name="T0" fmla="*/ 491 w 147"/>
                <a:gd name="T1" fmla="*/ 347 h 139"/>
                <a:gd name="T2" fmla="*/ 223 w 147"/>
                <a:gd name="T3" fmla="*/ 0 h 139"/>
                <a:gd name="T4" fmla="*/ 0 w 147"/>
                <a:gd name="T5" fmla="*/ 347 h 139"/>
                <a:gd name="T6" fmla="*/ 491 w 147"/>
                <a:gd name="T7" fmla="*/ 347 h 1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7" h="139">
                  <a:moveTo>
                    <a:pt x="147" y="139"/>
                  </a:moveTo>
                  <a:lnTo>
                    <a:pt x="67" y="0"/>
                  </a:lnTo>
                  <a:lnTo>
                    <a:pt x="0" y="139"/>
                  </a:lnTo>
                  <a:lnTo>
                    <a:pt x="147"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77" name="Freeform 396"/>
            <p:cNvSpPr>
              <a:spLocks/>
            </p:cNvSpPr>
            <p:nvPr/>
          </p:nvSpPr>
          <p:spPr bwMode="auto">
            <a:xfrm>
              <a:off x="2165" y="3073"/>
              <a:ext cx="153" cy="144"/>
            </a:xfrm>
            <a:custGeom>
              <a:avLst/>
              <a:gdLst>
                <a:gd name="T0" fmla="*/ 0 w 146"/>
                <a:gd name="T1" fmla="*/ 0 h 139"/>
                <a:gd name="T2" fmla="*/ 269 w 146"/>
                <a:gd name="T3" fmla="*/ 347 h 139"/>
                <a:gd name="T4" fmla="*/ 494 w 146"/>
                <a:gd name="T5" fmla="*/ 0 h 139"/>
                <a:gd name="T6" fmla="*/ 0 w 146"/>
                <a:gd name="T7" fmla="*/ 0 h 1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 h="139">
                  <a:moveTo>
                    <a:pt x="0" y="0"/>
                  </a:moveTo>
                  <a:lnTo>
                    <a:pt x="80" y="139"/>
                  </a:lnTo>
                  <a:lnTo>
                    <a:pt x="14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78" name="Line 397"/>
            <p:cNvSpPr>
              <a:spLocks noChangeShapeType="1"/>
            </p:cNvSpPr>
            <p:nvPr/>
          </p:nvSpPr>
          <p:spPr bwMode="auto">
            <a:xfrm>
              <a:off x="2249" y="3531"/>
              <a:ext cx="0" cy="173"/>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779" name="Freeform 398"/>
            <p:cNvSpPr>
              <a:spLocks/>
            </p:cNvSpPr>
            <p:nvPr/>
          </p:nvSpPr>
          <p:spPr bwMode="auto">
            <a:xfrm>
              <a:off x="2179" y="3417"/>
              <a:ext cx="154" cy="143"/>
            </a:xfrm>
            <a:custGeom>
              <a:avLst/>
              <a:gdLst>
                <a:gd name="T0" fmla="*/ 491 w 147"/>
                <a:gd name="T1" fmla="*/ 289 h 139"/>
                <a:gd name="T2" fmla="*/ 223 w 147"/>
                <a:gd name="T3" fmla="*/ 0 h 139"/>
                <a:gd name="T4" fmla="*/ 0 w 147"/>
                <a:gd name="T5" fmla="*/ 289 h 139"/>
                <a:gd name="T6" fmla="*/ 491 w 147"/>
                <a:gd name="T7" fmla="*/ 289 h 1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7" h="139">
                  <a:moveTo>
                    <a:pt x="147" y="139"/>
                  </a:moveTo>
                  <a:lnTo>
                    <a:pt x="67" y="0"/>
                  </a:lnTo>
                  <a:lnTo>
                    <a:pt x="0" y="139"/>
                  </a:lnTo>
                  <a:lnTo>
                    <a:pt x="147"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80" name="Freeform 399"/>
            <p:cNvSpPr>
              <a:spLocks/>
            </p:cNvSpPr>
            <p:nvPr/>
          </p:nvSpPr>
          <p:spPr bwMode="auto">
            <a:xfrm>
              <a:off x="2165" y="3675"/>
              <a:ext cx="153" cy="143"/>
            </a:xfrm>
            <a:custGeom>
              <a:avLst/>
              <a:gdLst>
                <a:gd name="T0" fmla="*/ 0 w 146"/>
                <a:gd name="T1" fmla="*/ 0 h 139"/>
                <a:gd name="T2" fmla="*/ 269 w 146"/>
                <a:gd name="T3" fmla="*/ 289 h 139"/>
                <a:gd name="T4" fmla="*/ 494 w 146"/>
                <a:gd name="T5" fmla="*/ 0 h 139"/>
                <a:gd name="T6" fmla="*/ 0 w 146"/>
                <a:gd name="T7" fmla="*/ 0 h 1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6" h="139">
                  <a:moveTo>
                    <a:pt x="0" y="0"/>
                  </a:moveTo>
                  <a:lnTo>
                    <a:pt x="80" y="139"/>
                  </a:lnTo>
                  <a:lnTo>
                    <a:pt x="14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781" name="Text Box 400"/>
            <p:cNvSpPr txBox="1">
              <a:spLocks noChangeArrowheads="1"/>
            </p:cNvSpPr>
            <p:nvPr/>
          </p:nvSpPr>
          <p:spPr bwMode="auto">
            <a:xfrm>
              <a:off x="2025" y="3856"/>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000" b="1">
                  <a:ea typeface="楷体_GB2312" panose="02010609030101010101" pitchFamily="49" charset="-122"/>
                </a:rPr>
                <a:t>数据库</a:t>
              </a:r>
            </a:p>
          </p:txBody>
        </p:sp>
      </p:grpSp>
      <p:grpSp>
        <p:nvGrpSpPr>
          <p:cNvPr id="1313178" name="Group 410"/>
          <p:cNvGrpSpPr>
            <a:grpSpLocks/>
          </p:cNvGrpSpPr>
          <p:nvPr/>
        </p:nvGrpSpPr>
        <p:grpSpPr bwMode="auto">
          <a:xfrm>
            <a:off x="4191000" y="4632325"/>
            <a:ext cx="4595813" cy="320675"/>
            <a:chOff x="2640" y="2918"/>
            <a:chExt cx="2895" cy="202"/>
          </a:xfrm>
        </p:grpSpPr>
        <p:grpSp>
          <p:nvGrpSpPr>
            <p:cNvPr id="101391" name="Group 402"/>
            <p:cNvGrpSpPr>
              <a:grpSpLocks/>
            </p:cNvGrpSpPr>
            <p:nvPr/>
          </p:nvGrpSpPr>
          <p:grpSpPr bwMode="auto">
            <a:xfrm>
              <a:off x="4272" y="2918"/>
              <a:ext cx="1263" cy="202"/>
              <a:chOff x="3757" y="2592"/>
              <a:chExt cx="1263" cy="202"/>
            </a:xfrm>
          </p:grpSpPr>
          <p:sp>
            <p:nvSpPr>
              <p:cNvPr id="101393" name="Rectangle 330"/>
              <p:cNvSpPr>
                <a:spLocks noChangeArrowheads="1"/>
              </p:cNvSpPr>
              <p:nvPr/>
            </p:nvSpPr>
            <p:spPr bwMode="auto">
              <a:xfrm>
                <a:off x="3757" y="2592"/>
                <a:ext cx="339"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hlink"/>
                    </a:solidFill>
                    <a:latin typeface="楷体_GB2312" panose="02010609030101010101" pitchFamily="49" charset="-122"/>
                    <a:ea typeface="楷体_GB2312" panose="02010609030101010101" pitchFamily="49" charset="-122"/>
                  </a:rPr>
                  <a:t>模式</a:t>
                </a:r>
                <a:endParaRPr lang="zh-CN" altLang="en-US" sz="2400">
                  <a:solidFill>
                    <a:schemeClr val="hlink"/>
                  </a:solidFill>
                  <a:latin typeface="楷体_GB2312" panose="02010609030101010101" pitchFamily="49" charset="-122"/>
                  <a:ea typeface="楷体_GB2312" panose="02010609030101010101" pitchFamily="49" charset="-122"/>
                </a:endParaRPr>
              </a:p>
            </p:txBody>
          </p:sp>
          <p:sp>
            <p:nvSpPr>
              <p:cNvPr id="101394" name="Rectangle 331"/>
              <p:cNvSpPr>
                <a:spLocks noChangeArrowheads="1"/>
              </p:cNvSpPr>
              <p:nvPr/>
            </p:nvSpPr>
            <p:spPr bwMode="auto">
              <a:xfrm>
                <a:off x="4092" y="2592"/>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hlink"/>
                    </a:solidFill>
                    <a:latin typeface="楷体_GB2312" panose="02010609030101010101" pitchFamily="49" charset="-122"/>
                    <a:ea typeface="楷体_GB2312" panose="02010609030101010101" pitchFamily="49" charset="-122"/>
                  </a:rPr>
                  <a:t>/</a:t>
                </a:r>
                <a:endParaRPr lang="en-US" altLang="zh-CN" sz="2400">
                  <a:solidFill>
                    <a:schemeClr val="hlink"/>
                  </a:solidFill>
                  <a:latin typeface="楷体_GB2312" panose="02010609030101010101" pitchFamily="49" charset="-122"/>
                  <a:ea typeface="楷体_GB2312" panose="02010609030101010101" pitchFamily="49" charset="-122"/>
                </a:endParaRPr>
              </a:p>
            </p:txBody>
          </p:sp>
          <p:sp>
            <p:nvSpPr>
              <p:cNvPr id="101395" name="Rectangle 332"/>
              <p:cNvSpPr>
                <a:spLocks noChangeArrowheads="1"/>
              </p:cNvSpPr>
              <p:nvPr/>
            </p:nvSpPr>
            <p:spPr bwMode="auto">
              <a:xfrm>
                <a:off x="4176" y="2592"/>
                <a:ext cx="844"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hlink"/>
                    </a:solidFill>
                    <a:latin typeface="楷体_GB2312" panose="02010609030101010101" pitchFamily="49" charset="-122"/>
                    <a:ea typeface="楷体_GB2312" panose="02010609030101010101" pitchFamily="49" charset="-122"/>
                  </a:rPr>
                  <a:t>内模式映象</a:t>
                </a:r>
                <a:endParaRPr lang="zh-CN" altLang="en-US" sz="2400">
                  <a:solidFill>
                    <a:schemeClr val="hlink"/>
                  </a:solidFill>
                  <a:latin typeface="楷体_GB2312" panose="02010609030101010101" pitchFamily="49" charset="-122"/>
                  <a:ea typeface="楷体_GB2312" panose="02010609030101010101" pitchFamily="49" charset="-122"/>
                </a:endParaRPr>
              </a:p>
            </p:txBody>
          </p:sp>
        </p:grpSp>
        <p:sp>
          <p:nvSpPr>
            <p:cNvPr id="101392" name="AutoShape 406"/>
            <p:cNvSpPr>
              <a:spLocks noChangeArrowheads="1"/>
            </p:cNvSpPr>
            <p:nvPr/>
          </p:nvSpPr>
          <p:spPr bwMode="auto">
            <a:xfrm>
              <a:off x="2640" y="2966"/>
              <a:ext cx="1584" cy="96"/>
            </a:xfrm>
            <a:prstGeom prst="leftArrow">
              <a:avLst>
                <a:gd name="adj1" fmla="val 50000"/>
                <a:gd name="adj2" fmla="val 412500"/>
              </a:avLst>
            </a:prstGeom>
            <a:noFill/>
            <a:ln w="9525"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grpSp>
      <p:grpSp>
        <p:nvGrpSpPr>
          <p:cNvPr id="1313177" name="Group 409"/>
          <p:cNvGrpSpPr>
            <a:grpSpLocks/>
          </p:cNvGrpSpPr>
          <p:nvPr/>
        </p:nvGrpSpPr>
        <p:grpSpPr bwMode="auto">
          <a:xfrm>
            <a:off x="4191000" y="3124200"/>
            <a:ext cx="4616450" cy="503238"/>
            <a:chOff x="2640" y="1968"/>
            <a:chExt cx="2908" cy="317"/>
          </a:xfrm>
        </p:grpSpPr>
        <p:grpSp>
          <p:nvGrpSpPr>
            <p:cNvPr id="101384" name="Group 403"/>
            <p:cNvGrpSpPr>
              <a:grpSpLocks/>
            </p:cNvGrpSpPr>
            <p:nvPr/>
          </p:nvGrpSpPr>
          <p:grpSpPr bwMode="auto">
            <a:xfrm>
              <a:off x="4272" y="1968"/>
              <a:ext cx="1276" cy="317"/>
              <a:chOff x="4262" y="1909"/>
              <a:chExt cx="1276" cy="317"/>
            </a:xfrm>
          </p:grpSpPr>
          <p:sp>
            <p:nvSpPr>
              <p:cNvPr id="101386" name="Rectangle 287"/>
              <p:cNvSpPr>
                <a:spLocks noChangeArrowheads="1"/>
              </p:cNvSpPr>
              <p:nvPr/>
            </p:nvSpPr>
            <p:spPr bwMode="auto">
              <a:xfrm>
                <a:off x="4262" y="1909"/>
                <a:ext cx="14"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387" name="Rectangle 290"/>
              <p:cNvSpPr>
                <a:spLocks noChangeArrowheads="1"/>
              </p:cNvSpPr>
              <p:nvPr/>
            </p:nvSpPr>
            <p:spPr bwMode="auto">
              <a:xfrm>
                <a:off x="4262" y="1909"/>
                <a:ext cx="14" cy="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101388" name="Rectangle 293"/>
              <p:cNvSpPr>
                <a:spLocks noChangeArrowheads="1"/>
              </p:cNvSpPr>
              <p:nvPr/>
            </p:nvSpPr>
            <p:spPr bwMode="auto">
              <a:xfrm>
                <a:off x="4276" y="2024"/>
                <a:ext cx="50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hlink"/>
                    </a:solidFill>
                    <a:latin typeface="楷体_GB2312" panose="02010609030101010101" pitchFamily="49" charset="-122"/>
                    <a:ea typeface="楷体_GB2312" panose="02010609030101010101" pitchFamily="49" charset="-122"/>
                  </a:rPr>
                  <a:t>外模式</a:t>
                </a:r>
                <a:endParaRPr lang="zh-CN" altLang="en-US" sz="2400">
                  <a:solidFill>
                    <a:schemeClr val="hlink"/>
                  </a:solidFill>
                  <a:latin typeface="楷体_GB2312" panose="02010609030101010101" pitchFamily="49" charset="-122"/>
                  <a:ea typeface="楷体_GB2312" panose="02010609030101010101" pitchFamily="49" charset="-122"/>
                </a:endParaRPr>
              </a:p>
            </p:txBody>
          </p:sp>
          <p:sp>
            <p:nvSpPr>
              <p:cNvPr id="101389" name="Rectangle 294"/>
              <p:cNvSpPr>
                <a:spLocks noChangeArrowheads="1"/>
              </p:cNvSpPr>
              <p:nvPr/>
            </p:nvSpPr>
            <p:spPr bwMode="auto">
              <a:xfrm>
                <a:off x="4778" y="2024"/>
                <a:ext cx="8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sz="2100" b="1">
                    <a:solidFill>
                      <a:schemeClr val="hlink"/>
                    </a:solidFill>
                    <a:latin typeface="楷体_GB2312" panose="02010609030101010101" pitchFamily="49" charset="-122"/>
                    <a:ea typeface="楷体_GB2312" panose="02010609030101010101" pitchFamily="49" charset="-122"/>
                  </a:rPr>
                  <a:t>/</a:t>
                </a:r>
                <a:endParaRPr lang="en-US" altLang="zh-CN" sz="2400">
                  <a:solidFill>
                    <a:schemeClr val="hlink"/>
                  </a:solidFill>
                  <a:latin typeface="楷体_GB2312" panose="02010609030101010101" pitchFamily="49" charset="-122"/>
                  <a:ea typeface="楷体_GB2312" panose="02010609030101010101" pitchFamily="49" charset="-122"/>
                </a:endParaRPr>
              </a:p>
            </p:txBody>
          </p:sp>
          <p:sp>
            <p:nvSpPr>
              <p:cNvPr id="101390" name="Rectangle 295"/>
              <p:cNvSpPr>
                <a:spLocks noChangeArrowheads="1"/>
              </p:cNvSpPr>
              <p:nvPr/>
            </p:nvSpPr>
            <p:spPr bwMode="auto">
              <a:xfrm>
                <a:off x="4862" y="2024"/>
                <a:ext cx="67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100" b="1">
                    <a:solidFill>
                      <a:schemeClr val="hlink"/>
                    </a:solidFill>
                    <a:latin typeface="楷体_GB2312" panose="02010609030101010101" pitchFamily="49" charset="-122"/>
                    <a:ea typeface="楷体_GB2312" panose="02010609030101010101" pitchFamily="49" charset="-122"/>
                  </a:rPr>
                  <a:t>模式映象</a:t>
                </a:r>
                <a:endParaRPr lang="zh-CN" altLang="en-US" sz="2400">
                  <a:solidFill>
                    <a:schemeClr val="hlink"/>
                  </a:solidFill>
                  <a:latin typeface="楷体_GB2312" panose="02010609030101010101" pitchFamily="49" charset="-122"/>
                  <a:ea typeface="楷体_GB2312" panose="02010609030101010101" pitchFamily="49" charset="-122"/>
                </a:endParaRPr>
              </a:p>
            </p:txBody>
          </p:sp>
        </p:grpSp>
        <p:sp>
          <p:nvSpPr>
            <p:cNvPr id="101385" name="AutoShape 407"/>
            <p:cNvSpPr>
              <a:spLocks noChangeArrowheads="1"/>
            </p:cNvSpPr>
            <p:nvPr/>
          </p:nvSpPr>
          <p:spPr bwMode="auto">
            <a:xfrm>
              <a:off x="2640" y="2160"/>
              <a:ext cx="1584" cy="96"/>
            </a:xfrm>
            <a:prstGeom prst="leftArrow">
              <a:avLst>
                <a:gd name="adj1" fmla="val 50000"/>
                <a:gd name="adj2" fmla="val 412500"/>
              </a:avLst>
            </a:prstGeom>
            <a:noFill/>
            <a:ln w="9525" algn="ctr">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grpSp>
      <p:sp>
        <p:nvSpPr>
          <p:cNvPr id="1313179" name="Rectangle 411"/>
          <p:cNvSpPr>
            <a:spLocks noChangeArrowheads="1"/>
          </p:cNvSpPr>
          <p:nvPr/>
        </p:nvSpPr>
        <p:spPr bwMode="auto">
          <a:xfrm>
            <a:off x="685800" y="2286000"/>
            <a:ext cx="5867400" cy="3352800"/>
          </a:xfrm>
          <a:prstGeom prst="rect">
            <a:avLst/>
          </a:prstGeom>
          <a:noFill/>
          <a:ln w="38100" algn="ctr">
            <a:solidFill>
              <a:srgbClr val="CCCCF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2400">
              <a:ea typeface="宋体" panose="02010600030101010101" pitchFamily="2" charset="-122"/>
            </a:endParaRPr>
          </a:p>
        </p:txBody>
      </p:sp>
      <p:sp>
        <p:nvSpPr>
          <p:cNvPr id="2" name="灯片编号占位符 1"/>
          <p:cNvSpPr>
            <a:spLocks noGrp="1"/>
          </p:cNvSpPr>
          <p:nvPr>
            <p:ph type="sldNum" sz="quarter" idx="10"/>
          </p:nvPr>
        </p:nvSpPr>
        <p:spPr/>
        <p:txBody>
          <a:bodyPr/>
          <a:lstStyle/>
          <a:p>
            <a:pPr>
              <a:defRPr/>
            </a:pPr>
            <a:fld id="{456F634B-8C8B-4B48-A34C-BBAAE30E41B4}" type="slidenum">
              <a:rPr lang="en-US" altLang="zh-CN"/>
              <a:pPr>
                <a:defRPr/>
              </a:pPr>
              <a:t>74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13179"/>
                                        </p:tgtEl>
                                        <p:attrNameLst>
                                          <p:attrName>style.visibility</p:attrName>
                                        </p:attrNameLst>
                                      </p:cBhvr>
                                      <p:to>
                                        <p:strVal val="visible"/>
                                      </p:to>
                                    </p:set>
                                    <p:anim calcmode="lin" valueType="num">
                                      <p:cBhvr additive="base">
                                        <p:cTn id="7" dur="500" fill="hold"/>
                                        <p:tgtEl>
                                          <p:spTgt spid="1313179"/>
                                        </p:tgtEl>
                                        <p:attrNameLst>
                                          <p:attrName>ppt_x</p:attrName>
                                        </p:attrNameLst>
                                      </p:cBhvr>
                                      <p:tavLst>
                                        <p:tav tm="0">
                                          <p:val>
                                            <p:strVal val="#ppt_x"/>
                                          </p:val>
                                        </p:tav>
                                        <p:tav tm="100000">
                                          <p:val>
                                            <p:strVal val="#ppt_x"/>
                                          </p:val>
                                        </p:tav>
                                      </p:tavLst>
                                    </p:anim>
                                    <p:anim calcmode="lin" valueType="num">
                                      <p:cBhvr additive="base">
                                        <p:cTn id="8" dur="500" fill="hold"/>
                                        <p:tgtEl>
                                          <p:spTgt spid="131317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313177"/>
                                        </p:tgtEl>
                                        <p:attrNameLst>
                                          <p:attrName>style.visibility</p:attrName>
                                        </p:attrNameLst>
                                      </p:cBhvr>
                                      <p:to>
                                        <p:strVal val="visible"/>
                                      </p:to>
                                    </p:set>
                                    <p:animEffect transition="in" filter="blinds(horizontal)">
                                      <p:cBhvr>
                                        <p:cTn id="13" dur="500"/>
                                        <p:tgtEl>
                                          <p:spTgt spid="131317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313178"/>
                                        </p:tgtEl>
                                        <p:attrNameLst>
                                          <p:attrName>style.visibility</p:attrName>
                                        </p:attrNameLst>
                                      </p:cBhvr>
                                      <p:to>
                                        <p:strVal val="visible"/>
                                      </p:to>
                                    </p:set>
                                    <p:animEffect transition="in" filter="blinds(horizontal)">
                                      <p:cBhvr>
                                        <p:cTn id="18" dur="500"/>
                                        <p:tgtEl>
                                          <p:spTgt spid="1313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17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Grp="1" noChangeArrowheads="1"/>
          </p:cNvSpPr>
          <p:nvPr>
            <p:ph type="title"/>
          </p:nvPr>
        </p:nvSpPr>
        <p:spPr>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defRPr/>
            </a:pPr>
            <a:r>
              <a:t>数据库系统和人员</a:t>
            </a:r>
          </a:p>
        </p:txBody>
      </p:sp>
      <p:pic>
        <p:nvPicPr>
          <p:cNvPr id="102403" name="Picture 5" descr="13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371600" y="1295400"/>
            <a:ext cx="7239000" cy="5257800"/>
          </a:xfrm>
          <a:effectLst>
            <a:outerShdw dist="107763" dir="2700000" algn="ctr" rotWithShape="0">
              <a:srgbClr val="808080">
                <a:alpha val="50000"/>
              </a:srgbClr>
            </a:outerShdw>
          </a:effectLst>
        </p:spPr>
      </p:pic>
      <p:sp>
        <p:nvSpPr>
          <p:cNvPr id="3" name="灯片编号占位符 2"/>
          <p:cNvSpPr>
            <a:spLocks noGrp="1"/>
          </p:cNvSpPr>
          <p:nvPr>
            <p:ph type="sldNum" sz="quarter" idx="10"/>
          </p:nvPr>
        </p:nvSpPr>
        <p:spPr/>
        <p:txBody>
          <a:bodyPr/>
          <a:lstStyle/>
          <a:p>
            <a:pPr>
              <a:defRPr/>
            </a:pPr>
            <a:fld id="{1223CD8B-6029-42FD-8606-BAB3DBDFE1EA}" type="slidenum">
              <a:rPr lang="en-US" altLang="zh-CN"/>
              <a:pPr>
                <a:defRPr/>
              </a:pPr>
              <a:t>75</a:t>
            </a:fld>
            <a:endParaRPr lang="en-US" altLang="zh-CN"/>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pPr>
              <a:defRPr/>
            </a:pPr>
            <a:r>
              <a:rPr smtClean="0"/>
              <a:t>面向对象数据库</a:t>
            </a:r>
          </a:p>
        </p:txBody>
      </p:sp>
      <p:sp>
        <p:nvSpPr>
          <p:cNvPr id="103427" name="内容占位符 2"/>
          <p:cNvSpPr>
            <a:spLocks noGrp="1"/>
          </p:cNvSpPr>
          <p:nvPr>
            <p:ph idx="1"/>
          </p:nvPr>
        </p:nvSpPr>
        <p:spPr/>
        <p:txBody>
          <a:bodyPr/>
          <a:lstStyle/>
          <a:p>
            <a:r>
              <a:rPr lang="zh-CN" altLang="en-US" smtClean="0"/>
              <a:t>面向对象是一种认识方法学，也是一种新的程序设计方法学。把面向对象的方法和数据库技术结合起来可以使数据库系统的分析、设计最大程度地与人们对客观世界的认识相一致。面向对象数据库系统是为了满足新的数据库应用需要而产生的新一代数据库系统。</a:t>
            </a:r>
            <a:endParaRPr lang="en-US" altLang="zh-CN" smtClean="0"/>
          </a:p>
          <a:p>
            <a:endParaRPr lang="zh-CN" altLang="en-US" smtClean="0"/>
          </a:p>
        </p:txBody>
      </p:sp>
      <p:sp>
        <p:nvSpPr>
          <p:cNvPr id="3" name="灯片编号占位符 2"/>
          <p:cNvSpPr>
            <a:spLocks noGrp="1"/>
          </p:cNvSpPr>
          <p:nvPr>
            <p:ph type="sldNum" sz="quarter" idx="10"/>
          </p:nvPr>
        </p:nvSpPr>
        <p:spPr/>
        <p:txBody>
          <a:bodyPr/>
          <a:lstStyle/>
          <a:p>
            <a:pPr>
              <a:defRPr/>
            </a:pPr>
            <a:fld id="{C47AFCD0-02B2-4BA3-8CB7-2267C324228B}" type="slidenum">
              <a:rPr lang="en-US" altLang="zh-CN"/>
              <a:pPr>
                <a:defRPr/>
              </a:pPr>
              <a:t>76</a:t>
            </a:fld>
            <a:endParaRPr lang="en-US" altLang="zh-CN"/>
          </a:p>
        </p:txBody>
      </p:sp>
    </p:spTree>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pPr>
              <a:defRPr/>
            </a:pPr>
            <a:r>
              <a:rPr smtClean="0"/>
              <a:t>优点</a:t>
            </a:r>
          </a:p>
        </p:txBody>
      </p:sp>
      <p:sp>
        <p:nvSpPr>
          <p:cNvPr id="104451" name="内容占位符 2"/>
          <p:cNvSpPr>
            <a:spLocks noGrp="1"/>
          </p:cNvSpPr>
          <p:nvPr>
            <p:ph idx="1"/>
          </p:nvPr>
        </p:nvSpPr>
        <p:spPr/>
        <p:txBody>
          <a:bodyPr/>
          <a:lstStyle/>
          <a:p>
            <a:pPr marL="0" indent="0">
              <a:buFont typeface="Arial" panose="020B0604020202020204" pitchFamily="34" charset="0"/>
              <a:buNone/>
            </a:pPr>
            <a:r>
              <a:rPr lang="en-US" altLang="zh-CN" sz="2400" smtClean="0">
                <a:solidFill>
                  <a:srgbClr val="FF0000"/>
                </a:solidFill>
              </a:rPr>
              <a:t>1</a:t>
            </a:r>
            <a:r>
              <a:rPr lang="zh-CN" altLang="en-US" sz="2400" smtClean="0">
                <a:solidFill>
                  <a:srgbClr val="FF0000"/>
                </a:solidFill>
              </a:rPr>
              <a:t>、易维护    </a:t>
            </a:r>
            <a:r>
              <a:rPr lang="zh-CN" altLang="en-US" sz="2400" smtClean="0"/>
              <a:t>采用面向对象思想设计的结构，可读性高，由于继承的存在，即使改变需求，那么维护也只是在局部模块，所以维护起来是非常方便和较低成本的。</a:t>
            </a:r>
          </a:p>
          <a:p>
            <a:pPr marL="0" indent="0">
              <a:buFont typeface="Arial" panose="020B0604020202020204" pitchFamily="34" charset="0"/>
              <a:buNone/>
            </a:pPr>
            <a:r>
              <a:rPr lang="en-US" altLang="zh-CN" sz="2400" smtClean="0">
                <a:solidFill>
                  <a:srgbClr val="FF0000"/>
                </a:solidFill>
              </a:rPr>
              <a:t>2</a:t>
            </a:r>
            <a:r>
              <a:rPr lang="zh-CN" altLang="en-US" sz="2400" smtClean="0">
                <a:solidFill>
                  <a:srgbClr val="FF0000"/>
                </a:solidFill>
              </a:rPr>
              <a:t>、质量高   </a:t>
            </a:r>
            <a:r>
              <a:rPr lang="zh-CN" altLang="en-US" sz="2400" smtClean="0"/>
              <a:t>在设计时，可重用现有的，在以前的项目的领域中已被测试过的类使系统满足业务需求并具有较高的质量。</a:t>
            </a:r>
          </a:p>
          <a:p>
            <a:pPr marL="0" indent="0">
              <a:buFont typeface="Arial" panose="020B0604020202020204" pitchFamily="34" charset="0"/>
              <a:buNone/>
            </a:pPr>
            <a:r>
              <a:rPr lang="en-US" altLang="zh-CN" sz="2400" smtClean="0">
                <a:solidFill>
                  <a:srgbClr val="FF0000"/>
                </a:solidFill>
              </a:rPr>
              <a:t>3</a:t>
            </a:r>
            <a:r>
              <a:rPr lang="zh-CN" altLang="en-US" sz="2400" smtClean="0">
                <a:solidFill>
                  <a:srgbClr val="FF0000"/>
                </a:solidFill>
              </a:rPr>
              <a:t>、效率高</a:t>
            </a:r>
            <a:r>
              <a:rPr lang="en-US" altLang="zh-CN" sz="2400" smtClean="0">
                <a:solidFill>
                  <a:srgbClr val="FF0000"/>
                </a:solidFill>
              </a:rPr>
              <a:t>	</a:t>
            </a:r>
            <a:r>
              <a:rPr lang="zh-CN" altLang="en-US" sz="2400" smtClean="0"/>
              <a:t>在软件开发时，根据设计的需要对现实世界的事物进行抽象，产生类。使用这样的方法解决问题，接近于日常生活和自然的思考方式，势必提高软件开发的效率和质量。</a:t>
            </a:r>
          </a:p>
          <a:p>
            <a:pPr marL="0" indent="0">
              <a:buFont typeface="Arial" panose="020B0604020202020204" pitchFamily="34" charset="0"/>
              <a:buNone/>
            </a:pPr>
            <a:r>
              <a:rPr lang="en-US" altLang="zh-CN" sz="2400" smtClean="0">
                <a:solidFill>
                  <a:srgbClr val="FF0000"/>
                </a:solidFill>
              </a:rPr>
              <a:t>4</a:t>
            </a:r>
            <a:r>
              <a:rPr lang="zh-CN" altLang="en-US" sz="2400" smtClean="0">
                <a:solidFill>
                  <a:srgbClr val="FF0000"/>
                </a:solidFill>
              </a:rPr>
              <a:t>、易扩展</a:t>
            </a:r>
            <a:r>
              <a:rPr lang="en-US" altLang="zh-CN" sz="2400" smtClean="0">
                <a:solidFill>
                  <a:srgbClr val="FF0000"/>
                </a:solidFill>
              </a:rPr>
              <a:t>	</a:t>
            </a:r>
            <a:r>
              <a:rPr lang="zh-CN" altLang="en-US" sz="2400" smtClean="0"/>
              <a:t>由于继承、封装、多态的特性，自然设计出高内聚、低耦合的系统结构，使得系统更灵活、更容易扩展，而且成本较低。</a:t>
            </a:r>
          </a:p>
        </p:txBody>
      </p:sp>
      <p:sp>
        <p:nvSpPr>
          <p:cNvPr id="3" name="灯片编号占位符 2"/>
          <p:cNvSpPr>
            <a:spLocks noGrp="1"/>
          </p:cNvSpPr>
          <p:nvPr>
            <p:ph type="sldNum" sz="quarter" idx="10"/>
          </p:nvPr>
        </p:nvSpPr>
        <p:spPr/>
        <p:txBody>
          <a:bodyPr/>
          <a:lstStyle/>
          <a:p>
            <a:pPr>
              <a:defRPr/>
            </a:pPr>
            <a:fld id="{4D128BE2-3464-4F17-A1F6-DB8CA3E47568}" type="slidenum">
              <a:rPr lang="en-US" altLang="zh-CN"/>
              <a:pPr>
                <a:defRPr/>
              </a:pPr>
              <a:t>77</a:t>
            </a:fld>
            <a:endParaRPr lang="en-US" altLang="zh-CN"/>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pPr>
              <a:defRPr/>
            </a:pPr>
            <a:r>
              <a:rPr smtClean="0"/>
              <a:t>现状</a:t>
            </a:r>
          </a:p>
        </p:txBody>
      </p:sp>
      <p:sp>
        <p:nvSpPr>
          <p:cNvPr id="105475" name="内容占位符 2"/>
          <p:cNvSpPr>
            <a:spLocks noGrp="1"/>
          </p:cNvSpPr>
          <p:nvPr>
            <p:ph idx="1"/>
          </p:nvPr>
        </p:nvSpPr>
        <p:spPr/>
        <p:txBody>
          <a:bodyPr/>
          <a:lstStyle/>
          <a:p>
            <a:r>
              <a:rPr lang="zh-CN" altLang="en-US" sz="2400" smtClean="0"/>
              <a:t>早期的面向对象数据库由于一些特性限制了在一般商业领域里的应用。首先同许多别的商业事务相比，面向设计假定用户只执行有限的扩充事务；其次，商业用户要求易于使用的查询手段，如结构查询语言</a:t>
            </a:r>
            <a:r>
              <a:rPr lang="en-US" altLang="zh-CN" sz="2400" smtClean="0"/>
              <a:t>(SQL)</a:t>
            </a:r>
            <a:r>
              <a:rPr lang="zh-CN" altLang="en-US" sz="2400" smtClean="0"/>
              <a:t>所提供的手段。 而开发商用于商业领域的数据库定义和操作语言未获成功，使得它们对规模较大的应用完全无法适应。</a:t>
            </a:r>
          </a:p>
          <a:p>
            <a:r>
              <a:rPr lang="zh-CN" altLang="en-US" sz="2400" smtClean="0"/>
              <a:t>   面向对象数据库研究的另一个进展是在现有关系数据库中加入许多纯面向对象数据库的功能。在商业应用中对关系模型的面向对象扩展着重于性能优化，处理各种环境的对象的物理表示的优化和增加</a:t>
            </a:r>
            <a:r>
              <a:rPr lang="en-US" altLang="zh-CN" sz="2400" smtClean="0"/>
              <a:t>SQL</a:t>
            </a:r>
            <a:r>
              <a:rPr lang="zh-CN" altLang="en-US" sz="2400" smtClean="0"/>
              <a:t>模型以赋予面向对象特征。如</a:t>
            </a:r>
            <a:r>
              <a:rPr lang="en-US" altLang="zh-CN" sz="2400" smtClean="0"/>
              <a:t>Versant</a:t>
            </a:r>
            <a:r>
              <a:rPr lang="zh-CN" altLang="en-US" sz="2400" smtClean="0"/>
              <a:t>、</a:t>
            </a:r>
            <a:r>
              <a:rPr lang="en-US" altLang="zh-CN" sz="2400" smtClean="0"/>
              <a:t>UNISQL</a:t>
            </a:r>
            <a:r>
              <a:rPr lang="zh-CN" altLang="en-US" sz="2400" smtClean="0"/>
              <a:t>、</a:t>
            </a:r>
            <a:r>
              <a:rPr lang="en-US" altLang="zh-CN" sz="2400" smtClean="0"/>
              <a:t>O2</a:t>
            </a:r>
            <a:r>
              <a:rPr lang="zh-CN" altLang="en-US" sz="2400" smtClean="0"/>
              <a:t>等， 它们均具有关系数据库的基本功能，采用类似于</a:t>
            </a:r>
            <a:r>
              <a:rPr lang="en-US" altLang="zh-CN" sz="2400" smtClean="0"/>
              <a:t>SQL</a:t>
            </a:r>
            <a:r>
              <a:rPr lang="zh-CN" altLang="en-US" sz="2400" smtClean="0"/>
              <a:t>的语言，用户很容易掌握。</a:t>
            </a:r>
          </a:p>
        </p:txBody>
      </p:sp>
      <p:sp>
        <p:nvSpPr>
          <p:cNvPr id="3" name="灯片编号占位符 2"/>
          <p:cNvSpPr>
            <a:spLocks noGrp="1"/>
          </p:cNvSpPr>
          <p:nvPr>
            <p:ph type="sldNum" sz="quarter" idx="10"/>
          </p:nvPr>
        </p:nvSpPr>
        <p:spPr/>
        <p:txBody>
          <a:bodyPr/>
          <a:lstStyle/>
          <a:p>
            <a:pPr>
              <a:defRPr/>
            </a:pPr>
            <a:fld id="{ACF56E26-9748-4B75-8679-F2995E517F43}" type="slidenum">
              <a:rPr lang="en-US" altLang="zh-CN"/>
              <a:pPr>
                <a:defRPr/>
              </a:pPr>
              <a:t>78</a:t>
            </a:fld>
            <a:endParaRPr lang="en-US" altLang="zh-CN"/>
          </a:p>
        </p:txBody>
      </p:sp>
    </p:spTree>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pPr>
              <a:defRPr/>
            </a:pPr>
            <a:r>
              <a:rPr smtClean="0"/>
              <a:t>非结构化数据库</a:t>
            </a:r>
          </a:p>
        </p:txBody>
      </p:sp>
      <p:sp>
        <p:nvSpPr>
          <p:cNvPr id="106499" name="内容占位符 2"/>
          <p:cNvSpPr>
            <a:spLocks noGrp="1"/>
          </p:cNvSpPr>
          <p:nvPr>
            <p:ph idx="1"/>
          </p:nvPr>
        </p:nvSpPr>
        <p:spPr/>
        <p:txBody>
          <a:bodyPr/>
          <a:lstStyle/>
          <a:p>
            <a:r>
              <a:rPr lang="zh-CN" altLang="en-US" sz="2400" smtClean="0"/>
              <a:t>非结构化数据库是指其字段长度可变，并且每个字段的记录又可以由可重复或不可重复的子字段构成的数据库，用它不仅可以处理结构化数据（如数字、符号等信息）而且更适合处理非结构化数据（全文文本、图象、声音、影视、超媒体等信息）。</a:t>
            </a:r>
            <a:endParaRPr lang="en-US" altLang="zh-CN" sz="2400" smtClean="0"/>
          </a:p>
          <a:p>
            <a:r>
              <a:rPr lang="zh-CN" altLang="en-US" sz="2400" smtClean="0"/>
              <a:t>相对于</a:t>
            </a:r>
            <a:r>
              <a:rPr lang="zh-CN" altLang="en-US" sz="2400" smtClean="0">
                <a:hlinkClick r:id="rId2"/>
              </a:rPr>
              <a:t>结构化数据</a:t>
            </a:r>
            <a:r>
              <a:rPr lang="zh-CN" altLang="en-US" sz="2400" smtClean="0"/>
              <a:t>（即行数据，存储在数据库里，可以用二维表结构来逻辑表达实现的数据）而言，不方便用数据库二维逻辑表来表现的数据即称为非结构化数据，包括所有格式的办公文档、文本、图片、</a:t>
            </a:r>
            <a:r>
              <a:rPr lang="zh-CN" altLang="en-US" sz="2400" smtClean="0">
                <a:hlinkClick r:id="rId3"/>
              </a:rPr>
              <a:t>标准通用标记语言</a:t>
            </a:r>
            <a:r>
              <a:rPr lang="zh-CN" altLang="en-US" sz="2400" smtClean="0"/>
              <a:t>下的子集</a:t>
            </a:r>
            <a:r>
              <a:rPr lang="en-US" altLang="zh-CN" sz="2400" smtClean="0">
                <a:hlinkClick r:id="rId4"/>
              </a:rPr>
              <a:t>XML</a:t>
            </a:r>
            <a:r>
              <a:rPr lang="zh-CN" altLang="en-US" sz="2400" smtClean="0"/>
              <a:t>、</a:t>
            </a:r>
            <a:r>
              <a:rPr lang="en-US" altLang="zh-CN" sz="2400" smtClean="0">
                <a:hlinkClick r:id="rId5"/>
              </a:rPr>
              <a:t>HTML</a:t>
            </a:r>
            <a:r>
              <a:rPr lang="zh-CN" altLang="en-US" sz="2400" smtClean="0"/>
              <a:t>、各类报表、图像和音频</a:t>
            </a:r>
            <a:r>
              <a:rPr lang="en-US" altLang="zh-CN" sz="2400" smtClean="0"/>
              <a:t>/</a:t>
            </a:r>
            <a:r>
              <a:rPr lang="zh-CN" altLang="en-US" sz="2400" smtClean="0"/>
              <a:t>视频信息等等。</a:t>
            </a:r>
          </a:p>
        </p:txBody>
      </p:sp>
      <p:sp>
        <p:nvSpPr>
          <p:cNvPr id="3" name="灯片编号占位符 2"/>
          <p:cNvSpPr>
            <a:spLocks noGrp="1"/>
          </p:cNvSpPr>
          <p:nvPr>
            <p:ph type="sldNum" sz="quarter" idx="10"/>
          </p:nvPr>
        </p:nvSpPr>
        <p:spPr/>
        <p:txBody>
          <a:bodyPr/>
          <a:lstStyle/>
          <a:p>
            <a:pPr>
              <a:defRPr/>
            </a:pPr>
            <a:fld id="{E1A7559C-5892-4767-8BF0-BAED08ABB5CB}" type="slidenum">
              <a:rPr lang="en-US" altLang="zh-CN"/>
              <a:pPr>
                <a:defRPr/>
              </a:pPr>
              <a:t>79</a:t>
            </a:fld>
            <a:endParaRPr lang="en-US" altLang="zh-CN"/>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pPr>
              <a:defRPr/>
            </a:pPr>
            <a:r>
              <a:rPr smtClean="0"/>
              <a:t>工作内容</a:t>
            </a:r>
          </a:p>
        </p:txBody>
      </p:sp>
      <p:sp>
        <p:nvSpPr>
          <p:cNvPr id="15363" name="内容占位符 2"/>
          <p:cNvSpPr>
            <a:spLocks noGrp="1"/>
          </p:cNvSpPr>
          <p:nvPr>
            <p:ph idx="1"/>
          </p:nvPr>
        </p:nvSpPr>
        <p:spPr/>
        <p:txBody>
          <a:bodyPr/>
          <a:lstStyle/>
          <a:p>
            <a:r>
              <a:rPr lang="zh-CN" altLang="en-US" sz="2400" smtClean="0"/>
              <a:t>软件设计师的工作，受到系统架构师的影响。当系统架构师决定了整个系统架构后，软件设计师会试着实作一个系统原型。</a:t>
            </a:r>
          </a:p>
          <a:p>
            <a:r>
              <a:rPr lang="zh-CN" altLang="en-US" sz="2400" smtClean="0"/>
              <a:t>系统原型的目的，在于验证系统架构师提出的架构。当架构过于复杂，或开发成本过高时，软件设计师必需要求系统架构师，修改提出的架构，因为在实务上，由于成本、技术等关系，是无法在经济的状况下达成。</a:t>
            </a:r>
          </a:p>
          <a:p>
            <a:r>
              <a:rPr lang="zh-CN" altLang="en-US" sz="2400" smtClean="0"/>
              <a:t>软件设计师，必需对软件技术十分专长，也必需对客户的需求有一定程度的了解。在系统原型中，软件设计师会实作多个程式范型</a:t>
            </a:r>
            <a:r>
              <a:rPr lang="en-US" altLang="zh-CN" sz="2400" smtClean="0"/>
              <a:t>(Program Pattern)</a:t>
            </a:r>
            <a:r>
              <a:rPr lang="zh-CN" altLang="en-US" sz="2400" smtClean="0"/>
              <a:t>，每个程式范型，对应到一种客户需求的程式类型。</a:t>
            </a:r>
          </a:p>
          <a:p>
            <a:r>
              <a:rPr lang="zh-CN" altLang="en-US" sz="2400" smtClean="0"/>
              <a:t>系统原型开发成功后，后续的团队，就可以使用完成的程式范型，快速地将客户的需求，转化为系统程式。</a:t>
            </a:r>
          </a:p>
        </p:txBody>
      </p:sp>
      <p:sp>
        <p:nvSpPr>
          <p:cNvPr id="3" name="灯片编号占位符 2"/>
          <p:cNvSpPr>
            <a:spLocks noGrp="1"/>
          </p:cNvSpPr>
          <p:nvPr>
            <p:ph type="sldNum" sz="quarter" idx="10"/>
          </p:nvPr>
        </p:nvSpPr>
        <p:spPr/>
        <p:txBody>
          <a:bodyPr/>
          <a:lstStyle/>
          <a:p>
            <a:pPr>
              <a:defRPr/>
            </a:pPr>
            <a:fld id="{030FAECF-F488-4A35-AD3D-7E927966B368}" type="slidenum">
              <a:rPr lang="en-US" altLang="zh-CN"/>
              <a:pPr>
                <a:defRPr/>
              </a:pPr>
              <a:t>8</a:t>
            </a:fld>
            <a:endParaRPr lang="en-US" altLang="zh-CN"/>
          </a:p>
        </p:txBody>
      </p:sp>
    </p:spTree>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p:cNvSpPr>
            <a:spLocks noGrp="1" noChangeArrowheads="1"/>
          </p:cNvSpPr>
          <p:nvPr>
            <p:ph type="title"/>
          </p:nvPr>
        </p:nvSpPr>
        <p:spPr/>
        <p:txBody>
          <a:bodyPr/>
          <a:lstStyle/>
          <a:p>
            <a:pPr>
              <a:defRPr/>
            </a:pPr>
            <a:r>
              <a:rPr smtClean="0"/>
              <a:t>大数据</a:t>
            </a:r>
          </a:p>
        </p:txBody>
      </p:sp>
      <p:pic>
        <p:nvPicPr>
          <p:cNvPr id="107523" name="Picture 5" descr="20130318101617_33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42862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7" descr="7574C88662FDC2BD2C6FF5221E2F8E6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3590925"/>
            <a:ext cx="3790950"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5" name="Picture 9" descr="2014011711150712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657600"/>
            <a:ext cx="31242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A7845C05-4F88-4497-810C-DA10E1EBEE17}" type="slidenum">
              <a:rPr lang="en-US" altLang="zh-CN"/>
              <a:pPr>
                <a:defRPr/>
              </a:pPr>
              <a:t>80</a:t>
            </a:fld>
            <a:endParaRPr lang="en-US" altLang="zh-CN"/>
          </a:p>
        </p:txBody>
      </p:sp>
      <p:pic>
        <p:nvPicPr>
          <p:cNvPr id="7" name="图片 6">
            <a:hlinkClick r:id="rId5" action="ppaction://hlinkfile"/>
          </p:cNvPr>
          <p:cNvPicPr>
            <a:picLocks noChangeAspect="1"/>
          </p:cNvPicPr>
          <p:nvPr/>
        </p:nvPicPr>
        <p:blipFill>
          <a:blip r:embed="rId6"/>
          <a:stretch>
            <a:fillRect/>
          </a:stretch>
        </p:blipFill>
        <p:spPr>
          <a:xfrm>
            <a:off x="6553556" y="1484784"/>
            <a:ext cx="1313040" cy="1278935"/>
          </a:xfrm>
          <a:prstGeom prst="rect">
            <a:avLst/>
          </a:prstGeom>
          <a:ln>
            <a:noFill/>
          </a:ln>
          <a:effectLst>
            <a:softEdge rad="112500"/>
          </a:effectLst>
        </p:spPr>
      </p:pic>
    </p:spTree>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2"/>
          <p:cNvSpPr>
            <a:spLocks noGrp="1" noChangeArrowheads="1"/>
          </p:cNvSpPr>
          <p:nvPr>
            <p:ph type="title"/>
          </p:nvPr>
        </p:nvSpPr>
        <p:spPr/>
        <p:txBody>
          <a:bodyPr/>
          <a:lstStyle/>
          <a:p>
            <a:pPr>
              <a:defRPr/>
            </a:pPr>
            <a:r>
              <a:rPr smtClean="0"/>
              <a:t>大数据</a:t>
            </a:r>
          </a:p>
        </p:txBody>
      </p:sp>
      <p:sp>
        <p:nvSpPr>
          <p:cNvPr id="108547" name="Rectangle 3"/>
          <p:cNvSpPr>
            <a:spLocks noGrp="1" noChangeArrowheads="1"/>
          </p:cNvSpPr>
          <p:nvPr>
            <p:ph type="body" idx="1"/>
          </p:nvPr>
        </p:nvSpPr>
        <p:spPr/>
        <p:txBody>
          <a:bodyPr/>
          <a:lstStyle/>
          <a:p>
            <a:r>
              <a:rPr lang="zh-CN" altLang="en-US" sz="2400" smtClean="0"/>
              <a:t>大数据</a:t>
            </a:r>
            <a:r>
              <a:rPr lang="en-US" altLang="zh-CN" sz="2400" smtClean="0"/>
              <a:t>(big data)</a:t>
            </a:r>
            <a:r>
              <a:rPr lang="zh-CN" altLang="en-US" sz="2400" smtClean="0"/>
              <a:t>，或称巨量资料，指的是所涉及的资料量规模巨大到无法透过目前主流软件工具，在合理时间内达到撷取、管理、处理、并整理成为帮助企业经营决策更积极目的的资讯。</a:t>
            </a:r>
          </a:p>
          <a:p>
            <a:r>
              <a:rPr lang="zh-CN" altLang="en-US" sz="2400" smtClean="0"/>
              <a:t>大数据的</a:t>
            </a:r>
            <a:r>
              <a:rPr lang="en-US" altLang="zh-CN" sz="2400" smtClean="0"/>
              <a:t>4V</a:t>
            </a:r>
            <a:r>
              <a:rPr lang="zh-CN" altLang="en-US" sz="2400" smtClean="0"/>
              <a:t>特点：</a:t>
            </a:r>
            <a:r>
              <a:rPr lang="en-US" altLang="zh-CN" sz="2400" smtClean="0"/>
              <a:t>Volume</a:t>
            </a:r>
            <a:r>
              <a:rPr lang="zh-CN" altLang="en-US" sz="2400" smtClean="0"/>
              <a:t>（大量）、</a:t>
            </a:r>
            <a:r>
              <a:rPr lang="en-US" altLang="zh-CN" sz="2400" smtClean="0"/>
              <a:t>Variety</a:t>
            </a:r>
            <a:r>
              <a:rPr lang="zh-CN" altLang="en-US" sz="2400" smtClean="0"/>
              <a:t>（多样）、</a:t>
            </a:r>
            <a:r>
              <a:rPr lang="en-US" altLang="zh-CN" sz="2400" smtClean="0"/>
              <a:t>Value</a:t>
            </a:r>
            <a:r>
              <a:rPr lang="zh-CN" altLang="en-US" sz="2400" smtClean="0"/>
              <a:t>（价值）、 </a:t>
            </a:r>
            <a:r>
              <a:rPr lang="en-US" altLang="zh-CN" sz="2400" smtClean="0"/>
              <a:t>Velocity</a:t>
            </a:r>
            <a:r>
              <a:rPr lang="zh-CN" altLang="en-US" sz="2400" smtClean="0"/>
              <a:t>（高速）。</a:t>
            </a:r>
          </a:p>
          <a:p>
            <a:pPr lvl="1"/>
            <a:r>
              <a:rPr lang="zh-CN" altLang="en-US" sz="2000" smtClean="0"/>
              <a:t>第一，数据体量巨大。从</a:t>
            </a:r>
            <a:r>
              <a:rPr lang="en-US" altLang="zh-CN" sz="2000" smtClean="0"/>
              <a:t>TB</a:t>
            </a:r>
            <a:r>
              <a:rPr lang="zh-CN" altLang="en-US" sz="2000" smtClean="0"/>
              <a:t>级别，跃升到</a:t>
            </a:r>
            <a:r>
              <a:rPr lang="en-US" altLang="zh-CN" sz="2000" smtClean="0"/>
              <a:t>PB</a:t>
            </a:r>
            <a:r>
              <a:rPr lang="zh-CN" altLang="en-US" sz="2000" smtClean="0"/>
              <a:t>级别；</a:t>
            </a:r>
          </a:p>
          <a:p>
            <a:pPr lvl="1"/>
            <a:r>
              <a:rPr lang="zh-CN" altLang="en-US" sz="2000" smtClean="0"/>
              <a:t>第二，数据类型繁多。前文提到的网络日志、视频、图片、地理位置信息等等。</a:t>
            </a:r>
          </a:p>
          <a:p>
            <a:pPr lvl="1"/>
            <a:r>
              <a:rPr lang="zh-CN" altLang="en-US" sz="2000" smtClean="0"/>
              <a:t>第三，价值密度低，商业价值高。以视频为例，连续不间断监控过程中，可能有用的数据仅仅有一两秒。</a:t>
            </a:r>
          </a:p>
          <a:p>
            <a:pPr lvl="1"/>
            <a:r>
              <a:rPr lang="zh-CN" altLang="en-US" sz="2000" smtClean="0"/>
              <a:t>第四，处理速度快。</a:t>
            </a:r>
            <a:r>
              <a:rPr lang="en-US" altLang="zh-CN" sz="2000" smtClean="0"/>
              <a:t>1</a:t>
            </a:r>
            <a:r>
              <a:rPr lang="zh-CN" altLang="en-US" sz="2000" smtClean="0"/>
              <a:t>秒定律。最后这一点也是和传统的数据挖掘技术有着本质的不同。</a:t>
            </a:r>
          </a:p>
        </p:txBody>
      </p:sp>
      <p:sp>
        <p:nvSpPr>
          <p:cNvPr id="3" name="灯片编号占位符 2"/>
          <p:cNvSpPr>
            <a:spLocks noGrp="1"/>
          </p:cNvSpPr>
          <p:nvPr>
            <p:ph type="sldNum" sz="quarter" idx="10"/>
          </p:nvPr>
        </p:nvSpPr>
        <p:spPr/>
        <p:txBody>
          <a:bodyPr/>
          <a:lstStyle/>
          <a:p>
            <a:pPr>
              <a:defRPr/>
            </a:pPr>
            <a:fld id="{9E71C2F9-7F55-44B3-8CE2-39C6139AB769}" type="slidenum">
              <a:rPr lang="en-US" altLang="zh-CN"/>
              <a:pPr>
                <a:defRPr/>
              </a:pPr>
              <a:t>81</a:t>
            </a:fld>
            <a:endParaRPr lang="en-US" altLang="zh-CN"/>
          </a:p>
        </p:txBody>
      </p:sp>
    </p:spTree>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a:defRPr/>
            </a:pPr>
            <a:r>
              <a:rPr smtClean="0"/>
              <a:t>课堂练习</a:t>
            </a:r>
          </a:p>
        </p:txBody>
      </p:sp>
      <p:sp>
        <p:nvSpPr>
          <p:cNvPr id="109571"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1. </a:t>
            </a:r>
            <a:r>
              <a:rPr lang="zh-CN" altLang="en-US" smtClean="0"/>
              <a:t>数据库系统是采用了数据库技术的计算机系统，数据库系统由数据库、数据库管理系统、应用系统和（ ）。</a:t>
            </a:r>
          </a:p>
          <a:p>
            <a:pPr marL="0" indent="0">
              <a:buFont typeface="Arial" panose="020B0604020202020204" pitchFamily="34" charset="0"/>
              <a:buNone/>
            </a:pPr>
            <a:r>
              <a:rPr lang="zh-CN" altLang="en-US" smtClean="0"/>
              <a:t> </a:t>
            </a:r>
            <a:r>
              <a:rPr lang="en-US" altLang="zh-CN" smtClean="0"/>
              <a:t>A. </a:t>
            </a:r>
            <a:r>
              <a:rPr lang="zh-CN" altLang="en-US" smtClean="0"/>
              <a:t>系统分析员</a:t>
            </a:r>
          </a:p>
          <a:p>
            <a:pPr marL="0" indent="0">
              <a:buFont typeface="Arial" panose="020B0604020202020204" pitchFamily="34" charset="0"/>
              <a:buNone/>
            </a:pPr>
            <a:r>
              <a:rPr lang="zh-CN" altLang="en-US" smtClean="0"/>
              <a:t> </a:t>
            </a:r>
            <a:r>
              <a:rPr lang="en-US" altLang="zh-CN" smtClean="0"/>
              <a:t>B. </a:t>
            </a:r>
            <a:r>
              <a:rPr lang="zh-CN" altLang="en-US" smtClean="0"/>
              <a:t>程序员</a:t>
            </a:r>
          </a:p>
          <a:p>
            <a:pPr marL="0" indent="0">
              <a:buFont typeface="Arial" panose="020B0604020202020204" pitchFamily="34" charset="0"/>
              <a:buNone/>
            </a:pPr>
            <a:r>
              <a:rPr lang="zh-CN" altLang="en-US" smtClean="0"/>
              <a:t> </a:t>
            </a:r>
            <a:r>
              <a:rPr lang="en-US" altLang="zh-CN" smtClean="0"/>
              <a:t>C. </a:t>
            </a:r>
            <a:r>
              <a:rPr lang="zh-CN" altLang="en-US" smtClean="0"/>
              <a:t>数据库管理员</a:t>
            </a:r>
          </a:p>
          <a:p>
            <a:pPr marL="0" indent="0">
              <a:buFont typeface="Arial" panose="020B0604020202020204" pitchFamily="34" charset="0"/>
              <a:buNone/>
            </a:pPr>
            <a:r>
              <a:rPr lang="zh-CN" altLang="en-US" smtClean="0"/>
              <a:t> </a:t>
            </a:r>
            <a:r>
              <a:rPr lang="en-US" altLang="zh-CN" smtClean="0"/>
              <a:t>D. </a:t>
            </a:r>
            <a:r>
              <a:rPr lang="zh-CN" altLang="en-US" smtClean="0"/>
              <a:t>操作员 </a:t>
            </a:r>
          </a:p>
          <a:p>
            <a:pPr marL="0" indent="0">
              <a:buFont typeface="Arial" panose="020B0604020202020204" pitchFamily="34" charset="0"/>
              <a:buNone/>
            </a:pPr>
            <a:endParaRPr lang="en-US" altLang="zh-CN" smtClean="0"/>
          </a:p>
        </p:txBody>
      </p:sp>
      <p:sp>
        <p:nvSpPr>
          <p:cNvPr id="1429508" name="Rectangle 4"/>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C</a:t>
            </a:r>
          </a:p>
        </p:txBody>
      </p:sp>
      <p:sp>
        <p:nvSpPr>
          <p:cNvPr id="3" name="灯片编号占位符 2"/>
          <p:cNvSpPr>
            <a:spLocks noGrp="1"/>
          </p:cNvSpPr>
          <p:nvPr>
            <p:ph type="sldNum" sz="quarter" idx="10"/>
          </p:nvPr>
        </p:nvSpPr>
        <p:spPr/>
        <p:txBody>
          <a:bodyPr/>
          <a:lstStyle/>
          <a:p>
            <a:pPr>
              <a:defRPr/>
            </a:pPr>
            <a:fld id="{DB6637EA-E896-4CD6-898D-08A1D268A3AC}" type="slidenum">
              <a:rPr lang="en-US" altLang="zh-CN"/>
              <a:pPr>
                <a:defRPr/>
              </a:pPr>
              <a:t>82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29508"/>
                                        </p:tgtEl>
                                        <p:attrNameLst>
                                          <p:attrName>style.visibility</p:attrName>
                                        </p:attrNameLst>
                                      </p:cBhvr>
                                      <p:to>
                                        <p:strVal val="visible"/>
                                      </p:to>
                                    </p:set>
                                    <p:animEffect transition="in" filter="blinds(horizontal)">
                                      <p:cBhvr>
                                        <p:cTn id="7" dur="500"/>
                                        <p:tgtEl>
                                          <p:spTgt spid="1429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950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pPr>
              <a:defRPr/>
            </a:pPr>
            <a:endParaRPr smtClean="0"/>
          </a:p>
        </p:txBody>
      </p:sp>
      <p:sp>
        <p:nvSpPr>
          <p:cNvPr id="110595"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2. </a:t>
            </a:r>
            <a:r>
              <a:rPr lang="zh-CN" altLang="en-US" smtClean="0"/>
              <a:t>数据库（</a:t>
            </a:r>
            <a:r>
              <a:rPr lang="en-US" altLang="zh-CN" smtClean="0"/>
              <a:t>DB</a:t>
            </a:r>
            <a:r>
              <a:rPr lang="zh-CN" altLang="en-US" smtClean="0"/>
              <a:t>），数据库系统（</a:t>
            </a:r>
            <a:r>
              <a:rPr lang="en-US" altLang="zh-CN" smtClean="0"/>
              <a:t>DBS</a:t>
            </a:r>
            <a:r>
              <a:rPr lang="zh-CN" altLang="en-US" smtClean="0"/>
              <a:t>）和数据库管理系统（</a:t>
            </a:r>
            <a:r>
              <a:rPr lang="en-US" altLang="zh-CN" smtClean="0"/>
              <a:t>DBMS</a:t>
            </a:r>
            <a:r>
              <a:rPr lang="zh-CN" altLang="en-US" smtClean="0"/>
              <a:t>）之间的关系是（ ）。 </a:t>
            </a:r>
          </a:p>
          <a:p>
            <a:pPr marL="0" indent="0">
              <a:buFont typeface="Arial" panose="020B0604020202020204" pitchFamily="34" charset="0"/>
              <a:buNone/>
            </a:pPr>
            <a:r>
              <a:rPr lang="zh-CN" altLang="en-US" smtClean="0"/>
              <a:t> </a:t>
            </a:r>
            <a:r>
              <a:rPr lang="en-US" altLang="zh-CN" smtClean="0"/>
              <a:t>A. DBS</a:t>
            </a:r>
            <a:r>
              <a:rPr lang="zh-CN" altLang="en-US" smtClean="0"/>
              <a:t>包括</a:t>
            </a:r>
            <a:r>
              <a:rPr lang="en-US" altLang="zh-CN" smtClean="0"/>
              <a:t>DB</a:t>
            </a:r>
            <a:r>
              <a:rPr lang="zh-CN" altLang="en-US" smtClean="0"/>
              <a:t>和</a:t>
            </a:r>
            <a:r>
              <a:rPr lang="en-US" altLang="zh-CN" smtClean="0"/>
              <a:t>DBMS</a:t>
            </a:r>
          </a:p>
          <a:p>
            <a:pPr marL="0" indent="0">
              <a:buFont typeface="Arial" panose="020B0604020202020204" pitchFamily="34" charset="0"/>
              <a:buNone/>
            </a:pPr>
            <a:r>
              <a:rPr lang="en-US" altLang="zh-CN" smtClean="0"/>
              <a:t> B. DBMS</a:t>
            </a:r>
            <a:r>
              <a:rPr lang="zh-CN" altLang="en-US" smtClean="0"/>
              <a:t>包括</a:t>
            </a:r>
            <a:r>
              <a:rPr lang="en-US" altLang="zh-CN" smtClean="0"/>
              <a:t>DB</a:t>
            </a:r>
            <a:r>
              <a:rPr lang="zh-CN" altLang="en-US" smtClean="0"/>
              <a:t>和</a:t>
            </a:r>
            <a:r>
              <a:rPr lang="en-US" altLang="zh-CN" smtClean="0"/>
              <a:t>DBS</a:t>
            </a:r>
          </a:p>
          <a:p>
            <a:pPr marL="0" indent="0">
              <a:buFont typeface="Arial" panose="020B0604020202020204" pitchFamily="34" charset="0"/>
              <a:buNone/>
            </a:pPr>
            <a:r>
              <a:rPr lang="en-US" altLang="zh-CN" smtClean="0"/>
              <a:t> C. DB</a:t>
            </a:r>
            <a:r>
              <a:rPr lang="zh-CN" altLang="en-US" smtClean="0"/>
              <a:t>包括</a:t>
            </a:r>
            <a:r>
              <a:rPr lang="en-US" altLang="zh-CN" smtClean="0"/>
              <a:t>DBS</a:t>
            </a:r>
            <a:r>
              <a:rPr lang="zh-CN" altLang="en-US" smtClean="0"/>
              <a:t>和</a:t>
            </a:r>
            <a:r>
              <a:rPr lang="en-US" altLang="zh-CN" smtClean="0"/>
              <a:t>DBMS</a:t>
            </a:r>
          </a:p>
          <a:p>
            <a:pPr marL="0" indent="0">
              <a:buFont typeface="Arial" panose="020B0604020202020204" pitchFamily="34" charset="0"/>
              <a:buNone/>
            </a:pPr>
            <a:r>
              <a:rPr lang="en-US" altLang="zh-CN" smtClean="0"/>
              <a:t> D. DBS</a:t>
            </a:r>
            <a:r>
              <a:rPr lang="zh-CN" altLang="en-US" smtClean="0"/>
              <a:t>就是</a:t>
            </a:r>
            <a:r>
              <a:rPr lang="en-US" altLang="zh-CN" smtClean="0"/>
              <a:t>DB</a:t>
            </a:r>
            <a:r>
              <a:rPr lang="zh-CN" altLang="en-US" smtClean="0"/>
              <a:t>，也就是</a:t>
            </a:r>
            <a:r>
              <a:rPr lang="en-US" altLang="zh-CN" smtClean="0"/>
              <a:t>DBMS</a:t>
            </a:r>
          </a:p>
        </p:txBody>
      </p:sp>
      <p:sp>
        <p:nvSpPr>
          <p:cNvPr id="1433606" name="Rectangle 6"/>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A</a:t>
            </a:r>
          </a:p>
        </p:txBody>
      </p:sp>
      <p:sp>
        <p:nvSpPr>
          <p:cNvPr id="3" name="灯片编号占位符 2"/>
          <p:cNvSpPr>
            <a:spLocks noGrp="1"/>
          </p:cNvSpPr>
          <p:nvPr>
            <p:ph type="sldNum" sz="quarter" idx="10"/>
          </p:nvPr>
        </p:nvSpPr>
        <p:spPr/>
        <p:txBody>
          <a:bodyPr/>
          <a:lstStyle/>
          <a:p>
            <a:pPr>
              <a:defRPr/>
            </a:pPr>
            <a:fld id="{A8E053BB-F8DE-4981-834D-9B6400CC06E7}" type="slidenum">
              <a:rPr lang="en-US" altLang="zh-CN"/>
              <a:pPr>
                <a:defRPr/>
              </a:pPr>
              <a:t>83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3606"/>
                                        </p:tgtEl>
                                        <p:attrNameLst>
                                          <p:attrName>style.visibility</p:attrName>
                                        </p:attrNameLst>
                                      </p:cBhvr>
                                      <p:to>
                                        <p:strVal val="visible"/>
                                      </p:to>
                                    </p:set>
                                    <p:animEffect transition="in" filter="blinds(horizontal)">
                                      <p:cBhvr>
                                        <p:cTn id="7" dur="500"/>
                                        <p:tgtEl>
                                          <p:spTgt spid="1433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0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p:txBody>
          <a:bodyPr/>
          <a:lstStyle/>
          <a:p>
            <a:pPr>
              <a:defRPr/>
            </a:pPr>
            <a:endParaRPr smtClean="0"/>
          </a:p>
        </p:txBody>
      </p:sp>
      <p:sp>
        <p:nvSpPr>
          <p:cNvPr id="111619"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3. </a:t>
            </a:r>
            <a:r>
              <a:rPr lang="zh-CN" altLang="en-US" smtClean="0"/>
              <a:t>下列四项中，不属于数据库系统特点的是（ ）。</a:t>
            </a:r>
          </a:p>
          <a:p>
            <a:pPr marL="0" indent="0">
              <a:buFont typeface="Arial" panose="020B0604020202020204" pitchFamily="34" charset="0"/>
              <a:buNone/>
            </a:pPr>
            <a:r>
              <a:rPr lang="zh-CN" altLang="en-US" smtClean="0"/>
              <a:t> </a:t>
            </a:r>
            <a:r>
              <a:rPr lang="en-US" altLang="zh-CN" smtClean="0"/>
              <a:t>A. </a:t>
            </a:r>
            <a:r>
              <a:rPr lang="zh-CN" altLang="en-US" smtClean="0"/>
              <a:t>数据共享</a:t>
            </a:r>
          </a:p>
          <a:p>
            <a:pPr marL="0" indent="0">
              <a:buFont typeface="Arial" panose="020B0604020202020204" pitchFamily="34" charset="0"/>
              <a:buNone/>
            </a:pPr>
            <a:r>
              <a:rPr lang="zh-CN" altLang="en-US" smtClean="0"/>
              <a:t> </a:t>
            </a:r>
            <a:r>
              <a:rPr lang="en-US" altLang="zh-CN" smtClean="0"/>
              <a:t>B. </a:t>
            </a:r>
            <a:r>
              <a:rPr lang="zh-CN" altLang="en-US" smtClean="0"/>
              <a:t>数据完整性</a:t>
            </a:r>
          </a:p>
          <a:p>
            <a:pPr marL="0" indent="0">
              <a:buFont typeface="Arial" panose="020B0604020202020204" pitchFamily="34" charset="0"/>
              <a:buNone/>
            </a:pPr>
            <a:r>
              <a:rPr lang="zh-CN" altLang="en-US" smtClean="0"/>
              <a:t> </a:t>
            </a:r>
            <a:r>
              <a:rPr lang="en-US" altLang="zh-CN" smtClean="0"/>
              <a:t>C. </a:t>
            </a:r>
            <a:r>
              <a:rPr lang="zh-CN" altLang="en-US" smtClean="0"/>
              <a:t>数据冗余度高</a:t>
            </a:r>
          </a:p>
          <a:p>
            <a:pPr marL="0" indent="0">
              <a:buFont typeface="Arial" panose="020B0604020202020204" pitchFamily="34" charset="0"/>
              <a:buNone/>
            </a:pPr>
            <a:r>
              <a:rPr lang="zh-CN" altLang="en-US" smtClean="0"/>
              <a:t> </a:t>
            </a:r>
            <a:r>
              <a:rPr lang="en-US" altLang="zh-CN" smtClean="0"/>
              <a:t>D. </a:t>
            </a:r>
            <a:r>
              <a:rPr lang="zh-CN" altLang="en-US" smtClean="0"/>
              <a:t>数据独立性高</a:t>
            </a:r>
          </a:p>
          <a:p>
            <a:pPr marL="0" indent="0">
              <a:buFont typeface="Arial" panose="020B0604020202020204" pitchFamily="34" charset="0"/>
              <a:buNone/>
            </a:pPr>
            <a:endParaRPr lang="en-US" altLang="zh-CN" smtClean="0"/>
          </a:p>
        </p:txBody>
      </p:sp>
      <p:sp>
        <p:nvSpPr>
          <p:cNvPr id="1435653" name="Rectangle 5"/>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C</a:t>
            </a:r>
          </a:p>
        </p:txBody>
      </p:sp>
      <p:sp>
        <p:nvSpPr>
          <p:cNvPr id="3" name="灯片编号占位符 2"/>
          <p:cNvSpPr>
            <a:spLocks noGrp="1"/>
          </p:cNvSpPr>
          <p:nvPr>
            <p:ph type="sldNum" sz="quarter" idx="10"/>
          </p:nvPr>
        </p:nvSpPr>
        <p:spPr/>
        <p:txBody>
          <a:bodyPr/>
          <a:lstStyle/>
          <a:p>
            <a:pPr>
              <a:defRPr/>
            </a:pPr>
            <a:fld id="{D81AD68B-4DDE-40CE-9845-BB0F9480D30E}" type="slidenum">
              <a:rPr lang="en-US" altLang="zh-CN"/>
              <a:pPr>
                <a:defRPr/>
              </a:pPr>
              <a:t>84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5653"/>
                                        </p:tgtEl>
                                        <p:attrNameLst>
                                          <p:attrName>style.visibility</p:attrName>
                                        </p:attrNameLst>
                                      </p:cBhvr>
                                      <p:to>
                                        <p:strVal val="visible"/>
                                      </p:to>
                                    </p:set>
                                    <p:animEffect transition="in" filter="blinds(horizontal)">
                                      <p:cBhvr>
                                        <p:cTn id="7" dur="500"/>
                                        <p:tgtEl>
                                          <p:spTgt spid="1435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65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p:txBody>
          <a:bodyPr/>
          <a:lstStyle/>
          <a:p>
            <a:pPr>
              <a:defRPr/>
            </a:pPr>
            <a:endParaRPr smtClean="0"/>
          </a:p>
        </p:txBody>
      </p:sp>
      <p:sp>
        <p:nvSpPr>
          <p:cNvPr id="113667"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4. </a:t>
            </a:r>
            <a:r>
              <a:rPr lang="zh-CN" altLang="en-US" smtClean="0"/>
              <a:t>描述数据库全体数据的全局逻辑结构和特性的是（ ）。</a:t>
            </a:r>
          </a:p>
          <a:p>
            <a:pPr marL="0" indent="0">
              <a:buFont typeface="Arial" panose="020B0604020202020204" pitchFamily="34" charset="0"/>
              <a:buNone/>
            </a:pPr>
            <a:r>
              <a:rPr lang="zh-CN" altLang="en-US" smtClean="0"/>
              <a:t> </a:t>
            </a:r>
            <a:r>
              <a:rPr lang="en-US" altLang="zh-CN" smtClean="0"/>
              <a:t>A. </a:t>
            </a:r>
            <a:r>
              <a:rPr lang="zh-CN" altLang="en-US" smtClean="0"/>
              <a:t>模式</a:t>
            </a:r>
          </a:p>
          <a:p>
            <a:pPr marL="0" indent="0">
              <a:buFont typeface="Arial" panose="020B0604020202020204" pitchFamily="34" charset="0"/>
              <a:buNone/>
            </a:pPr>
            <a:r>
              <a:rPr lang="zh-CN" altLang="en-US" smtClean="0"/>
              <a:t> </a:t>
            </a:r>
            <a:r>
              <a:rPr lang="en-US" altLang="zh-CN" smtClean="0"/>
              <a:t>B. </a:t>
            </a:r>
            <a:r>
              <a:rPr lang="zh-CN" altLang="en-US" smtClean="0"/>
              <a:t>内模式</a:t>
            </a:r>
          </a:p>
          <a:p>
            <a:pPr marL="0" indent="0">
              <a:buFont typeface="Arial" panose="020B0604020202020204" pitchFamily="34" charset="0"/>
              <a:buNone/>
            </a:pPr>
            <a:r>
              <a:rPr lang="zh-CN" altLang="en-US" smtClean="0"/>
              <a:t> </a:t>
            </a:r>
            <a:r>
              <a:rPr lang="en-US" altLang="zh-CN" smtClean="0"/>
              <a:t>C. </a:t>
            </a:r>
            <a:r>
              <a:rPr lang="zh-CN" altLang="en-US" smtClean="0"/>
              <a:t>外模式</a:t>
            </a:r>
          </a:p>
          <a:p>
            <a:pPr marL="0" indent="0">
              <a:buFont typeface="Arial" panose="020B0604020202020204" pitchFamily="34" charset="0"/>
              <a:buNone/>
            </a:pPr>
            <a:r>
              <a:rPr lang="zh-CN" altLang="en-US" smtClean="0"/>
              <a:t> </a:t>
            </a:r>
            <a:r>
              <a:rPr lang="en-US" altLang="zh-CN" smtClean="0"/>
              <a:t>D. </a:t>
            </a:r>
            <a:r>
              <a:rPr lang="zh-CN" altLang="en-US" smtClean="0"/>
              <a:t>以上三种</a:t>
            </a:r>
          </a:p>
        </p:txBody>
      </p:sp>
      <p:sp>
        <p:nvSpPr>
          <p:cNvPr id="1437701" name="Rectangle 5"/>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A</a:t>
            </a:r>
          </a:p>
        </p:txBody>
      </p:sp>
      <p:sp>
        <p:nvSpPr>
          <p:cNvPr id="3" name="灯片编号占位符 2"/>
          <p:cNvSpPr>
            <a:spLocks noGrp="1"/>
          </p:cNvSpPr>
          <p:nvPr>
            <p:ph type="sldNum" sz="quarter" idx="10"/>
          </p:nvPr>
        </p:nvSpPr>
        <p:spPr/>
        <p:txBody>
          <a:bodyPr/>
          <a:lstStyle/>
          <a:p>
            <a:pPr>
              <a:defRPr/>
            </a:pPr>
            <a:fld id="{067DA0E3-0013-46F7-962E-47E8300FED7B}" type="slidenum">
              <a:rPr lang="en-US" altLang="zh-CN"/>
              <a:pPr>
                <a:defRPr/>
              </a:pPr>
              <a:t>85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7701"/>
                                        </p:tgtEl>
                                        <p:attrNameLst>
                                          <p:attrName>style.visibility</p:attrName>
                                        </p:attrNameLst>
                                      </p:cBhvr>
                                      <p:to>
                                        <p:strVal val="visible"/>
                                      </p:to>
                                    </p:set>
                                    <p:animEffect transition="in" filter="blinds(horizontal)">
                                      <p:cBhvr>
                                        <p:cTn id="7" dur="500"/>
                                        <p:tgtEl>
                                          <p:spTgt spid="1437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70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
          <p:cNvSpPr>
            <a:spLocks noGrp="1"/>
          </p:cNvSpPr>
          <p:nvPr>
            <p:ph type="title"/>
          </p:nvPr>
        </p:nvSpPr>
        <p:spPr/>
        <p:txBody>
          <a:bodyPr/>
          <a:lstStyle/>
          <a:p>
            <a:pPr>
              <a:defRPr/>
            </a:pPr>
            <a:endParaRPr smtClean="0"/>
          </a:p>
        </p:txBody>
      </p:sp>
      <p:sp>
        <p:nvSpPr>
          <p:cNvPr id="114691"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5. </a:t>
            </a:r>
            <a:r>
              <a:rPr lang="zh-CN" altLang="en-US" smtClean="0"/>
              <a:t>要保证数据库的数据独立性，需要修改的是（ ）。</a:t>
            </a:r>
          </a:p>
          <a:p>
            <a:pPr marL="0" indent="0">
              <a:buFont typeface="Arial" panose="020B0604020202020204" pitchFamily="34" charset="0"/>
              <a:buNone/>
            </a:pPr>
            <a:r>
              <a:rPr lang="zh-CN" altLang="en-US" smtClean="0"/>
              <a:t> </a:t>
            </a:r>
            <a:r>
              <a:rPr lang="en-US" altLang="zh-CN" smtClean="0"/>
              <a:t>A. </a:t>
            </a:r>
            <a:r>
              <a:rPr lang="zh-CN" altLang="en-US" smtClean="0"/>
              <a:t>模式与外模式</a:t>
            </a:r>
          </a:p>
          <a:p>
            <a:pPr marL="0" indent="0">
              <a:buFont typeface="Arial" panose="020B0604020202020204" pitchFamily="34" charset="0"/>
              <a:buNone/>
            </a:pPr>
            <a:r>
              <a:rPr lang="zh-CN" altLang="en-US" smtClean="0"/>
              <a:t> </a:t>
            </a:r>
            <a:r>
              <a:rPr lang="en-US" altLang="zh-CN" smtClean="0"/>
              <a:t>B. </a:t>
            </a:r>
            <a:r>
              <a:rPr lang="zh-CN" altLang="en-US" smtClean="0"/>
              <a:t>模式与内模式</a:t>
            </a:r>
          </a:p>
          <a:p>
            <a:pPr marL="0" indent="0">
              <a:buFont typeface="Arial" panose="020B0604020202020204" pitchFamily="34" charset="0"/>
              <a:buNone/>
            </a:pPr>
            <a:r>
              <a:rPr lang="zh-CN" altLang="en-US" smtClean="0"/>
              <a:t> </a:t>
            </a:r>
            <a:r>
              <a:rPr lang="en-US" altLang="zh-CN" smtClean="0"/>
              <a:t>C. </a:t>
            </a:r>
            <a:r>
              <a:rPr lang="zh-CN" altLang="en-US" smtClean="0"/>
              <a:t>三级模式之间的两层映射</a:t>
            </a:r>
          </a:p>
          <a:p>
            <a:pPr marL="0" indent="0">
              <a:buFont typeface="Arial" panose="020B0604020202020204" pitchFamily="34" charset="0"/>
              <a:buNone/>
            </a:pPr>
            <a:r>
              <a:rPr lang="zh-CN" altLang="en-US" smtClean="0"/>
              <a:t> </a:t>
            </a:r>
            <a:r>
              <a:rPr lang="en-US" altLang="zh-CN" smtClean="0"/>
              <a:t>D. </a:t>
            </a:r>
            <a:r>
              <a:rPr lang="zh-CN" altLang="en-US" smtClean="0"/>
              <a:t>三层模式</a:t>
            </a:r>
          </a:p>
        </p:txBody>
      </p:sp>
      <p:sp>
        <p:nvSpPr>
          <p:cNvPr id="1438725" name="Rectangle 5"/>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C</a:t>
            </a:r>
          </a:p>
        </p:txBody>
      </p:sp>
      <p:sp>
        <p:nvSpPr>
          <p:cNvPr id="3" name="灯片编号占位符 2"/>
          <p:cNvSpPr>
            <a:spLocks noGrp="1"/>
          </p:cNvSpPr>
          <p:nvPr>
            <p:ph type="sldNum" sz="quarter" idx="10"/>
          </p:nvPr>
        </p:nvSpPr>
        <p:spPr/>
        <p:txBody>
          <a:bodyPr/>
          <a:lstStyle/>
          <a:p>
            <a:pPr>
              <a:defRPr/>
            </a:pPr>
            <a:fld id="{D1071152-0F18-43E6-AD59-A4F1BF39EA2B}" type="slidenum">
              <a:rPr lang="en-US" altLang="zh-CN"/>
              <a:pPr>
                <a:defRPr/>
              </a:pPr>
              <a:t>86</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38725"/>
                                        </p:tgtEl>
                                        <p:attrNameLst>
                                          <p:attrName>style.visibility</p:attrName>
                                        </p:attrNameLst>
                                      </p:cBhvr>
                                      <p:to>
                                        <p:strVal val="visible"/>
                                      </p:to>
                                    </p:set>
                                    <p:animEffect transition="in" filter="blinds(horizontal)">
                                      <p:cBhvr>
                                        <p:cTn id="7" dur="500"/>
                                        <p:tgtEl>
                                          <p:spTgt spid="1438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87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pPr>
              <a:defRPr/>
            </a:pPr>
            <a:endParaRPr smtClean="0"/>
          </a:p>
        </p:txBody>
      </p:sp>
      <p:sp>
        <p:nvSpPr>
          <p:cNvPr id="115715"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6. </a:t>
            </a:r>
            <a:r>
              <a:rPr lang="zh-CN" altLang="en-US" smtClean="0"/>
              <a:t>用户或应用程序看到的那部分局部逻辑结构和特征的描述是（ ）模式。 </a:t>
            </a:r>
          </a:p>
          <a:p>
            <a:pPr marL="0" indent="0">
              <a:buFont typeface="Arial" panose="020B0604020202020204" pitchFamily="34" charset="0"/>
              <a:buNone/>
            </a:pPr>
            <a:r>
              <a:rPr lang="zh-CN" altLang="en-US" smtClean="0"/>
              <a:t> </a:t>
            </a:r>
            <a:r>
              <a:rPr lang="en-US" altLang="zh-CN" smtClean="0"/>
              <a:t>A. </a:t>
            </a:r>
            <a:r>
              <a:rPr lang="zh-CN" altLang="en-US" smtClean="0"/>
              <a:t>模式</a:t>
            </a:r>
          </a:p>
          <a:p>
            <a:pPr marL="0" indent="0">
              <a:buFont typeface="Arial" panose="020B0604020202020204" pitchFamily="34" charset="0"/>
              <a:buNone/>
            </a:pPr>
            <a:r>
              <a:rPr lang="zh-CN" altLang="en-US" smtClean="0"/>
              <a:t> </a:t>
            </a:r>
            <a:r>
              <a:rPr lang="en-US" altLang="zh-CN" smtClean="0"/>
              <a:t>B. </a:t>
            </a:r>
            <a:r>
              <a:rPr lang="zh-CN" altLang="en-US" smtClean="0"/>
              <a:t>物理模式</a:t>
            </a:r>
          </a:p>
          <a:p>
            <a:pPr marL="0" indent="0">
              <a:buFont typeface="Arial" panose="020B0604020202020204" pitchFamily="34" charset="0"/>
              <a:buNone/>
            </a:pPr>
            <a:r>
              <a:rPr lang="zh-CN" altLang="en-US" smtClean="0"/>
              <a:t> </a:t>
            </a:r>
            <a:r>
              <a:rPr lang="en-US" altLang="zh-CN" smtClean="0"/>
              <a:t>C. </a:t>
            </a:r>
            <a:r>
              <a:rPr lang="zh-CN" altLang="en-US" smtClean="0"/>
              <a:t>子模式</a:t>
            </a:r>
          </a:p>
          <a:p>
            <a:pPr marL="0" indent="0">
              <a:buFont typeface="Arial" panose="020B0604020202020204" pitchFamily="34" charset="0"/>
              <a:buNone/>
            </a:pPr>
            <a:r>
              <a:rPr lang="zh-CN" altLang="en-US" smtClean="0"/>
              <a:t> </a:t>
            </a:r>
            <a:r>
              <a:rPr lang="en-US" altLang="zh-CN" smtClean="0"/>
              <a:t>D. </a:t>
            </a:r>
            <a:r>
              <a:rPr lang="zh-CN" altLang="en-US" smtClean="0"/>
              <a:t>内模式</a:t>
            </a:r>
          </a:p>
          <a:p>
            <a:pPr marL="0" indent="0">
              <a:buFont typeface="Arial" panose="020B0604020202020204" pitchFamily="34" charset="0"/>
              <a:buNone/>
            </a:pPr>
            <a:endParaRPr lang="en-US" altLang="zh-CN" smtClean="0"/>
          </a:p>
        </p:txBody>
      </p:sp>
      <p:sp>
        <p:nvSpPr>
          <p:cNvPr id="1440773" name="Rectangle 5"/>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C</a:t>
            </a:r>
          </a:p>
        </p:txBody>
      </p:sp>
      <p:sp>
        <p:nvSpPr>
          <p:cNvPr id="3" name="灯片编号占位符 2"/>
          <p:cNvSpPr>
            <a:spLocks noGrp="1"/>
          </p:cNvSpPr>
          <p:nvPr>
            <p:ph type="sldNum" sz="quarter" idx="10"/>
          </p:nvPr>
        </p:nvSpPr>
        <p:spPr/>
        <p:txBody>
          <a:bodyPr/>
          <a:lstStyle/>
          <a:p>
            <a:pPr>
              <a:defRPr/>
            </a:pPr>
            <a:fld id="{5D669630-734E-438D-A6B2-72B9934DA29E}" type="slidenum">
              <a:rPr lang="en-US" altLang="zh-CN"/>
              <a:pPr>
                <a:defRPr/>
              </a:pPr>
              <a:t>87</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40773"/>
                                        </p:tgtEl>
                                        <p:attrNameLst>
                                          <p:attrName>style.visibility</p:attrName>
                                        </p:attrNameLst>
                                      </p:cBhvr>
                                      <p:to>
                                        <p:strVal val="visible"/>
                                      </p:to>
                                    </p:set>
                                    <p:animEffect transition="in" filter="blinds(horizontal)">
                                      <p:cBhvr>
                                        <p:cTn id="7" dur="500"/>
                                        <p:tgtEl>
                                          <p:spTgt spid="1440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077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lstStyle/>
          <a:p>
            <a:pPr>
              <a:defRPr/>
            </a:pPr>
            <a:endParaRPr smtClean="0"/>
          </a:p>
        </p:txBody>
      </p:sp>
      <p:sp>
        <p:nvSpPr>
          <p:cNvPr id="116739"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7. </a:t>
            </a:r>
            <a:r>
              <a:rPr lang="zh-CN" altLang="en-US" smtClean="0"/>
              <a:t>概念模型是现实世界的第一层抽象，这一类模型中最著名的模型是（ ）。</a:t>
            </a:r>
          </a:p>
          <a:p>
            <a:pPr marL="0" indent="0">
              <a:buFont typeface="Arial" panose="020B0604020202020204" pitchFamily="34" charset="0"/>
              <a:buNone/>
            </a:pPr>
            <a:r>
              <a:rPr lang="en-US" altLang="zh-CN" smtClean="0"/>
              <a:t>A. </a:t>
            </a:r>
            <a:r>
              <a:rPr lang="zh-CN" altLang="en-US" smtClean="0"/>
              <a:t>层次模型</a:t>
            </a:r>
          </a:p>
          <a:p>
            <a:pPr marL="0" indent="0">
              <a:buFont typeface="Arial" panose="020B0604020202020204" pitchFamily="34" charset="0"/>
              <a:buNone/>
            </a:pPr>
            <a:r>
              <a:rPr lang="zh-CN" altLang="en-US" smtClean="0"/>
              <a:t> </a:t>
            </a:r>
            <a:r>
              <a:rPr lang="en-US" altLang="zh-CN" smtClean="0"/>
              <a:t>B. </a:t>
            </a:r>
            <a:r>
              <a:rPr lang="zh-CN" altLang="en-US" smtClean="0"/>
              <a:t>关系模型</a:t>
            </a:r>
          </a:p>
          <a:p>
            <a:pPr marL="0" indent="0">
              <a:buFont typeface="Arial" panose="020B0604020202020204" pitchFamily="34" charset="0"/>
              <a:buNone/>
            </a:pPr>
            <a:r>
              <a:rPr lang="zh-CN" altLang="en-US" smtClean="0"/>
              <a:t> </a:t>
            </a:r>
            <a:r>
              <a:rPr lang="en-US" altLang="zh-CN" smtClean="0"/>
              <a:t>C. </a:t>
            </a:r>
            <a:r>
              <a:rPr lang="zh-CN" altLang="en-US" smtClean="0"/>
              <a:t>网状模型</a:t>
            </a:r>
          </a:p>
          <a:p>
            <a:pPr marL="0" indent="0">
              <a:buFont typeface="Arial" panose="020B0604020202020204" pitchFamily="34" charset="0"/>
              <a:buNone/>
            </a:pPr>
            <a:r>
              <a:rPr lang="zh-CN" altLang="en-US" smtClean="0"/>
              <a:t> </a:t>
            </a:r>
            <a:r>
              <a:rPr lang="en-US" altLang="zh-CN" smtClean="0"/>
              <a:t>D. </a:t>
            </a:r>
            <a:r>
              <a:rPr lang="zh-CN" altLang="en-US" smtClean="0"/>
              <a:t>实体</a:t>
            </a:r>
            <a:r>
              <a:rPr lang="en-US" altLang="zh-CN" smtClean="0"/>
              <a:t>-</a:t>
            </a:r>
            <a:r>
              <a:rPr lang="zh-CN" altLang="en-US" smtClean="0"/>
              <a:t>关系模型</a:t>
            </a:r>
          </a:p>
        </p:txBody>
      </p:sp>
      <p:sp>
        <p:nvSpPr>
          <p:cNvPr id="1442821" name="Rectangle 5"/>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D</a:t>
            </a:r>
          </a:p>
        </p:txBody>
      </p:sp>
      <p:sp>
        <p:nvSpPr>
          <p:cNvPr id="3" name="灯片编号占位符 2"/>
          <p:cNvSpPr>
            <a:spLocks noGrp="1"/>
          </p:cNvSpPr>
          <p:nvPr>
            <p:ph type="sldNum" sz="quarter" idx="10"/>
          </p:nvPr>
        </p:nvSpPr>
        <p:spPr/>
        <p:txBody>
          <a:bodyPr/>
          <a:lstStyle/>
          <a:p>
            <a:pPr>
              <a:defRPr/>
            </a:pPr>
            <a:fld id="{95679A54-A29F-4A2B-8C46-5404814BEDC4}" type="slidenum">
              <a:rPr lang="en-US" altLang="zh-CN"/>
              <a:pPr>
                <a:defRPr/>
              </a:pPr>
              <a:t>88</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42821"/>
                                        </p:tgtEl>
                                        <p:attrNameLst>
                                          <p:attrName>style.visibility</p:attrName>
                                        </p:attrNameLst>
                                      </p:cBhvr>
                                      <p:to>
                                        <p:strVal val="visible"/>
                                      </p:to>
                                    </p:set>
                                    <p:animEffect transition="in" filter="blinds(horizontal)">
                                      <p:cBhvr>
                                        <p:cTn id="7" dur="500"/>
                                        <p:tgtEl>
                                          <p:spTgt spid="1442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282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p:txBody>
          <a:bodyPr/>
          <a:lstStyle/>
          <a:p>
            <a:pPr>
              <a:defRPr/>
            </a:pPr>
            <a:endParaRPr smtClean="0"/>
          </a:p>
        </p:txBody>
      </p:sp>
      <p:sp>
        <p:nvSpPr>
          <p:cNvPr id="117763"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8. </a:t>
            </a:r>
            <a:r>
              <a:rPr lang="zh-CN" altLang="en-US" smtClean="0"/>
              <a:t>（ ）的存取路径对用户透明，从而具有更高的数据独立性、更好的安全保密性，也简化了程序员的工作和数据库开发建立的工作。 </a:t>
            </a:r>
          </a:p>
          <a:p>
            <a:pPr marL="0" indent="0">
              <a:buFont typeface="Arial" panose="020B0604020202020204" pitchFamily="34" charset="0"/>
              <a:buNone/>
            </a:pPr>
            <a:r>
              <a:rPr lang="en-US" altLang="zh-CN" smtClean="0"/>
              <a:t>A. </a:t>
            </a:r>
            <a:r>
              <a:rPr lang="zh-CN" altLang="en-US" smtClean="0"/>
              <a:t>网状模型</a:t>
            </a:r>
          </a:p>
          <a:p>
            <a:pPr marL="0" indent="0">
              <a:buFont typeface="Arial" panose="020B0604020202020204" pitchFamily="34" charset="0"/>
              <a:buNone/>
            </a:pPr>
            <a:r>
              <a:rPr lang="zh-CN" altLang="en-US" smtClean="0"/>
              <a:t> </a:t>
            </a:r>
            <a:r>
              <a:rPr lang="en-US" altLang="zh-CN" smtClean="0"/>
              <a:t>B. </a:t>
            </a:r>
            <a:r>
              <a:rPr lang="zh-CN" altLang="en-US" smtClean="0"/>
              <a:t>关系模型</a:t>
            </a:r>
          </a:p>
          <a:p>
            <a:pPr marL="0" indent="0">
              <a:buFont typeface="Arial" panose="020B0604020202020204" pitchFamily="34" charset="0"/>
              <a:buNone/>
            </a:pPr>
            <a:r>
              <a:rPr lang="zh-CN" altLang="en-US" smtClean="0"/>
              <a:t> </a:t>
            </a:r>
            <a:r>
              <a:rPr lang="en-US" altLang="zh-CN" smtClean="0"/>
              <a:t>C. </a:t>
            </a:r>
            <a:r>
              <a:rPr lang="zh-CN" altLang="en-US" smtClean="0"/>
              <a:t>层次模型</a:t>
            </a:r>
          </a:p>
          <a:p>
            <a:pPr marL="0" indent="0">
              <a:buFont typeface="Arial" panose="020B0604020202020204" pitchFamily="34" charset="0"/>
              <a:buNone/>
            </a:pPr>
            <a:r>
              <a:rPr lang="zh-CN" altLang="en-US" smtClean="0"/>
              <a:t> </a:t>
            </a:r>
            <a:r>
              <a:rPr lang="en-US" altLang="zh-CN" smtClean="0"/>
              <a:t>D. </a:t>
            </a:r>
            <a:r>
              <a:rPr lang="zh-CN" altLang="en-US" smtClean="0"/>
              <a:t>以上都有</a:t>
            </a:r>
          </a:p>
        </p:txBody>
      </p:sp>
      <p:sp>
        <p:nvSpPr>
          <p:cNvPr id="1446917" name="Rectangle 5"/>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B</a:t>
            </a:r>
          </a:p>
        </p:txBody>
      </p:sp>
      <p:sp>
        <p:nvSpPr>
          <p:cNvPr id="3" name="灯片编号占位符 2"/>
          <p:cNvSpPr>
            <a:spLocks noGrp="1"/>
          </p:cNvSpPr>
          <p:nvPr>
            <p:ph type="sldNum" sz="quarter" idx="10"/>
          </p:nvPr>
        </p:nvSpPr>
        <p:spPr/>
        <p:txBody>
          <a:bodyPr/>
          <a:lstStyle/>
          <a:p>
            <a:pPr>
              <a:defRPr/>
            </a:pPr>
            <a:fld id="{C42D5348-1E8D-4A94-ABE2-910AFE70208B}" type="slidenum">
              <a:rPr lang="en-US" altLang="zh-CN"/>
              <a:pPr>
                <a:defRPr/>
              </a:pPr>
              <a:t>89</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46917"/>
                                        </p:tgtEl>
                                        <p:attrNameLst>
                                          <p:attrName>style.visibility</p:attrName>
                                        </p:attrNameLst>
                                      </p:cBhvr>
                                      <p:to>
                                        <p:strVal val="visible"/>
                                      </p:to>
                                    </p:set>
                                    <p:animEffect transition="in" filter="blinds(horizontal)">
                                      <p:cBhvr>
                                        <p:cTn id="7" dur="500"/>
                                        <p:tgtEl>
                                          <p:spTgt spid="1446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69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a:defRPr/>
            </a:pPr>
            <a:r>
              <a:rPr smtClean="0"/>
              <a:t>软件设计师考试要求</a:t>
            </a:r>
          </a:p>
        </p:txBody>
      </p:sp>
      <p:sp>
        <p:nvSpPr>
          <p:cNvPr id="16387" name="内容占位符 2"/>
          <p:cNvSpPr>
            <a:spLocks noGrp="1"/>
          </p:cNvSpPr>
          <p:nvPr>
            <p:ph idx="1"/>
          </p:nvPr>
        </p:nvSpPr>
        <p:spPr>
          <a:xfrm>
            <a:off x="457200" y="1600200"/>
            <a:ext cx="8458200" cy="4524375"/>
          </a:xfrm>
        </p:spPr>
        <p:txBody>
          <a:bodyPr/>
          <a:lstStyle/>
          <a:p>
            <a:pPr marL="0" indent="0">
              <a:buFont typeface="Arial" panose="020B0604020202020204" pitchFamily="34" charset="0"/>
              <a:buNone/>
            </a:pPr>
            <a:r>
              <a:rPr lang="en-US" altLang="zh-CN" sz="2000" smtClean="0"/>
              <a:t>(1) </a:t>
            </a:r>
            <a:r>
              <a:rPr lang="zh-CN" altLang="en-US" sz="2000" smtClean="0"/>
              <a:t>掌握计算机内的数据表示、算术和逻辑运算方法；</a:t>
            </a:r>
          </a:p>
          <a:p>
            <a:pPr marL="0" indent="0">
              <a:buFont typeface="Arial" panose="020B0604020202020204" pitchFamily="34" charset="0"/>
              <a:buNone/>
            </a:pPr>
            <a:r>
              <a:rPr lang="en-US" altLang="zh-CN" sz="2000" smtClean="0"/>
              <a:t>(2) </a:t>
            </a:r>
            <a:r>
              <a:rPr lang="zh-CN" altLang="en-US" sz="2000" smtClean="0"/>
              <a:t>掌握相关的应用数学及离散数学基础知识；</a:t>
            </a:r>
          </a:p>
          <a:p>
            <a:pPr marL="0" indent="0">
              <a:buFont typeface="Arial" panose="020B0604020202020204" pitchFamily="34" charset="0"/>
              <a:buNone/>
            </a:pPr>
            <a:r>
              <a:rPr lang="en-US" altLang="zh-CN" sz="2000" smtClean="0"/>
              <a:t>(3) </a:t>
            </a:r>
            <a:r>
              <a:rPr lang="zh-CN" altLang="en-US" sz="2000" smtClean="0"/>
              <a:t>掌握计算机体系结构以及各主要部件的性能和基本工作原理；</a:t>
            </a:r>
          </a:p>
          <a:p>
            <a:pPr marL="0" indent="0">
              <a:buFont typeface="Arial" panose="020B0604020202020204" pitchFamily="34" charset="0"/>
              <a:buNone/>
            </a:pPr>
            <a:r>
              <a:rPr lang="en-US" altLang="zh-CN" sz="2000" smtClean="0"/>
              <a:t>(4) </a:t>
            </a:r>
            <a:r>
              <a:rPr lang="zh-CN" altLang="en-US" sz="2000" smtClean="0"/>
              <a:t>掌握操作系统、程序设计语言的基础知识，了解编译程序的基本知识；</a:t>
            </a:r>
          </a:p>
          <a:p>
            <a:pPr marL="0" indent="0">
              <a:buFont typeface="Arial" panose="020B0604020202020204" pitchFamily="34" charset="0"/>
              <a:buNone/>
            </a:pPr>
            <a:r>
              <a:rPr lang="en-US" altLang="zh-CN" sz="2000" smtClean="0"/>
              <a:t>(5) </a:t>
            </a:r>
            <a:r>
              <a:rPr lang="zh-CN" altLang="en-US" sz="2000" smtClean="0"/>
              <a:t>熟练掌握常用数据结构和常用算法；</a:t>
            </a:r>
          </a:p>
          <a:p>
            <a:pPr marL="0" indent="0">
              <a:buFont typeface="Arial" panose="020B0604020202020204" pitchFamily="34" charset="0"/>
              <a:buNone/>
            </a:pPr>
            <a:r>
              <a:rPr lang="en-US" altLang="zh-CN" sz="2000" smtClean="0"/>
              <a:t>(6) </a:t>
            </a:r>
            <a:r>
              <a:rPr lang="zh-CN" altLang="en-US" sz="2000" smtClean="0"/>
              <a:t>熟悉数据库、网络和多媒体的基础知识；</a:t>
            </a:r>
          </a:p>
          <a:p>
            <a:pPr marL="0" indent="0">
              <a:buFont typeface="Arial" panose="020B0604020202020204" pitchFamily="34" charset="0"/>
              <a:buNone/>
            </a:pPr>
            <a:r>
              <a:rPr lang="en-US" altLang="zh-CN" sz="2000" smtClean="0"/>
              <a:t>(7) </a:t>
            </a:r>
            <a:r>
              <a:rPr lang="zh-CN" altLang="en-US" sz="2000" smtClean="0"/>
              <a:t>掌握</a:t>
            </a:r>
            <a:r>
              <a:rPr lang="en-US" altLang="zh-CN" sz="2000" smtClean="0"/>
              <a:t>C</a:t>
            </a:r>
            <a:r>
              <a:rPr lang="zh-CN" altLang="en-US" sz="2000" smtClean="0"/>
              <a:t>程序设计语言，以及</a:t>
            </a:r>
            <a:r>
              <a:rPr lang="en-US" altLang="zh-CN" sz="2000" smtClean="0"/>
              <a:t>C++</a:t>
            </a:r>
            <a:r>
              <a:rPr lang="zh-CN" altLang="en-US" sz="2000" smtClean="0"/>
              <a:t>、</a:t>
            </a:r>
            <a:r>
              <a:rPr lang="en-US" altLang="zh-CN" sz="2000" smtClean="0"/>
              <a:t>Java</a:t>
            </a:r>
            <a:r>
              <a:rPr lang="zh-CN" altLang="en-US" sz="2000" smtClean="0"/>
              <a:t>、</a:t>
            </a:r>
            <a:r>
              <a:rPr lang="en-US" altLang="zh-CN" sz="2000" smtClean="0"/>
              <a:t>Visual Basic</a:t>
            </a:r>
            <a:r>
              <a:rPr lang="zh-CN" altLang="en-US" sz="2000" smtClean="0"/>
              <a:t>、</a:t>
            </a:r>
            <a:r>
              <a:rPr lang="en-US" altLang="zh-CN" sz="2000" smtClean="0"/>
              <a:t>Visual C++</a:t>
            </a:r>
            <a:r>
              <a:rPr lang="zh-CN" altLang="en-US" sz="2000" smtClean="0"/>
              <a:t>中的一种程序设计语言；</a:t>
            </a:r>
          </a:p>
          <a:p>
            <a:pPr marL="0" indent="0">
              <a:buFont typeface="Arial" panose="020B0604020202020204" pitchFamily="34" charset="0"/>
              <a:buNone/>
            </a:pPr>
            <a:r>
              <a:rPr lang="en-US" altLang="zh-CN" sz="2000" smtClean="0"/>
              <a:t>(</a:t>
            </a:r>
            <a:r>
              <a:rPr lang="en-US" altLang="zh-CN" sz="2000" smtClean="0">
                <a:solidFill>
                  <a:srgbClr val="FF0000"/>
                </a:solidFill>
              </a:rPr>
              <a:t>8) </a:t>
            </a:r>
            <a:r>
              <a:rPr lang="zh-CN" altLang="en-US" sz="2000" smtClean="0">
                <a:solidFill>
                  <a:srgbClr val="FF0000"/>
                </a:solidFill>
              </a:rPr>
              <a:t>熟悉软件工程、软件过程改进和软件开发项目管理的基础知识；</a:t>
            </a:r>
          </a:p>
          <a:p>
            <a:pPr marL="0" indent="0">
              <a:buFont typeface="Arial" panose="020B0604020202020204" pitchFamily="34" charset="0"/>
              <a:buNone/>
            </a:pPr>
            <a:r>
              <a:rPr lang="en-US" altLang="zh-CN" sz="2000" smtClean="0">
                <a:solidFill>
                  <a:srgbClr val="FF0000"/>
                </a:solidFill>
              </a:rPr>
              <a:t>(9) </a:t>
            </a:r>
            <a:r>
              <a:rPr lang="zh-CN" altLang="en-US" sz="2000" smtClean="0">
                <a:solidFill>
                  <a:srgbClr val="FF0000"/>
                </a:solidFill>
              </a:rPr>
              <a:t>掌握软件设计的方法和技术；</a:t>
            </a:r>
          </a:p>
          <a:p>
            <a:pPr marL="0" indent="0">
              <a:buFont typeface="Arial" panose="020B0604020202020204" pitchFamily="34" charset="0"/>
              <a:buNone/>
            </a:pPr>
            <a:r>
              <a:rPr lang="en-US" altLang="zh-CN" sz="2000" smtClean="0"/>
              <a:t>(10) </a:t>
            </a:r>
            <a:r>
              <a:rPr lang="zh-CN" altLang="en-US" sz="2000" smtClean="0"/>
              <a:t>了解信息化、常用信息技术标准、安全性，以及有关法律、法规的基础知识；</a:t>
            </a:r>
          </a:p>
          <a:p>
            <a:pPr marL="0" indent="0">
              <a:buFont typeface="Arial" panose="020B0604020202020204" pitchFamily="34" charset="0"/>
              <a:buNone/>
            </a:pPr>
            <a:r>
              <a:rPr lang="en-US" altLang="zh-CN" sz="2000" smtClean="0"/>
              <a:t>(11) </a:t>
            </a:r>
            <a:r>
              <a:rPr lang="zh-CN" altLang="en-US" sz="2000" smtClean="0"/>
              <a:t>正确阅读和理解计算机领域的英文资料。</a:t>
            </a:r>
          </a:p>
        </p:txBody>
      </p:sp>
      <p:sp>
        <p:nvSpPr>
          <p:cNvPr id="3" name="灯片编号占位符 2"/>
          <p:cNvSpPr>
            <a:spLocks noGrp="1"/>
          </p:cNvSpPr>
          <p:nvPr>
            <p:ph type="sldNum" sz="quarter" idx="10"/>
          </p:nvPr>
        </p:nvSpPr>
        <p:spPr/>
        <p:txBody>
          <a:bodyPr/>
          <a:lstStyle/>
          <a:p>
            <a:pPr>
              <a:defRPr/>
            </a:pPr>
            <a:fld id="{0775365D-E2BE-4CF1-AF6F-BC7C05EFD9DB}" type="slidenum">
              <a:rPr lang="en-US" altLang="zh-CN"/>
              <a:pPr>
                <a:defRPr/>
              </a:pPr>
              <a:t>9</a:t>
            </a:fld>
            <a:endParaRPr lang="en-US" altLang="zh-CN"/>
          </a:p>
        </p:txBody>
      </p:sp>
    </p:spTree>
  </p:cSld>
  <p:clrMapOvr>
    <a:masterClrMapping/>
  </p:clrMapOvr>
  <p:transition spd="slow"/>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p:txBody>
          <a:bodyPr/>
          <a:lstStyle/>
          <a:p>
            <a:pPr>
              <a:defRPr/>
            </a:pPr>
            <a:endParaRPr smtClean="0"/>
          </a:p>
        </p:txBody>
      </p:sp>
      <p:sp>
        <p:nvSpPr>
          <p:cNvPr id="118787"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9. </a:t>
            </a:r>
            <a:r>
              <a:rPr lang="zh-CN" altLang="en-US" smtClean="0"/>
              <a:t>数据库系统与文件系统的主要区别是（ ）。</a:t>
            </a:r>
          </a:p>
          <a:p>
            <a:pPr marL="0" indent="0">
              <a:buFont typeface="Arial" panose="020B0604020202020204" pitchFamily="34" charset="0"/>
              <a:buNone/>
            </a:pPr>
            <a:r>
              <a:rPr lang="en-US" altLang="zh-CN" smtClean="0"/>
              <a:t>A. </a:t>
            </a:r>
            <a:r>
              <a:rPr lang="zh-CN" altLang="en-US" smtClean="0"/>
              <a:t>数据库系统复杂，而文件系统简单</a:t>
            </a:r>
          </a:p>
          <a:p>
            <a:pPr marL="0" indent="0">
              <a:buFont typeface="Arial" panose="020B0604020202020204" pitchFamily="34" charset="0"/>
              <a:buNone/>
            </a:pPr>
            <a:r>
              <a:rPr lang="en-US" altLang="zh-CN" smtClean="0"/>
              <a:t>B. </a:t>
            </a:r>
            <a:r>
              <a:rPr lang="zh-CN" altLang="en-US" smtClean="0"/>
              <a:t>文件系统不能解决数据冗余和数据独立性问题，而</a:t>
            </a:r>
            <a:r>
              <a:rPr lang="en-US" altLang="zh-CN" smtClean="0"/>
              <a:t>DBS</a:t>
            </a:r>
            <a:r>
              <a:rPr lang="zh-CN" altLang="en-US" smtClean="0"/>
              <a:t>可以</a:t>
            </a:r>
          </a:p>
          <a:p>
            <a:pPr marL="0" indent="0">
              <a:buFont typeface="Arial" panose="020B0604020202020204" pitchFamily="34" charset="0"/>
              <a:buNone/>
            </a:pPr>
            <a:r>
              <a:rPr lang="en-US" altLang="zh-CN" smtClean="0"/>
              <a:t>C. </a:t>
            </a:r>
            <a:r>
              <a:rPr lang="zh-CN" altLang="en-US" smtClean="0"/>
              <a:t>文件系统只能管理程序文件，而数据库系统能够管理各种类型的文件</a:t>
            </a:r>
          </a:p>
          <a:p>
            <a:pPr marL="0" indent="0">
              <a:buFont typeface="Arial" panose="020B0604020202020204" pitchFamily="34" charset="0"/>
              <a:buNone/>
            </a:pPr>
            <a:r>
              <a:rPr lang="en-US" altLang="zh-CN" smtClean="0"/>
              <a:t>D. </a:t>
            </a:r>
            <a:r>
              <a:rPr lang="zh-CN" altLang="en-US" smtClean="0"/>
              <a:t>文件系统管理的数据量较少，而数据库系统可以管理庞大的数据量</a:t>
            </a:r>
          </a:p>
        </p:txBody>
      </p:sp>
      <p:sp>
        <p:nvSpPr>
          <p:cNvPr id="1447940" name="Rectangle 4"/>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B</a:t>
            </a:r>
          </a:p>
        </p:txBody>
      </p:sp>
      <p:sp>
        <p:nvSpPr>
          <p:cNvPr id="3" name="灯片编号占位符 2"/>
          <p:cNvSpPr>
            <a:spLocks noGrp="1"/>
          </p:cNvSpPr>
          <p:nvPr>
            <p:ph type="sldNum" sz="quarter" idx="10"/>
          </p:nvPr>
        </p:nvSpPr>
        <p:spPr/>
        <p:txBody>
          <a:bodyPr/>
          <a:lstStyle/>
          <a:p>
            <a:pPr>
              <a:defRPr/>
            </a:pPr>
            <a:fld id="{0105EC30-3743-4A3B-90E2-DF0BB56C6924}" type="slidenum">
              <a:rPr lang="en-US" altLang="zh-CN"/>
              <a:pPr>
                <a:defRPr/>
              </a:pPr>
              <a:t>90</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47940"/>
                                        </p:tgtEl>
                                        <p:attrNameLst>
                                          <p:attrName>style.visibility</p:attrName>
                                        </p:attrNameLst>
                                      </p:cBhvr>
                                      <p:to>
                                        <p:strVal val="visible"/>
                                      </p:to>
                                    </p:set>
                                    <p:animEffect transition="in" filter="blinds(horizontal)">
                                      <p:cBhvr>
                                        <p:cTn id="7" dur="500"/>
                                        <p:tgtEl>
                                          <p:spTgt spid="1447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794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p:txBody>
          <a:bodyPr/>
          <a:lstStyle/>
          <a:p>
            <a:pPr>
              <a:defRPr/>
            </a:pPr>
            <a:endParaRPr smtClean="0"/>
          </a:p>
        </p:txBody>
      </p:sp>
      <p:sp>
        <p:nvSpPr>
          <p:cNvPr id="119811"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10. </a:t>
            </a:r>
            <a:r>
              <a:rPr lang="zh-CN" altLang="en-US" smtClean="0"/>
              <a:t>在数据库中，下列说法（ ）不正确。</a:t>
            </a:r>
          </a:p>
          <a:p>
            <a:pPr marL="0" indent="0">
              <a:buFont typeface="Arial" panose="020B0604020202020204" pitchFamily="34" charset="0"/>
              <a:buNone/>
            </a:pPr>
            <a:r>
              <a:rPr lang="en-US" altLang="zh-CN" smtClean="0"/>
              <a:t>A. </a:t>
            </a:r>
            <a:r>
              <a:rPr lang="zh-CN" altLang="en-US" smtClean="0"/>
              <a:t>数据库避免了一切数据的重复</a:t>
            </a:r>
          </a:p>
          <a:p>
            <a:pPr marL="0" indent="0">
              <a:buFont typeface="Arial" panose="020B0604020202020204" pitchFamily="34" charset="0"/>
              <a:buNone/>
            </a:pPr>
            <a:r>
              <a:rPr lang="en-US" altLang="zh-CN" smtClean="0"/>
              <a:t>B. </a:t>
            </a:r>
            <a:r>
              <a:rPr lang="zh-CN" altLang="en-US" smtClean="0"/>
              <a:t>若系统是完全可以控制的，则系统可确保更新时的一致性</a:t>
            </a:r>
          </a:p>
          <a:p>
            <a:pPr marL="0" indent="0">
              <a:buFont typeface="Arial" panose="020B0604020202020204" pitchFamily="34" charset="0"/>
              <a:buNone/>
            </a:pPr>
            <a:r>
              <a:rPr lang="en-US" altLang="zh-CN" smtClean="0"/>
              <a:t>C. </a:t>
            </a:r>
            <a:r>
              <a:rPr lang="zh-CN" altLang="en-US" smtClean="0"/>
              <a:t>数据库中的数据可以共享</a:t>
            </a:r>
          </a:p>
          <a:p>
            <a:pPr marL="0" indent="0">
              <a:buFont typeface="Arial" panose="020B0604020202020204" pitchFamily="34" charset="0"/>
              <a:buNone/>
            </a:pPr>
            <a:r>
              <a:rPr lang="en-US" altLang="zh-CN" smtClean="0"/>
              <a:t>D. </a:t>
            </a:r>
            <a:r>
              <a:rPr lang="zh-CN" altLang="en-US" smtClean="0"/>
              <a:t>数据库减少了数据冗余</a:t>
            </a:r>
          </a:p>
          <a:p>
            <a:pPr marL="0" indent="0">
              <a:buFont typeface="Arial" panose="020B0604020202020204" pitchFamily="34" charset="0"/>
              <a:buNone/>
            </a:pPr>
            <a:r>
              <a:rPr lang="zh-CN" altLang="en-US" smtClean="0"/>
              <a:t>。</a:t>
            </a:r>
          </a:p>
          <a:p>
            <a:pPr marL="0" indent="0">
              <a:buFont typeface="Arial" panose="020B0604020202020204" pitchFamily="34" charset="0"/>
              <a:buNone/>
            </a:pPr>
            <a:endParaRPr lang="en-US" altLang="zh-CN" smtClean="0"/>
          </a:p>
        </p:txBody>
      </p:sp>
      <p:sp>
        <p:nvSpPr>
          <p:cNvPr id="1448964" name="Rectangle 4"/>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A</a:t>
            </a:r>
          </a:p>
        </p:txBody>
      </p:sp>
      <p:sp>
        <p:nvSpPr>
          <p:cNvPr id="3" name="灯片编号占位符 2"/>
          <p:cNvSpPr>
            <a:spLocks noGrp="1"/>
          </p:cNvSpPr>
          <p:nvPr>
            <p:ph type="sldNum" sz="quarter" idx="10"/>
          </p:nvPr>
        </p:nvSpPr>
        <p:spPr/>
        <p:txBody>
          <a:bodyPr/>
          <a:lstStyle/>
          <a:p>
            <a:pPr>
              <a:defRPr/>
            </a:pPr>
            <a:fld id="{B5D6B3AD-31D0-4009-BA9E-57E8839E34D7}" type="slidenum">
              <a:rPr lang="en-US" altLang="zh-CN"/>
              <a:pPr>
                <a:defRPr/>
              </a:pPr>
              <a:t>91</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48964"/>
                                        </p:tgtEl>
                                        <p:attrNameLst>
                                          <p:attrName>style.visibility</p:attrName>
                                        </p:attrNameLst>
                                      </p:cBhvr>
                                      <p:to>
                                        <p:strVal val="visible"/>
                                      </p:to>
                                    </p:set>
                                    <p:animEffect transition="in" filter="blinds(horizontal)">
                                      <p:cBhvr>
                                        <p:cTn id="7" dur="500"/>
                                        <p:tgtEl>
                                          <p:spTgt spid="1448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896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p:nvPr>
        </p:nvSpPr>
        <p:spPr/>
        <p:txBody>
          <a:bodyPr/>
          <a:lstStyle/>
          <a:p>
            <a:pPr>
              <a:defRPr/>
            </a:pPr>
            <a:endParaRPr smtClean="0"/>
          </a:p>
        </p:txBody>
      </p:sp>
      <p:sp>
        <p:nvSpPr>
          <p:cNvPr id="120835"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11. </a:t>
            </a:r>
            <a:r>
              <a:rPr lang="zh-CN" altLang="en-US" smtClean="0"/>
              <a:t>在数据库中存储的是（ ）。</a:t>
            </a:r>
          </a:p>
          <a:p>
            <a:pPr marL="0" indent="0">
              <a:buFont typeface="Arial" panose="020B0604020202020204" pitchFamily="34" charset="0"/>
              <a:buNone/>
            </a:pPr>
            <a:r>
              <a:rPr lang="en-US" altLang="zh-CN" smtClean="0"/>
              <a:t>A. </a:t>
            </a:r>
            <a:r>
              <a:rPr lang="zh-CN" altLang="en-US" smtClean="0"/>
              <a:t>数据</a:t>
            </a:r>
          </a:p>
          <a:p>
            <a:pPr marL="0" indent="0">
              <a:buFont typeface="Arial" panose="020B0604020202020204" pitchFamily="34" charset="0"/>
              <a:buNone/>
            </a:pPr>
            <a:r>
              <a:rPr lang="en-US" altLang="zh-CN" smtClean="0"/>
              <a:t>B. </a:t>
            </a:r>
            <a:r>
              <a:rPr lang="zh-CN" altLang="en-US" smtClean="0"/>
              <a:t>数据模型</a:t>
            </a:r>
          </a:p>
          <a:p>
            <a:pPr marL="0" indent="0">
              <a:buFont typeface="Arial" panose="020B0604020202020204" pitchFamily="34" charset="0"/>
              <a:buNone/>
            </a:pPr>
            <a:r>
              <a:rPr lang="en-US" altLang="zh-CN" smtClean="0"/>
              <a:t>C. </a:t>
            </a:r>
            <a:r>
              <a:rPr lang="zh-CN" altLang="en-US" smtClean="0"/>
              <a:t>数据及数据之间的联系</a:t>
            </a:r>
          </a:p>
          <a:p>
            <a:pPr marL="0" indent="0">
              <a:buFont typeface="Arial" panose="020B0604020202020204" pitchFamily="34" charset="0"/>
              <a:buNone/>
            </a:pPr>
            <a:r>
              <a:rPr lang="en-US" altLang="zh-CN" smtClean="0"/>
              <a:t>D. </a:t>
            </a:r>
            <a:r>
              <a:rPr lang="zh-CN" altLang="en-US" smtClean="0"/>
              <a:t>信息</a:t>
            </a:r>
          </a:p>
        </p:txBody>
      </p:sp>
      <p:sp>
        <p:nvSpPr>
          <p:cNvPr id="1449988" name="Rectangle 4"/>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C</a:t>
            </a:r>
          </a:p>
        </p:txBody>
      </p:sp>
      <p:sp>
        <p:nvSpPr>
          <p:cNvPr id="3" name="灯片编号占位符 2"/>
          <p:cNvSpPr>
            <a:spLocks noGrp="1"/>
          </p:cNvSpPr>
          <p:nvPr>
            <p:ph type="sldNum" sz="quarter" idx="10"/>
          </p:nvPr>
        </p:nvSpPr>
        <p:spPr/>
        <p:txBody>
          <a:bodyPr/>
          <a:lstStyle/>
          <a:p>
            <a:pPr>
              <a:defRPr/>
            </a:pPr>
            <a:fld id="{465222B5-D63C-4D83-8B61-1425B178CBCF}" type="slidenum">
              <a:rPr lang="en-US" altLang="zh-CN"/>
              <a:pPr>
                <a:defRPr/>
              </a:pPr>
              <a:t>92</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49988"/>
                                        </p:tgtEl>
                                        <p:attrNameLst>
                                          <p:attrName>style.visibility</p:attrName>
                                        </p:attrNameLst>
                                      </p:cBhvr>
                                      <p:to>
                                        <p:strVal val="visible"/>
                                      </p:to>
                                    </p:set>
                                    <p:animEffect transition="in" filter="blinds(horizontal)">
                                      <p:cBhvr>
                                        <p:cTn id="7" dur="500"/>
                                        <p:tgtEl>
                                          <p:spTgt spid="1449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998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p:txBody>
          <a:bodyPr/>
          <a:lstStyle/>
          <a:p>
            <a:pPr>
              <a:defRPr/>
            </a:pPr>
            <a:endParaRPr smtClean="0"/>
          </a:p>
        </p:txBody>
      </p:sp>
      <p:sp>
        <p:nvSpPr>
          <p:cNvPr id="121859"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12. </a:t>
            </a:r>
            <a:r>
              <a:rPr lang="zh-CN" altLang="en-US" smtClean="0"/>
              <a:t>数据库的特点之一是数据的共享，这里数据共享指（ ）。</a:t>
            </a:r>
          </a:p>
          <a:p>
            <a:pPr marL="0" indent="0">
              <a:buFont typeface="Arial" panose="020B0604020202020204" pitchFamily="34" charset="0"/>
              <a:buNone/>
            </a:pPr>
            <a:r>
              <a:rPr lang="en-US" altLang="zh-CN" smtClean="0"/>
              <a:t>A. </a:t>
            </a:r>
            <a:r>
              <a:rPr lang="zh-CN" altLang="en-US" smtClean="0"/>
              <a:t>同一个应用中的多个程序共享一个数据集合</a:t>
            </a:r>
          </a:p>
          <a:p>
            <a:pPr marL="0" indent="0">
              <a:buFont typeface="Arial" panose="020B0604020202020204" pitchFamily="34" charset="0"/>
              <a:buNone/>
            </a:pPr>
            <a:r>
              <a:rPr lang="en-US" altLang="zh-CN" smtClean="0"/>
              <a:t>B. </a:t>
            </a:r>
            <a:r>
              <a:rPr lang="zh-CN" altLang="en-US" smtClean="0"/>
              <a:t>多个用户、同一种语言共享数据</a:t>
            </a:r>
          </a:p>
          <a:p>
            <a:pPr marL="0" indent="0">
              <a:buFont typeface="Arial" panose="020B0604020202020204" pitchFamily="34" charset="0"/>
              <a:buNone/>
            </a:pPr>
            <a:r>
              <a:rPr lang="en-US" altLang="zh-CN" smtClean="0"/>
              <a:t>C. </a:t>
            </a:r>
            <a:r>
              <a:rPr lang="zh-CN" altLang="en-US" smtClean="0"/>
              <a:t>多个用户共享一个数据文件</a:t>
            </a:r>
          </a:p>
          <a:p>
            <a:pPr marL="0" indent="0">
              <a:buFont typeface="Arial" panose="020B0604020202020204" pitchFamily="34" charset="0"/>
              <a:buNone/>
            </a:pPr>
            <a:r>
              <a:rPr lang="en-US" altLang="zh-CN" smtClean="0"/>
              <a:t>D. </a:t>
            </a:r>
            <a:r>
              <a:rPr lang="zh-CN" altLang="en-US" smtClean="0"/>
              <a:t>多种应用、多种语言、多个用户相互覆盖的使用数据集合。</a:t>
            </a:r>
          </a:p>
        </p:txBody>
      </p:sp>
      <p:sp>
        <p:nvSpPr>
          <p:cNvPr id="1451012" name="Rectangle 4"/>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D</a:t>
            </a:r>
          </a:p>
        </p:txBody>
      </p:sp>
      <p:sp>
        <p:nvSpPr>
          <p:cNvPr id="3" name="灯片编号占位符 2"/>
          <p:cNvSpPr>
            <a:spLocks noGrp="1"/>
          </p:cNvSpPr>
          <p:nvPr>
            <p:ph type="sldNum" sz="quarter" idx="10"/>
          </p:nvPr>
        </p:nvSpPr>
        <p:spPr/>
        <p:txBody>
          <a:bodyPr/>
          <a:lstStyle/>
          <a:p>
            <a:pPr>
              <a:defRPr/>
            </a:pPr>
            <a:fld id="{3559371E-E1B9-477F-AF19-1549E6962C79}" type="slidenum">
              <a:rPr lang="en-US" altLang="zh-CN"/>
              <a:pPr>
                <a:defRPr/>
              </a:pPr>
              <a:t>93</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51012"/>
                                        </p:tgtEl>
                                        <p:attrNameLst>
                                          <p:attrName>style.visibility</p:attrName>
                                        </p:attrNameLst>
                                      </p:cBhvr>
                                      <p:to>
                                        <p:strVal val="visible"/>
                                      </p:to>
                                    </p:set>
                                    <p:animEffect transition="in" filter="blinds(horizontal)">
                                      <p:cBhvr>
                                        <p:cTn id="7" dur="500"/>
                                        <p:tgtEl>
                                          <p:spTgt spid="1451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101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p:cNvSpPr>
            <a:spLocks noGrp="1"/>
          </p:cNvSpPr>
          <p:nvPr>
            <p:ph type="title"/>
          </p:nvPr>
        </p:nvSpPr>
        <p:spPr/>
        <p:txBody>
          <a:bodyPr/>
          <a:lstStyle/>
          <a:p>
            <a:pPr>
              <a:defRPr/>
            </a:pPr>
            <a:endParaRPr smtClean="0"/>
          </a:p>
        </p:txBody>
      </p:sp>
      <p:sp>
        <p:nvSpPr>
          <p:cNvPr id="122883"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13. </a:t>
            </a:r>
            <a:r>
              <a:rPr lang="zh-CN" altLang="en-US" smtClean="0"/>
              <a:t>在数据库中，产生数据不一致的根本原因是（ ）。</a:t>
            </a:r>
          </a:p>
          <a:p>
            <a:pPr marL="0" indent="0">
              <a:buFont typeface="Arial" panose="020B0604020202020204" pitchFamily="34" charset="0"/>
              <a:buNone/>
            </a:pPr>
            <a:r>
              <a:rPr lang="en-US" altLang="zh-CN" smtClean="0"/>
              <a:t>A. </a:t>
            </a:r>
            <a:r>
              <a:rPr lang="zh-CN" altLang="en-US" smtClean="0"/>
              <a:t>数据存储量太大</a:t>
            </a:r>
          </a:p>
          <a:p>
            <a:pPr marL="0" indent="0">
              <a:buFont typeface="Arial" panose="020B0604020202020204" pitchFamily="34" charset="0"/>
              <a:buNone/>
            </a:pPr>
            <a:r>
              <a:rPr lang="en-US" altLang="zh-CN" smtClean="0"/>
              <a:t>B. </a:t>
            </a:r>
            <a:r>
              <a:rPr lang="zh-CN" altLang="en-US" smtClean="0"/>
              <a:t>没有严格保护数据</a:t>
            </a:r>
          </a:p>
          <a:p>
            <a:pPr marL="0" indent="0">
              <a:buFont typeface="Arial" panose="020B0604020202020204" pitchFamily="34" charset="0"/>
              <a:buNone/>
            </a:pPr>
            <a:r>
              <a:rPr lang="en-US" altLang="zh-CN" smtClean="0"/>
              <a:t>C. </a:t>
            </a:r>
            <a:r>
              <a:rPr lang="zh-CN" altLang="en-US" smtClean="0"/>
              <a:t>未对数据进行完整性控制</a:t>
            </a:r>
          </a:p>
          <a:p>
            <a:pPr marL="0" indent="0">
              <a:buFont typeface="Arial" panose="020B0604020202020204" pitchFamily="34" charset="0"/>
              <a:buNone/>
            </a:pPr>
            <a:r>
              <a:rPr lang="en-US" altLang="zh-CN" smtClean="0"/>
              <a:t>D. </a:t>
            </a:r>
            <a:r>
              <a:rPr lang="zh-CN" altLang="en-US" smtClean="0"/>
              <a:t>数据冗余</a:t>
            </a:r>
          </a:p>
        </p:txBody>
      </p:sp>
      <p:sp>
        <p:nvSpPr>
          <p:cNvPr id="1452036" name="Rectangle 4"/>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D</a:t>
            </a:r>
          </a:p>
        </p:txBody>
      </p:sp>
      <p:sp>
        <p:nvSpPr>
          <p:cNvPr id="3" name="灯片编号占位符 2"/>
          <p:cNvSpPr>
            <a:spLocks noGrp="1"/>
          </p:cNvSpPr>
          <p:nvPr>
            <p:ph type="sldNum" sz="quarter" idx="10"/>
          </p:nvPr>
        </p:nvSpPr>
        <p:spPr/>
        <p:txBody>
          <a:bodyPr/>
          <a:lstStyle/>
          <a:p>
            <a:pPr>
              <a:defRPr/>
            </a:pPr>
            <a:fld id="{78AB68B9-0EE5-48F5-8E32-5EAE0A7CC202}" type="slidenum">
              <a:rPr lang="en-US" altLang="zh-CN"/>
              <a:pPr>
                <a:defRPr/>
              </a:pPr>
              <a:t>94</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52036"/>
                                        </p:tgtEl>
                                        <p:attrNameLst>
                                          <p:attrName>style.visibility</p:attrName>
                                        </p:attrNameLst>
                                      </p:cBhvr>
                                      <p:to>
                                        <p:strVal val="visible"/>
                                      </p:to>
                                    </p:set>
                                    <p:animEffect transition="in" filter="blinds(horizontal)">
                                      <p:cBhvr>
                                        <p:cTn id="7" dur="500"/>
                                        <p:tgtEl>
                                          <p:spTgt spid="145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203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title"/>
          </p:nvPr>
        </p:nvSpPr>
        <p:spPr/>
        <p:txBody>
          <a:bodyPr/>
          <a:lstStyle/>
          <a:p>
            <a:pPr>
              <a:defRPr/>
            </a:pPr>
            <a:endParaRPr smtClean="0"/>
          </a:p>
        </p:txBody>
      </p:sp>
      <p:sp>
        <p:nvSpPr>
          <p:cNvPr id="123907" name="Rectangle 3"/>
          <p:cNvSpPr>
            <a:spLocks noGrp="1" noChangeArrowheads="1"/>
          </p:cNvSpPr>
          <p:nvPr>
            <p:ph idx="1"/>
          </p:nvPr>
        </p:nvSpPr>
        <p:spPr/>
        <p:txBody>
          <a:bodyPr/>
          <a:lstStyle/>
          <a:p>
            <a:pPr marL="0" indent="0">
              <a:buFont typeface="Arial" panose="020B0604020202020204" pitchFamily="34" charset="0"/>
              <a:buNone/>
            </a:pPr>
            <a:r>
              <a:rPr lang="en-US" altLang="zh-CN" smtClean="0"/>
              <a:t>14. DBMS</a:t>
            </a:r>
            <a:r>
              <a:rPr lang="zh-CN" altLang="en-US" smtClean="0"/>
              <a:t>能实现对</a:t>
            </a:r>
            <a:r>
              <a:rPr lang="en-US" altLang="zh-CN" smtClean="0"/>
              <a:t>DB</a:t>
            </a:r>
            <a:r>
              <a:rPr lang="zh-CN" altLang="en-US" smtClean="0"/>
              <a:t>中数据的查询、插入、修改和删除，这类功能称为（ ）。</a:t>
            </a:r>
          </a:p>
          <a:p>
            <a:pPr marL="0" indent="0">
              <a:buFont typeface="Arial" panose="020B0604020202020204" pitchFamily="34" charset="0"/>
              <a:buNone/>
            </a:pPr>
            <a:r>
              <a:rPr lang="en-US" altLang="zh-CN" smtClean="0"/>
              <a:t>A. </a:t>
            </a:r>
            <a:r>
              <a:rPr lang="zh-CN" altLang="en-US" smtClean="0"/>
              <a:t>数据定义功能</a:t>
            </a:r>
          </a:p>
          <a:p>
            <a:pPr marL="0" indent="0">
              <a:buFont typeface="Arial" panose="020B0604020202020204" pitchFamily="34" charset="0"/>
              <a:buNone/>
            </a:pPr>
            <a:r>
              <a:rPr lang="en-US" altLang="zh-CN" smtClean="0"/>
              <a:t>B. </a:t>
            </a:r>
            <a:r>
              <a:rPr lang="zh-CN" altLang="en-US" smtClean="0"/>
              <a:t>数据管理功能</a:t>
            </a:r>
          </a:p>
          <a:p>
            <a:pPr marL="0" indent="0">
              <a:buFont typeface="Arial" panose="020B0604020202020204" pitchFamily="34" charset="0"/>
              <a:buNone/>
            </a:pPr>
            <a:r>
              <a:rPr lang="en-US" altLang="zh-CN" smtClean="0"/>
              <a:t>C. </a:t>
            </a:r>
            <a:r>
              <a:rPr lang="zh-CN" altLang="en-US" smtClean="0"/>
              <a:t>数据操纵功能</a:t>
            </a:r>
          </a:p>
          <a:p>
            <a:pPr marL="0" indent="0">
              <a:buFont typeface="Arial" panose="020B0604020202020204" pitchFamily="34" charset="0"/>
              <a:buNone/>
            </a:pPr>
            <a:r>
              <a:rPr lang="en-US" altLang="zh-CN" smtClean="0"/>
              <a:t>D. </a:t>
            </a:r>
            <a:r>
              <a:rPr lang="zh-CN" altLang="en-US" smtClean="0"/>
              <a:t>数据控制功能</a:t>
            </a:r>
          </a:p>
          <a:p>
            <a:pPr marL="0" indent="0">
              <a:buFont typeface="Arial" panose="020B0604020202020204" pitchFamily="34" charset="0"/>
              <a:buNone/>
            </a:pPr>
            <a:endParaRPr lang="en-US" altLang="zh-CN" smtClean="0"/>
          </a:p>
        </p:txBody>
      </p:sp>
      <p:sp>
        <p:nvSpPr>
          <p:cNvPr id="1453060" name="Rectangle 4"/>
          <p:cNvSpPr>
            <a:spLocks noChangeArrowheads="1"/>
          </p:cNvSpPr>
          <p:nvPr/>
        </p:nvSpPr>
        <p:spPr bwMode="auto">
          <a:xfrm>
            <a:off x="7543800" y="4800600"/>
            <a:ext cx="914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339966"/>
              </a:buClr>
              <a:buFont typeface="Wingdings" panose="05000000000000000000" pitchFamily="2" charset="2"/>
              <a:buChar char="q"/>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Clr>
                <a:srgbClr val="FF0000"/>
              </a:buClr>
              <a:buSzPct val="90000"/>
              <a:buFont typeface="Wingdings" panose="05000000000000000000" pitchFamily="2" charset="2"/>
              <a:buChar char="q"/>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Clr>
                <a:srgbClr val="339966"/>
              </a:buClr>
              <a:buFont typeface="Wingdings" panose="05000000000000000000" pitchFamily="2" charset="2"/>
              <a:buChar char="q"/>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4800">
                <a:solidFill>
                  <a:srgbClr val="FF0000"/>
                </a:solidFill>
                <a:latin typeface="Tahoma" panose="020B0604030504040204" pitchFamily="34" charset="0"/>
                <a:ea typeface="宋体" panose="02010600030101010101" pitchFamily="2" charset="-122"/>
              </a:rPr>
              <a:t>C</a:t>
            </a:r>
          </a:p>
        </p:txBody>
      </p:sp>
      <p:sp>
        <p:nvSpPr>
          <p:cNvPr id="3" name="灯片编号占位符 2"/>
          <p:cNvSpPr>
            <a:spLocks noGrp="1"/>
          </p:cNvSpPr>
          <p:nvPr>
            <p:ph type="sldNum" sz="quarter" idx="10"/>
          </p:nvPr>
        </p:nvSpPr>
        <p:spPr/>
        <p:txBody>
          <a:bodyPr/>
          <a:lstStyle/>
          <a:p>
            <a:pPr>
              <a:defRPr/>
            </a:pPr>
            <a:fld id="{8FFA3F3B-E634-4E5B-BB5F-8849CBEA6DBE}" type="slidenum">
              <a:rPr lang="en-US" altLang="zh-CN"/>
              <a:pPr>
                <a:defRPr/>
              </a:pPr>
              <a:t>95</a:t>
            </a:fld>
            <a:endParaRPr lang="en-US" altLang="zh-CN"/>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53060"/>
                                        </p:tgtEl>
                                        <p:attrNameLst>
                                          <p:attrName>style.visibility</p:attrName>
                                        </p:attrNameLst>
                                      </p:cBhvr>
                                      <p:to>
                                        <p:strVal val="visible"/>
                                      </p:to>
                                    </p:set>
                                    <p:animEffect transition="in" filter="blinds(horizontal)">
                                      <p:cBhvr>
                                        <p:cTn id="7" dur="500"/>
                                        <p:tgtEl>
                                          <p:spTgt spid="1453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306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p:txBody>
          <a:bodyPr/>
          <a:lstStyle/>
          <a:p>
            <a:pPr algn="ctr">
              <a:defRPr/>
            </a:pPr>
            <a:r>
              <a:rPr sz="5000" dirty="0" smtClean="0">
                <a:solidFill>
                  <a:srgbClr val="FF0000"/>
                </a:solidFill>
              </a:rPr>
              <a:t>第</a:t>
            </a:r>
            <a:r>
              <a:rPr lang="en-US" altLang="zh-CN" sz="5000" dirty="0" smtClean="0">
                <a:solidFill>
                  <a:srgbClr val="FF0000"/>
                </a:solidFill>
              </a:rPr>
              <a:t>4</a:t>
            </a:r>
            <a:r>
              <a:rPr sz="5000" dirty="0" smtClean="0">
                <a:solidFill>
                  <a:srgbClr val="FF0000"/>
                </a:solidFill>
              </a:rPr>
              <a:t>节</a:t>
            </a:r>
            <a:r>
              <a:rPr lang="en-US" altLang="zh-CN" sz="5000" dirty="0" smtClean="0">
                <a:solidFill>
                  <a:srgbClr val="FF0000"/>
                </a:solidFill>
              </a:rPr>
              <a:t/>
            </a:r>
            <a:br>
              <a:rPr lang="en-US" altLang="zh-CN" sz="5000" dirty="0" smtClean="0">
                <a:solidFill>
                  <a:srgbClr val="FF0000"/>
                </a:solidFill>
              </a:rPr>
            </a:br>
            <a:r>
              <a:rPr lang="en-US" altLang="zh-CN" sz="5000" dirty="0" smtClean="0">
                <a:solidFill>
                  <a:srgbClr val="FF0000"/>
                </a:solidFill>
              </a:rPr>
              <a:t/>
            </a:r>
            <a:br>
              <a:rPr lang="en-US" altLang="zh-CN" sz="5000" dirty="0" smtClean="0">
                <a:solidFill>
                  <a:srgbClr val="FF0000"/>
                </a:solidFill>
              </a:rPr>
            </a:br>
            <a:r>
              <a:rPr lang="en-US" altLang="zh-CN" sz="5000" dirty="0" smtClean="0">
                <a:solidFill>
                  <a:srgbClr val="FF0000"/>
                </a:solidFill>
              </a:rPr>
              <a:t> </a:t>
            </a:r>
            <a:r>
              <a:rPr sz="5000" dirty="0" smtClean="0"/>
              <a:t>平台环境</a:t>
            </a:r>
          </a:p>
        </p:txBody>
      </p:sp>
      <p:sp>
        <p:nvSpPr>
          <p:cNvPr id="2" name="灯片编号占位符 1"/>
          <p:cNvSpPr>
            <a:spLocks noGrp="1"/>
          </p:cNvSpPr>
          <p:nvPr>
            <p:ph type="sldNum" sz="quarter" idx="10"/>
          </p:nvPr>
        </p:nvSpPr>
        <p:spPr/>
        <p:txBody>
          <a:bodyPr/>
          <a:lstStyle/>
          <a:p>
            <a:pPr>
              <a:defRPr/>
            </a:pPr>
            <a:fld id="{1CA2F5D8-A106-4DFD-97AC-4FDD704D56AC}" type="slidenum">
              <a:rPr lang="en-US" altLang="zh-CN"/>
              <a:pPr>
                <a:defRPr/>
              </a:pPr>
              <a:t>96</a:t>
            </a:fld>
            <a:endParaRPr lang="en-US" altLang="zh-CN"/>
          </a:p>
        </p:txBody>
      </p:sp>
    </p:spTree>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4"/>
          <p:cNvSpPr>
            <a:spLocks noGrp="1"/>
          </p:cNvSpPr>
          <p:nvPr>
            <p:ph type="title"/>
          </p:nvPr>
        </p:nvSpPr>
        <p:spPr/>
        <p:txBody>
          <a:bodyPr/>
          <a:lstStyle/>
          <a:p>
            <a:pPr>
              <a:defRPr/>
            </a:pPr>
            <a:r>
              <a:rPr smtClean="0"/>
              <a:t>平台环境</a:t>
            </a:r>
          </a:p>
        </p:txBody>
      </p:sp>
      <p:sp>
        <p:nvSpPr>
          <p:cNvPr id="125955" name="内容占位符 5"/>
          <p:cNvSpPr>
            <a:spLocks noGrp="1"/>
          </p:cNvSpPr>
          <p:nvPr>
            <p:ph idx="1"/>
          </p:nvPr>
        </p:nvSpPr>
        <p:spPr/>
        <p:txBody>
          <a:bodyPr/>
          <a:lstStyle/>
          <a:p>
            <a:r>
              <a:rPr lang="zh-CN" altLang="en-US" smtClean="0"/>
              <a:t>集成平台</a:t>
            </a:r>
            <a:endParaRPr lang="en-US" altLang="zh-CN" smtClean="0"/>
          </a:p>
          <a:p>
            <a:endParaRPr lang="en-US" altLang="zh-CN" smtClean="0"/>
          </a:p>
          <a:p>
            <a:r>
              <a:rPr lang="zh-CN" altLang="en-US" smtClean="0"/>
              <a:t>虚拟化平台</a:t>
            </a:r>
            <a:endParaRPr lang="en-US" altLang="zh-CN" smtClean="0"/>
          </a:p>
          <a:p>
            <a:endParaRPr lang="en-US" altLang="zh-CN" smtClean="0"/>
          </a:p>
          <a:p>
            <a:r>
              <a:rPr lang="zh-CN" altLang="en-US" smtClean="0"/>
              <a:t>云平台</a:t>
            </a:r>
          </a:p>
        </p:txBody>
      </p:sp>
      <p:sp>
        <p:nvSpPr>
          <p:cNvPr id="2" name="灯片编号占位符 1"/>
          <p:cNvSpPr>
            <a:spLocks noGrp="1"/>
          </p:cNvSpPr>
          <p:nvPr>
            <p:ph type="sldNum" sz="quarter" idx="10"/>
          </p:nvPr>
        </p:nvSpPr>
        <p:spPr/>
        <p:txBody>
          <a:bodyPr/>
          <a:lstStyle/>
          <a:p>
            <a:pPr>
              <a:defRPr/>
            </a:pPr>
            <a:fld id="{EC089B7A-5F50-471F-B435-CDFB6F11B6C1}" type="slidenum">
              <a:rPr lang="en-US" altLang="zh-CN"/>
              <a:pPr>
                <a:defRPr/>
              </a:pPr>
              <a:t>97</a:t>
            </a:fld>
            <a:endParaRPr lang="en-US" altLang="zh-CN"/>
          </a:p>
        </p:txBody>
      </p:sp>
    </p:spTree>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p:nvPr>
        </p:nvSpPr>
        <p:spPr/>
        <p:txBody>
          <a:bodyPr/>
          <a:lstStyle/>
          <a:p>
            <a:pPr>
              <a:defRPr/>
            </a:pPr>
            <a:r>
              <a:rPr smtClean="0"/>
              <a:t>集成平台</a:t>
            </a:r>
          </a:p>
        </p:txBody>
      </p:sp>
      <p:sp>
        <p:nvSpPr>
          <p:cNvPr id="126979" name="内容占位符 2"/>
          <p:cNvSpPr>
            <a:spLocks noGrp="1"/>
          </p:cNvSpPr>
          <p:nvPr>
            <p:ph idx="1"/>
          </p:nvPr>
        </p:nvSpPr>
        <p:spPr/>
        <p:txBody>
          <a:bodyPr/>
          <a:lstStyle/>
          <a:p>
            <a:r>
              <a:rPr lang="zh-CN" altLang="en-US" smtClean="0">
                <a:solidFill>
                  <a:srgbClr val="FF0000"/>
                </a:solidFill>
              </a:rPr>
              <a:t>集成平台（</a:t>
            </a:r>
            <a:r>
              <a:rPr lang="en-US" altLang="zh-CN" smtClean="0"/>
              <a:t>Integrated platform</a:t>
            </a:r>
            <a:r>
              <a:rPr lang="zh-CN" altLang="en-US" smtClean="0"/>
              <a:t>） 是指系统中各子系统和用户的信息采用统一的标准，规范和编码，实现全系统信息共享，进而可实现相关用户软件间的交互和有序工作。</a:t>
            </a:r>
            <a:endParaRPr lang="en-US" altLang="zh-CN" smtClean="0"/>
          </a:p>
          <a:p>
            <a:r>
              <a:rPr lang="zh-CN" altLang="en-US" smtClean="0">
                <a:solidFill>
                  <a:srgbClr val="FF0000"/>
                </a:solidFill>
              </a:rPr>
              <a:t>标准化</a:t>
            </a:r>
            <a:r>
              <a:rPr lang="zh-CN" altLang="en-US" smtClean="0"/>
              <a:t>是信息集成的基础</a:t>
            </a:r>
            <a:endParaRPr lang="en-US" altLang="zh-CN" smtClean="0"/>
          </a:p>
          <a:p>
            <a:pPr lvl="1"/>
            <a:r>
              <a:rPr lang="zh-CN" altLang="en-US" smtClean="0"/>
              <a:t>通信协议标准化</a:t>
            </a:r>
            <a:endParaRPr lang="en-US" altLang="zh-CN" smtClean="0"/>
          </a:p>
          <a:p>
            <a:pPr lvl="1"/>
            <a:r>
              <a:rPr lang="zh-CN" altLang="en-US" smtClean="0"/>
              <a:t>产品数据标准化</a:t>
            </a:r>
            <a:endParaRPr lang="en-US" altLang="zh-CN" smtClean="0"/>
          </a:p>
          <a:p>
            <a:pPr lvl="1"/>
            <a:r>
              <a:rPr lang="zh-CN" altLang="en-US" smtClean="0"/>
              <a:t>调节网络标准化</a:t>
            </a:r>
            <a:endParaRPr lang="en-US" altLang="zh-CN" smtClean="0"/>
          </a:p>
          <a:p>
            <a:pPr lvl="1"/>
            <a:r>
              <a:rPr lang="zh-CN" altLang="en-US" smtClean="0"/>
              <a:t>电子文档标准化</a:t>
            </a:r>
            <a:endParaRPr lang="en-US" altLang="zh-CN" smtClean="0"/>
          </a:p>
          <a:p>
            <a:pPr lvl="1"/>
            <a:r>
              <a:rPr lang="zh-CN" altLang="en-US" smtClean="0"/>
              <a:t>交互图形标准化</a:t>
            </a:r>
            <a:endParaRPr lang="en-US" altLang="zh-CN" smtClean="0"/>
          </a:p>
          <a:p>
            <a:pPr lvl="1"/>
            <a:r>
              <a:rPr lang="en-US" altLang="zh-CN" smtClean="0"/>
              <a:t>……</a:t>
            </a:r>
            <a:r>
              <a:rPr lang="zh-CN" altLang="en-US" smtClean="0"/>
              <a:t>等</a:t>
            </a:r>
          </a:p>
        </p:txBody>
      </p:sp>
      <p:sp>
        <p:nvSpPr>
          <p:cNvPr id="2" name="灯片编号占位符 1"/>
          <p:cNvSpPr>
            <a:spLocks noGrp="1"/>
          </p:cNvSpPr>
          <p:nvPr>
            <p:ph type="sldNum" sz="quarter" idx="10"/>
          </p:nvPr>
        </p:nvSpPr>
        <p:spPr/>
        <p:txBody>
          <a:bodyPr/>
          <a:lstStyle/>
          <a:p>
            <a:pPr>
              <a:defRPr/>
            </a:pPr>
            <a:fld id="{0C505B23-7511-431F-B867-645E495C1553}" type="slidenum">
              <a:rPr lang="en-US" altLang="zh-CN"/>
              <a:pPr>
                <a:defRPr/>
              </a:pPr>
              <a:t>98</a:t>
            </a:fld>
            <a:endParaRPr lang="en-US" altLang="zh-CN"/>
          </a:p>
        </p:txBody>
      </p:sp>
    </p:spTree>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1"/>
          <p:cNvSpPr>
            <a:spLocks noGrp="1"/>
          </p:cNvSpPr>
          <p:nvPr>
            <p:ph type="title"/>
          </p:nvPr>
        </p:nvSpPr>
        <p:spPr/>
        <p:txBody>
          <a:bodyPr/>
          <a:lstStyle/>
          <a:p>
            <a:pPr>
              <a:defRPr/>
            </a:pPr>
            <a:r>
              <a:rPr dirty="0" smtClean="0"/>
              <a:t>集成平台示例</a:t>
            </a:r>
            <a:r>
              <a:rPr lang="en-US" altLang="zh-CN" dirty="0" smtClean="0"/>
              <a:t>——</a:t>
            </a:r>
            <a:r>
              <a:rPr dirty="0" smtClean="0"/>
              <a:t>智慧城市</a:t>
            </a:r>
          </a:p>
        </p:txBody>
      </p:sp>
      <p:pic>
        <p:nvPicPr>
          <p:cNvPr id="12800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547813"/>
            <a:ext cx="7507287"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0"/>
          </p:nvPr>
        </p:nvSpPr>
        <p:spPr/>
        <p:txBody>
          <a:bodyPr/>
          <a:lstStyle/>
          <a:p>
            <a:pPr>
              <a:defRPr/>
            </a:pPr>
            <a:fld id="{4F9F300F-EFDD-4294-96D5-90D8DF9CDEDA}" type="slidenum">
              <a:rPr lang="en-US" altLang="zh-CN"/>
              <a:pPr>
                <a:defRPr/>
              </a:pPr>
              <a:t>99</a:t>
            </a:fld>
            <a:endParaRPr lang="en-US" altLang="zh-CN"/>
          </a:p>
        </p:txBody>
      </p:sp>
      <p:pic>
        <p:nvPicPr>
          <p:cNvPr id="6" name="图片 5">
            <a:hlinkClick r:id="rId3" action="ppaction://hlinkfile"/>
          </p:cNvPr>
          <p:cNvPicPr>
            <a:picLocks noChangeAspect="1"/>
          </p:cNvPicPr>
          <p:nvPr/>
        </p:nvPicPr>
        <p:blipFill>
          <a:blip r:embed="rId4"/>
          <a:stretch>
            <a:fillRect/>
          </a:stretch>
        </p:blipFill>
        <p:spPr>
          <a:xfrm>
            <a:off x="6588224" y="5066751"/>
            <a:ext cx="1313040" cy="1278935"/>
          </a:xfrm>
          <a:prstGeom prst="rect">
            <a:avLst/>
          </a:prstGeom>
          <a:ln>
            <a:noFill/>
          </a:ln>
          <a:effectLst>
            <a:softEdge rad="112500"/>
          </a:effectLst>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4189</TotalTime>
  <Words>11488</Words>
  <Application>Microsoft Office PowerPoint</Application>
  <PresentationFormat>全屏显示(4:3)</PresentationFormat>
  <Paragraphs>1725</Paragraphs>
  <Slides>185</Slides>
  <Notes>42</Notes>
  <HiddenSlides>8</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185</vt:i4>
      </vt:variant>
    </vt:vector>
  </HeadingPairs>
  <TitlesOfParts>
    <vt:vector size="200" baseType="lpstr">
      <vt:lpstr>黑体</vt:lpstr>
      <vt:lpstr>华文行楷</vt:lpstr>
      <vt:lpstr>华文新魏</vt:lpstr>
      <vt:lpstr>楷体_GB2312</vt:lpstr>
      <vt:lpstr>隶书</vt:lpstr>
      <vt:lpstr>宋体</vt:lpstr>
      <vt:lpstr>Arial</vt:lpstr>
      <vt:lpstr>Arial Narrow</vt:lpstr>
      <vt:lpstr>Courier New</vt:lpstr>
      <vt:lpstr>Symbol</vt:lpstr>
      <vt:lpstr>Tahoma</vt:lpstr>
      <vt:lpstr>Times New Roman</vt:lpstr>
      <vt:lpstr>Wingdings</vt:lpstr>
      <vt:lpstr>默认设计模板</vt:lpstr>
      <vt:lpstr>Chart</vt:lpstr>
      <vt:lpstr>软件体系结构</vt:lpstr>
      <vt:lpstr>软件为什么要设计与架构？</vt:lpstr>
      <vt:lpstr>学习软件体系架构</vt:lpstr>
      <vt:lpstr>程序员</vt:lpstr>
      <vt:lpstr>考试要求</vt:lpstr>
      <vt:lpstr>能力要求</vt:lpstr>
      <vt:lpstr>软件设计师 </vt:lpstr>
      <vt:lpstr>工作内容</vt:lpstr>
      <vt:lpstr>软件设计师考试要求</vt:lpstr>
      <vt:lpstr>考试科目</vt:lpstr>
      <vt:lpstr>系统架构设计师</vt:lpstr>
      <vt:lpstr>工作职责</vt:lpstr>
      <vt:lpstr>工作职责</vt:lpstr>
      <vt:lpstr>考试要求</vt:lpstr>
      <vt:lpstr>考试科目设置</vt:lpstr>
      <vt:lpstr>考试科目1：信息系统综合知识</vt:lpstr>
      <vt:lpstr>考试科目2：系统架构设计案例分析</vt:lpstr>
      <vt:lpstr>考试科目3：系统架构设计论文 </vt:lpstr>
      <vt:lpstr>成长之路</vt:lpstr>
      <vt:lpstr>理想很丰满，……</vt:lpstr>
      <vt:lpstr>课程内容</vt:lpstr>
      <vt:lpstr>先修课程</vt:lpstr>
      <vt:lpstr>教材和参考教材</vt:lpstr>
      <vt:lpstr>教学方式</vt:lpstr>
      <vt:lpstr>考核方法</vt:lpstr>
      <vt:lpstr>特别：实验项目考核说明</vt:lpstr>
      <vt:lpstr>联系方式</vt:lpstr>
      <vt:lpstr>第1章   概述（软件环境）</vt:lpstr>
      <vt:lpstr>第1节  软件与软件分类</vt:lpstr>
      <vt:lpstr>软件与软件分类</vt:lpstr>
      <vt:lpstr>程序与软件的关系？</vt:lpstr>
      <vt:lpstr>计算机软件系统</vt:lpstr>
      <vt:lpstr>软件的规模</vt:lpstr>
      <vt:lpstr>课堂练习</vt:lpstr>
      <vt:lpstr>课堂练习</vt:lpstr>
      <vt:lpstr>课堂练习</vt:lpstr>
      <vt:lpstr>课堂练习</vt:lpstr>
      <vt:lpstr>课堂练习</vt:lpstr>
      <vt:lpstr>课堂练习</vt:lpstr>
      <vt:lpstr>课堂练习</vt:lpstr>
      <vt:lpstr>课堂练习</vt:lpstr>
      <vt:lpstr>课堂练习</vt:lpstr>
      <vt:lpstr>课堂练习</vt:lpstr>
      <vt:lpstr>第2节   程序语言与开发环境</vt:lpstr>
      <vt:lpstr>程序语言与开发环境</vt:lpstr>
      <vt:lpstr>编程语言</vt:lpstr>
      <vt:lpstr>机器语言</vt:lpstr>
      <vt:lpstr>汇编语言</vt:lpstr>
      <vt:lpstr>高级语言</vt:lpstr>
      <vt:lpstr>面向对象的语言</vt:lpstr>
      <vt:lpstr>可视化程序设计</vt:lpstr>
      <vt:lpstr>语言所占市场份额</vt:lpstr>
      <vt:lpstr>常用编程语言之间的关系</vt:lpstr>
      <vt:lpstr>编程语言发展小结</vt:lpstr>
      <vt:lpstr>Visual Studio 开发平台</vt:lpstr>
      <vt:lpstr>Visual Studio 的发展历程</vt:lpstr>
      <vt:lpstr>VS 2012 窗口介绍</vt:lpstr>
      <vt:lpstr>Eclipse开发平台</vt:lpstr>
      <vt:lpstr>Eclipse的发展历程</vt:lpstr>
      <vt:lpstr>Eclipse 的窗口介绍</vt:lpstr>
      <vt:lpstr>课堂习题</vt:lpstr>
      <vt:lpstr>课堂习题</vt:lpstr>
      <vt:lpstr>课堂习题</vt:lpstr>
      <vt:lpstr>课堂习题</vt:lpstr>
      <vt:lpstr>第3节   数据库环境</vt:lpstr>
      <vt:lpstr>思考？</vt:lpstr>
      <vt:lpstr>一个实例（铁路票务系统）</vt:lpstr>
      <vt:lpstr> 四个基本概念</vt:lpstr>
      <vt:lpstr>一个数据库系统示例</vt:lpstr>
      <vt:lpstr>数据库管理系统</vt:lpstr>
      <vt:lpstr>数据库系统</vt:lpstr>
      <vt:lpstr>数据库在计算机系统中的位置</vt:lpstr>
      <vt:lpstr>典型的关系数据库系统</vt:lpstr>
      <vt:lpstr>三级模式+两级映射</vt:lpstr>
      <vt:lpstr>数据库系统和人员</vt:lpstr>
      <vt:lpstr>面向对象数据库</vt:lpstr>
      <vt:lpstr>优点</vt:lpstr>
      <vt:lpstr>现状</vt:lpstr>
      <vt:lpstr>非结构化数据库</vt:lpstr>
      <vt:lpstr>大数据</vt:lpstr>
      <vt:lpstr>大数据</vt:lpstr>
      <vt:lpstr>课堂练习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第4节   平台环境</vt:lpstr>
      <vt:lpstr>平台环境</vt:lpstr>
      <vt:lpstr>集成平台</vt:lpstr>
      <vt:lpstr>集成平台示例——智慧城市</vt:lpstr>
      <vt:lpstr>集成平台示例——医院信息集成</vt:lpstr>
      <vt:lpstr>虚拟化平台</vt:lpstr>
      <vt:lpstr>应用虚拟化</vt:lpstr>
      <vt:lpstr>虚拟机</vt:lpstr>
      <vt:lpstr>云计算-云平台</vt:lpstr>
      <vt:lpstr>云计算-云平台</vt:lpstr>
      <vt:lpstr>云计算-云平台</vt:lpstr>
      <vt:lpstr>主要云平台</vt:lpstr>
      <vt:lpstr>平台环境的发展小结</vt:lpstr>
      <vt:lpstr>第 5 节   软件工程环境</vt:lpstr>
      <vt:lpstr>软件危机及软件方法学</vt:lpstr>
      <vt:lpstr>12306.cn</vt:lpstr>
      <vt:lpstr>PowerPoint 演示文稿</vt:lpstr>
      <vt:lpstr>12306.cn</vt:lpstr>
      <vt:lpstr>12306.cn的问题分析</vt:lpstr>
      <vt:lpstr> 软件危机例子2</vt:lpstr>
      <vt:lpstr>软件危机例子2</vt:lpstr>
      <vt:lpstr>软件危机例子3</vt:lpstr>
      <vt:lpstr>软件危机后果</vt:lpstr>
      <vt:lpstr> 软件危机的主要表现</vt:lpstr>
      <vt:lpstr> 软件危机的概况 </vt:lpstr>
      <vt:lpstr>解决途径及软件方法学的形成 </vt:lpstr>
      <vt:lpstr>程序设计方法学</vt:lpstr>
      <vt:lpstr>软件工程学</vt:lpstr>
      <vt:lpstr>软件方法学的形成</vt:lpstr>
      <vt:lpstr>算法、程序结构和流程图</vt:lpstr>
      <vt:lpstr>什么是算法</vt:lpstr>
      <vt:lpstr>算法的两大类别</vt:lpstr>
      <vt:lpstr>例——判断闰年</vt:lpstr>
      <vt:lpstr>算法描述1——文字描述</vt:lpstr>
      <vt:lpstr>用自然语言表示算法</vt:lpstr>
      <vt:lpstr>PowerPoint 演示文稿</vt:lpstr>
      <vt:lpstr>算法描述2——流程图</vt:lpstr>
      <vt:lpstr>用流程图表示算法</vt:lpstr>
      <vt:lpstr>PowerPoint 演示文稿</vt:lpstr>
      <vt:lpstr>流程图</vt:lpstr>
      <vt:lpstr>程序基本结构</vt:lpstr>
      <vt:lpstr>程序基本结构</vt:lpstr>
      <vt:lpstr>程序基本结构</vt:lpstr>
      <vt:lpstr>程序基本结构</vt:lpstr>
      <vt:lpstr>程序基本结构</vt:lpstr>
      <vt:lpstr>程序基本结构</vt:lpstr>
      <vt:lpstr>改进的流程图</vt:lpstr>
      <vt:lpstr>算法描述3——N-S流程图</vt:lpstr>
      <vt:lpstr>PowerPoint 演示文稿</vt:lpstr>
      <vt:lpstr>算法描述4——伪代码</vt:lpstr>
      <vt:lpstr>算法描述4——伪代码</vt:lpstr>
      <vt:lpstr>算法描述5——程序实现</vt:lpstr>
      <vt:lpstr>算法描述5——C程序实现</vt:lpstr>
      <vt:lpstr>结构化程序设计方法</vt:lpstr>
      <vt:lpstr> 结构化分析与设计的一般步骤 </vt:lpstr>
      <vt:lpstr>软件生存周期 </vt:lpstr>
      <vt:lpstr>软件工程各阶段的划分</vt:lpstr>
      <vt:lpstr>PowerPoint 演示文稿</vt:lpstr>
      <vt:lpstr>问题定义 </vt:lpstr>
      <vt:lpstr>可行性分析和项目开发计划</vt:lpstr>
      <vt:lpstr>需求分析 </vt:lpstr>
      <vt:lpstr>概要设计 </vt:lpstr>
      <vt:lpstr>概要设计 </vt:lpstr>
      <vt:lpstr>详细设计 </vt:lpstr>
      <vt:lpstr>编码与测试 </vt:lpstr>
      <vt:lpstr>运行与维护</vt:lpstr>
      <vt:lpstr>软件开发过程模型</vt:lpstr>
      <vt:lpstr>瀑布模型</vt:lpstr>
      <vt:lpstr>原型模型</vt:lpstr>
      <vt:lpstr>喷泉模型</vt:lpstr>
      <vt:lpstr>螺旋模型</vt:lpstr>
      <vt:lpstr>设计模式</vt:lpstr>
      <vt:lpstr>设计模式 </vt:lpstr>
      <vt:lpstr>设计模式的分类</vt:lpstr>
      <vt:lpstr>从设计模式到软件架构</vt:lpstr>
      <vt:lpstr>从设计模式到软件架构</vt:lpstr>
      <vt:lpstr>软件架构“4+1”视图模型 </vt:lpstr>
      <vt:lpstr>经典软件架构模式 </vt:lpstr>
      <vt:lpstr>课堂练习——选择题</vt:lpstr>
      <vt:lpstr>课堂练习——选择题</vt:lpstr>
      <vt:lpstr>课堂练习——选择题</vt:lpstr>
      <vt:lpstr>课堂练习——选择题</vt:lpstr>
      <vt:lpstr>课堂练习——选择题</vt:lpstr>
      <vt:lpstr>课堂练习——选择题</vt:lpstr>
      <vt:lpstr>课堂练习——选择题</vt:lpstr>
      <vt:lpstr>课堂练习——选择题</vt:lpstr>
      <vt:lpstr>课堂练习——选择题</vt:lpstr>
      <vt:lpstr>课堂练习——选择题</vt:lpstr>
      <vt:lpstr>本章小结</vt:lpstr>
      <vt:lpstr>       下课了。。。</vt:lpstr>
    </vt:vector>
  </TitlesOfParts>
  <Company>BeiJing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薛开庆</dc:creator>
  <cp:lastModifiedBy>薛开庆</cp:lastModifiedBy>
  <cp:revision>390</cp:revision>
  <dcterms:created xsi:type="dcterms:W3CDTF">2005-06-22T06:00:03Z</dcterms:created>
  <dcterms:modified xsi:type="dcterms:W3CDTF">2021-03-01T06:00:25Z</dcterms:modified>
</cp:coreProperties>
</file>